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Monda"/>
      <p:regular r:id="rId26"/>
      <p:bold r:id="rId27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da-regular.fntdata"/><Relationship Id="rId25" Type="http://schemas.openxmlformats.org/officeDocument/2006/relationships/slide" Target="slides/slide21.xml"/><Relationship Id="rId27" Type="http://schemas.openxmlformats.org/officeDocument/2006/relationships/font" Target="fonts/Monda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8" name="Shape 178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4" name="Shape 18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9" name="Shape 59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5" name="Shape 6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7" name="Shape 77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1" name="Shape 101"/>
          <p:cNvSpPr/>
          <p:nvPr>
            <p:ph idx="2" type="sldImg"/>
          </p:nvPr>
        </p:nvSpPr>
        <p:spPr>
          <a:xfrm>
            <a:off x="1143225" y="685800"/>
            <a:ext cx="4572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ctrTitle"/>
          </p:nvPr>
        </p:nvSpPr>
        <p:spPr>
          <a:xfrm>
            <a:off x="338137" y="57151"/>
            <a:ext cx="8467725" cy="83819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chemeClr val="lt1"/>
              </a:buClr>
              <a:buFont typeface="Arial"/>
              <a:buNone/>
              <a:defRPr b="0" baseline="0" i="1" sz="4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1447800" y="4400550"/>
            <a:ext cx="6400799" cy="685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buClr>
                <a:schemeClr val="lt1"/>
              </a:buClr>
              <a:buFont typeface="Arial"/>
              <a:buNone/>
              <a:defRPr b="0" baseline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baseline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baseline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16" name="Shape 16"/>
          <p:cNvSpPr/>
          <p:nvPr>
            <p:ph idx="2" type="pic"/>
          </p:nvPr>
        </p:nvSpPr>
        <p:spPr>
          <a:xfrm>
            <a:off x="1066800" y="1352550"/>
            <a:ext cx="70104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/>
          <p:nvPr/>
        </p:nvSpPr>
        <p:spPr>
          <a:xfrm>
            <a:off x="0" y="896112"/>
            <a:ext cx="9144000" cy="152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Shape 18"/>
          <p:cNvSpPr/>
          <p:nvPr/>
        </p:nvSpPr>
        <p:spPr>
          <a:xfrm flipH="1" rot="10800000">
            <a:off x="0" y="1047750"/>
            <a:ext cx="9144000" cy="152399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0" y="3810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l">
              <a:spcBef>
                <a:spcPts val="0"/>
              </a:spcBef>
              <a:defRPr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0" y="1200150"/>
            <a:ext cx="82296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defRPr>
                <a:solidFill>
                  <a:schemeClr val="lt1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lt1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lt1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lt1"/>
                </a:solidFill>
              </a:defRPr>
            </a:lvl5pPr>
            <a:lvl6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25" name="Shape 25"/>
          <p:cNvSpPr/>
          <p:nvPr/>
        </p:nvSpPr>
        <p:spPr>
          <a:xfrm>
            <a:off x="0" y="895350"/>
            <a:ext cx="8229600" cy="152399"/>
          </a:xfrm>
          <a:prstGeom prst="snip1Rect">
            <a:avLst>
              <a:gd fmla="val 50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Shape 26"/>
          <p:cNvSpPr/>
          <p:nvPr/>
        </p:nvSpPr>
        <p:spPr>
          <a:xfrm flipH="1" rot="10800000">
            <a:off x="0" y="1045376"/>
            <a:ext cx="8229600" cy="152399"/>
          </a:xfrm>
          <a:prstGeom prst="snip1Rect">
            <a:avLst>
              <a:gd fmla="val 50000" name="adj"/>
            </a:avLst>
          </a:prstGeom>
          <a:solidFill>
            <a:srgbClr val="ED1C24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wo Conten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0" y="3810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l">
              <a:spcBef>
                <a:spcPts val="0"/>
              </a:spcBef>
              <a:defRPr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0" y="1200150"/>
            <a:ext cx="41148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defRPr>
                <a:solidFill>
                  <a:schemeClr val="lt1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lt1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lt1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lt1"/>
                </a:solidFill>
              </a:defRPr>
            </a:lvl5pPr>
            <a:lvl6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33" name="Shape 33"/>
          <p:cNvSpPr/>
          <p:nvPr/>
        </p:nvSpPr>
        <p:spPr>
          <a:xfrm>
            <a:off x="0" y="895350"/>
            <a:ext cx="8229600" cy="152399"/>
          </a:xfrm>
          <a:prstGeom prst="snip1Rect">
            <a:avLst>
              <a:gd fmla="val 50000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Shape 34"/>
          <p:cNvSpPr/>
          <p:nvPr/>
        </p:nvSpPr>
        <p:spPr>
          <a:xfrm flipH="1" rot="10800000">
            <a:off x="0" y="1045376"/>
            <a:ext cx="8229600" cy="152399"/>
          </a:xfrm>
          <a:prstGeom prst="snip1Rect">
            <a:avLst>
              <a:gd fmla="val 50000" name="adj"/>
            </a:avLst>
          </a:prstGeom>
          <a:solidFill>
            <a:srgbClr val="ED1C24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Shape 35"/>
          <p:cNvSpPr txBox="1"/>
          <p:nvPr>
            <p:ph idx="2" type="body"/>
          </p:nvPr>
        </p:nvSpPr>
        <p:spPr>
          <a:xfrm>
            <a:off x="4572000" y="1200150"/>
            <a:ext cx="41148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>
                <a:solidFill>
                  <a:schemeClr val="lt1"/>
                </a:solidFill>
              </a:defRPr>
            </a:lvl1pPr>
            <a:lvl2pPr rtl="0">
              <a:spcBef>
                <a:spcPts val="0"/>
              </a:spcBef>
              <a:defRPr>
                <a:solidFill>
                  <a:schemeClr val="lt1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chemeClr val="lt1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chemeClr val="lt1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chemeClr val="lt1"/>
                </a:solidFill>
              </a:defRPr>
            </a:lvl5pPr>
            <a:lvl6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Pictur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  <p:sp>
        <p:nvSpPr>
          <p:cNvPr id="40" name="Shape 40"/>
          <p:cNvSpPr/>
          <p:nvPr>
            <p:ph idx="2" type="pic"/>
          </p:nvPr>
        </p:nvSpPr>
        <p:spPr>
          <a:xfrm>
            <a:off x="152400" y="219075"/>
            <a:ext cx="8839199" cy="47053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lank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66B3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chemeClr val="lt1"/>
              </a:buClr>
              <a:buFont typeface="Arial"/>
              <a:buNone/>
              <a:defRPr b="0" baseline="0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buClr>
                <a:schemeClr val="lt1"/>
              </a:buClr>
              <a:buFont typeface="Arial"/>
              <a:buChar char="•"/>
              <a:defRPr b="0" baseline="0" i="0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7950" marL="742950" marR="0" rtl="0" algn="l">
              <a:spcBef>
                <a:spcPts val="560"/>
              </a:spcBef>
              <a:buClr>
                <a:schemeClr val="lt1"/>
              </a:buClr>
              <a:buFont typeface="Arial"/>
              <a:buChar char="–"/>
              <a:defRPr b="0" baseline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6200" marL="1143000" marR="0" rtl="0" algn="l">
              <a:spcBef>
                <a:spcPts val="480"/>
              </a:spcBef>
              <a:buClr>
                <a:schemeClr val="lt1"/>
              </a:buClr>
              <a:buFont typeface="Arial"/>
              <a:buChar char="•"/>
              <a:defRPr b="0" baseline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01600" marL="1600200" marR="0" rtl="0" algn="l">
              <a:spcBef>
                <a:spcPts val="400"/>
              </a:spcBef>
              <a:buClr>
                <a:schemeClr val="lt1"/>
              </a:buClr>
              <a:buFont typeface="Arial"/>
              <a:buChar char="–"/>
              <a:defRPr b="0" baseline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01600" marL="2057400" marR="0" rtl="0" algn="l">
              <a:spcBef>
                <a:spcPts val="400"/>
              </a:spcBef>
              <a:buClr>
                <a:schemeClr val="lt1"/>
              </a:buClr>
              <a:buFont typeface="Arial"/>
              <a:buChar char="»"/>
              <a:defRPr b="0" baseline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01600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 b="0" baseline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l">
              <a:spcBef>
                <a:spcPts val="0"/>
              </a:spcBef>
              <a:defRPr b="0" baseline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youtube.com/watch?v=B1bLacxONlY" TargetMode="External"/><Relationship Id="rId4" Type="http://schemas.openxmlformats.org/officeDocument/2006/relationships/hyperlink" Target="https://www.youtube.com/watch?v=5SRyYz-tFxQ" TargetMode="External"/><Relationship Id="rId5" Type="http://schemas.openxmlformats.org/officeDocument/2006/relationships/hyperlink" Target="http://www.vexrobotics.com/vexpro/examples-guides/" TargetMode="External"/><Relationship Id="rId6" Type="http://schemas.openxmlformats.org/officeDocument/2006/relationships/image" Target="../media/image0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www.chiefdelphi.com/media/papers/2567" TargetMode="External"/><Relationship Id="rId4" Type="http://schemas.openxmlformats.org/officeDocument/2006/relationships/image" Target="../media/image0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youtube.com/watch?v=wZ6a6dc4BGg" TargetMode="External"/><Relationship Id="rId4" Type="http://schemas.openxmlformats.org/officeDocument/2006/relationships/hyperlink" Target="https://www.youtube.com/watch?v=yPG8TGbOqz4" TargetMode="External"/><Relationship Id="rId5" Type="http://schemas.openxmlformats.org/officeDocument/2006/relationships/hyperlink" Target="https://www.youtube.com/watch?v=DJrSkXs-5CE" TargetMode="External"/><Relationship Id="rId6" Type="http://schemas.openxmlformats.org/officeDocument/2006/relationships/hyperlink" Target="https://www.youtube.com/watch?v=G_HG1_oCbXk" TargetMode="External"/><Relationship Id="rId7" Type="http://schemas.openxmlformats.org/officeDocument/2006/relationships/image" Target="../media/image1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openxmlformats.org/officeDocument/2006/relationships/image" Target="../media/image16.png"/><Relationship Id="rId5" Type="http://schemas.openxmlformats.org/officeDocument/2006/relationships/image" Target="../media/image10.png"/><Relationship Id="rId6" Type="http://schemas.openxmlformats.org/officeDocument/2006/relationships/image" Target="../media/image13.png"/><Relationship Id="rId7" Type="http://schemas.openxmlformats.org/officeDocument/2006/relationships/image" Target="../media/image17.png"/><Relationship Id="rId8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1.jpg"/><Relationship Id="rId4" Type="http://schemas.openxmlformats.org/officeDocument/2006/relationships/image" Target="../media/image0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4.jpg"/><Relationship Id="rId4" Type="http://schemas.openxmlformats.org/officeDocument/2006/relationships/image" Target="../media/image0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6.jpg"/><Relationship Id="rId4" Type="http://schemas.openxmlformats.org/officeDocument/2006/relationships/image" Target="../media/image0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ctrTitle"/>
          </p:nvPr>
        </p:nvSpPr>
        <p:spPr>
          <a:xfrm>
            <a:off x="338137" y="57151"/>
            <a:ext cx="8467725" cy="8381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i="0" lang="en-US" sz="4000"/>
              <a:t>Mechanism Design</a:t>
            </a:r>
          </a:p>
        </p:txBody>
      </p:sp>
      <p:sp>
        <p:nvSpPr>
          <p:cNvPr id="50" name="Shape 50"/>
          <p:cNvSpPr txBox="1"/>
          <p:nvPr>
            <p:ph idx="1" type="subTitle"/>
          </p:nvPr>
        </p:nvSpPr>
        <p:spPr>
          <a:xfrm>
            <a:off x="1447800" y="4400550"/>
            <a:ext cx="6400799" cy="685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2500"/>
              <a:t>Collectors - Manipulators - Shooters</a:t>
            </a:r>
          </a:p>
        </p:txBody>
      </p:sp>
      <p:pic>
        <p:nvPicPr>
          <p:cNvPr id="51" name="Shape 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8850" y="1283900"/>
            <a:ext cx="5540704" cy="3116649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Arms versus lifts</a:t>
            </a:r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0" y="1200150"/>
            <a:ext cx="82296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Choice based on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Height required?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Room to work? Defensive pressure?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Do you need to reach over or change object's orientation.</a:t>
            </a:r>
          </a:p>
          <a:p>
            <a:pPr indent="0" marL="0" marR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  <a:p>
            <a:pPr indent="0" marL="0" marR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  <a:p>
            <a:pPr indent="0" marL="0" marR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  <a:p>
            <a:pPr indent="0" lvl="0" marL="0" marR="0" rtl="0">
              <a:spcBef>
                <a:spcPts val="0"/>
              </a:spcBef>
              <a:buNone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Single joint arms are (arguably) simplest option to reach from floor to approximately 2x robot height.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3600"/>
              <a:t>Sizing motors/ratios	</a:t>
            </a:r>
          </a:p>
        </p:txBody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0" y="1200150"/>
            <a:ext cx="8229600" cy="3429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Motor Selection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Previous Gamesense Video covers motor sizing well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Motors with higher ratio of mass to power will allow higher duty cycles. 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Bag, miniCIM and CIMs recommended for inexperienced teams</a:t>
            </a:r>
          </a:p>
          <a:p>
            <a:pPr indent="0" marL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  <a:p>
            <a:pPr indent="0" lvl="0" mar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Ratio Selection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Determine peak load on system (horizontal for arm).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Size ratio so that motor experiences about 15% of stall torque at peak load, 20% acceptable for Bag, miniCIM or CIM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Reduce system weight,add motors and/or counterbalance to increase speed (after determining if you really need to go faster)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Single Jointed arms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0" y="1200150"/>
            <a:ext cx="5544599" cy="3429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330 is King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Copy them!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RAMP videos on single joint arms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3"/>
              </a:rPr>
              <a:t>First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4"/>
              </a:rPr>
              <a:t>Second</a:t>
            </a:r>
          </a:p>
          <a:p>
            <a:pPr indent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COTS methods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Vexpro Versaframe and bearing blocks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Versaplanetary + 2 stages of chain reduction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5"/>
              </a:rPr>
              <a:t>Vexpro example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6">
            <a:alphaModFix/>
          </a:blip>
          <a:srcRect b="21917" l="36600" r="0" t="0"/>
          <a:stretch/>
        </p:blipFill>
        <p:spPr>
          <a:xfrm>
            <a:off x="5867675" y="1464137"/>
            <a:ext cx="3140625" cy="290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Double Jointed arms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0" y="1200150"/>
            <a:ext cx="5867699" cy="3429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973 2011 CAD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3"/>
              </a:rPr>
              <a:t>Download Here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Tradeoffs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Do you have an entire 2nd arm, or just a wrist?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Do you need 2nd joint angle constant (Virtual 4-bar)?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COTS methods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Vexpro Versaframe and bearing blocks (again) emulating our 2011 design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Or skip virtual 4-bar and versaplanetary the wrist.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4">
            <a:alphaModFix/>
          </a:blip>
          <a:srcRect b="0" l="0" r="53251" t="0"/>
          <a:stretch/>
        </p:blipFill>
        <p:spPr>
          <a:xfrm>
            <a:off x="6157650" y="1247275"/>
            <a:ext cx="2663224" cy="379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Elevators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0" y="1200150"/>
            <a:ext cx="6746400" cy="3976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Single Stage versus Double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Single far easier, but only lifts ~80% of robot height.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Nice to counterbalance by constant force springs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Advantages of elevator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When sizing for same % of stall, elevator will lift same load faster.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Able to raise very high without extending out</a:t>
            </a:r>
          </a:p>
          <a:p>
            <a:pPr indent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Cots solutions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Roller kits available from competitionrobotproducts.com and from vexpro.</a:t>
            </a:r>
          </a:p>
          <a:p>
            <a:pPr indent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Bunch of RAMP Videos on Elevators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3"/>
              </a:rPr>
              <a:t>1</a:t>
            </a:r>
            <a:r>
              <a:rPr lang="en-US" sz="1800">
                <a:latin typeface="Monda"/>
                <a:ea typeface="Monda"/>
                <a:cs typeface="Monda"/>
                <a:sym typeface="Monda"/>
              </a:rPr>
              <a:t>, </a:t>
            </a: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4"/>
              </a:rPr>
              <a:t>2</a:t>
            </a:r>
            <a:r>
              <a:rPr lang="en-US" sz="1800">
                <a:latin typeface="Monda"/>
                <a:ea typeface="Monda"/>
                <a:cs typeface="Monda"/>
                <a:sym typeface="Monda"/>
              </a:rPr>
              <a:t>, </a:t>
            </a: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5"/>
              </a:rPr>
              <a:t>3</a:t>
            </a:r>
            <a:r>
              <a:rPr lang="en-US" sz="1800">
                <a:latin typeface="Monda"/>
                <a:ea typeface="Monda"/>
                <a:cs typeface="Monda"/>
                <a:sym typeface="Monda"/>
              </a:rPr>
              <a:t>, </a:t>
            </a:r>
            <a:r>
              <a:rPr lang="en-US" sz="1800" u="sng">
                <a:solidFill>
                  <a:schemeClr val="hlink"/>
                </a:solidFill>
                <a:latin typeface="Monda"/>
                <a:ea typeface="Monda"/>
                <a:cs typeface="Monda"/>
                <a:sym typeface="Monda"/>
                <a:hlinkClick r:id="rId6"/>
              </a:rPr>
              <a:t>4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</p:txBody>
      </p:sp>
      <p:pic>
        <p:nvPicPr>
          <p:cNvPr id="136" name="Shape 1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43725" y="1229175"/>
            <a:ext cx="2600276" cy="3485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Mechanical Tips for all</a:t>
            </a:r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0" y="1200150"/>
            <a:ext cx="7108499" cy="3976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Power transmission		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Tensioning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Protect versaplanetaries by 1-2 stages of further reduction for big arms (and use “strong” output stages 5,7,9)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Hardstops (and hardstop zeroing)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Sensor Placement (designed in)</a:t>
            </a:r>
          </a:p>
          <a:p>
            <a:pPr indent="0" lvl="0" marL="0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Control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Ensure sensor resolution makes sense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Gearing slower is exponentially easier to control (likely just needs P and maybe feed forward). Only gear faster if your team can control it.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Preset positions are good, but also have ability to manually control in case things happen.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457200" y="22564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b="1" lang="en-US" sz="4800">
                <a:latin typeface="Monda"/>
                <a:ea typeface="Monda"/>
                <a:cs typeface="Monda"/>
                <a:sym typeface="Monda"/>
              </a:rPr>
              <a:t>Shooters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4800">
                <a:solidFill>
                  <a:srgbClr val="F1C232"/>
                </a:solidFill>
                <a:latin typeface="Monda"/>
                <a:ea typeface="Monda"/>
                <a:cs typeface="Monda"/>
                <a:sym typeface="Monda"/>
              </a:rPr>
              <a:t>Allen Gregory - 3847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Shooter Variables</a:t>
            </a: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0" y="1200150"/>
            <a:ext cx="82296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CCCCCC"/>
                </a:solidFill>
                <a:latin typeface="Monda"/>
                <a:ea typeface="Monda"/>
                <a:cs typeface="Monda"/>
                <a:sym typeface="Monda"/>
              </a:rPr>
              <a:t>Trajectory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8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Velocity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8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Launch angle </a:t>
            </a:r>
          </a:p>
          <a:p>
            <a:pPr indent="-228600" lvl="1" marL="9144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8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Vertical (elevation)</a:t>
            </a:r>
          </a:p>
          <a:p>
            <a:pPr indent="-228600" lvl="1" marL="9144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8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Horizontal (azimuth)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8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Spin</a:t>
            </a:r>
          </a:p>
          <a:p>
            <a:pPr indent="0" lvl="0" marL="0" marR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CCCCCC"/>
                </a:solidFill>
                <a:latin typeface="Monda"/>
                <a:ea typeface="Monda"/>
                <a:cs typeface="Monda"/>
                <a:sym typeface="Monda"/>
              </a:rPr>
              <a:t>Fixed vs. Adjustable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4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Will the driver/robot be able to adjust these mid match?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4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Hold as many of the variables fixed as you can while accomplishing your chosen game strategy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4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If they can’t be constant, attempt to limit them to as few possible positions as you can instead of making them infinitely variable.</a:t>
            </a:r>
          </a:p>
          <a:p>
            <a:pPr indent="-228600" lvl="0" marL="457200" marR="0" rtl="0">
              <a:spcBef>
                <a:spcPts val="0"/>
              </a:spcBef>
              <a:buClr>
                <a:srgbClr val="FFFFFF"/>
              </a:buClr>
              <a:buSzPct val="100000"/>
              <a:buFont typeface="Monda"/>
            </a:pPr>
            <a:r>
              <a:rPr lang="en-US" sz="1400">
                <a:solidFill>
                  <a:srgbClr val="FFFFFF"/>
                </a:solidFill>
                <a:latin typeface="Monda"/>
                <a:ea typeface="Monda"/>
                <a:cs typeface="Monda"/>
                <a:sym typeface="Monda"/>
              </a:rPr>
              <a:t>Prototyping will allow you to find the proper setting per game object but intuition/prior knowledge/common sense will help as well</a:t>
            </a:r>
          </a:p>
          <a:p>
            <a:pPr indent="0" lvl="0" marL="0" marR="0" rtl="0">
              <a:spcBef>
                <a:spcPts val="0"/>
              </a:spcBef>
              <a:buNone/>
            </a:pPr>
            <a:r>
              <a:t/>
            </a:r>
            <a:endParaRPr sz="1400">
              <a:latin typeface="Monda"/>
              <a:ea typeface="Monda"/>
              <a:cs typeface="Monda"/>
              <a:sym typeface="Monda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Shooter Wheels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0" y="1200150"/>
            <a:ext cx="82296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Identify Variables and choose between options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Have a lot of different wheel options to prototype with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Wheel Variables</a:t>
            </a:r>
          </a:p>
          <a:p>
            <a: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Size - diameter, width, weight, etc</a:t>
            </a:r>
          </a:p>
          <a:p>
            <a: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Interaction with game object - friction, damage, etc</a:t>
            </a:r>
          </a:p>
          <a:p>
            <a: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Wear</a:t>
            </a:r>
          </a:p>
          <a:p>
            <a: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Cost</a:t>
            </a:r>
          </a:p>
          <a:p>
            <a: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Other Variables</a:t>
            </a:r>
          </a:p>
          <a:p>
            <a: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Pressure (if pneumatic)</a:t>
            </a:r>
          </a:p>
          <a:p>
            <a: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Modifications (cutting grooves, paint on urethane, etc)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Pay attention to the opposite wall</a:t>
            </a:r>
          </a:p>
          <a:p>
            <a:pPr indent="0" lvl="0" marL="0" marR="0" rtl="0">
              <a:spcBef>
                <a:spcPts val="0"/>
              </a:spcBef>
              <a:buNone/>
            </a:pPr>
            <a:r>
              <a:t/>
            </a:r>
            <a:endParaRPr sz="1400">
              <a:latin typeface="Monda"/>
              <a:ea typeface="Monda"/>
              <a:cs typeface="Monda"/>
              <a:sym typeface="Monda"/>
            </a:endParaRPr>
          </a:p>
        </p:txBody>
      </p:sp>
      <p:pic>
        <p:nvPicPr>
          <p:cNvPr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07275"/>
            <a:ext cx="1781650" cy="133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69700" y="2536550"/>
            <a:ext cx="1781633" cy="133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7875" y="3807275"/>
            <a:ext cx="1465158" cy="133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81650" y="3807275"/>
            <a:ext cx="1336225" cy="133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56175" y="3807275"/>
            <a:ext cx="1336224" cy="133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92400" y="3807275"/>
            <a:ext cx="1336224" cy="133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 rotWithShape="1">
          <a:blip r:embed="rId9">
            <a:alphaModFix/>
          </a:blip>
          <a:srcRect b="9265" l="9034" r="6291" t="6196"/>
          <a:stretch/>
        </p:blipFill>
        <p:spPr>
          <a:xfrm>
            <a:off x="4583025" y="3807275"/>
            <a:ext cx="1673145" cy="133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Rough Prototypes</a:t>
            </a:r>
          </a:p>
        </p:txBody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0" y="1200150"/>
            <a:ext cx="82296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marL="0" rtl="0">
              <a:spcBef>
                <a:spcPts val="0"/>
              </a:spcBef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How we get shooting quickly</a:t>
            </a:r>
          </a:p>
          <a:p>
            <a:pPr indent="-228600" lvl="0" marL="457200" rtl="0">
              <a:spcBef>
                <a:spcPts val="0"/>
              </a:spcBef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Drills and Versaplanetary Gearboxes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Convert 12v Drills to “Flightsticks” to power motors</a:t>
            </a:r>
          </a:p>
          <a:p>
            <a:pPr indent="0" lvl="0" marL="0" marR="0" rtl="0">
              <a:spcBef>
                <a:spcPts val="0"/>
              </a:spcBef>
              <a:buNone/>
            </a:pPr>
            <a:r>
              <a:t/>
            </a:r>
            <a:endParaRPr sz="1400">
              <a:latin typeface="Monda"/>
              <a:ea typeface="Monda"/>
              <a:cs typeface="Monda"/>
              <a:sym typeface="Monda"/>
            </a:endParaRPr>
          </a:p>
        </p:txBody>
      </p:sp>
      <p:pic>
        <p:nvPicPr>
          <p:cNvPr id="173" name="Shape 173"/>
          <p:cNvPicPr preferRelativeResize="0"/>
          <p:nvPr/>
        </p:nvPicPr>
        <p:blipFill rotWithShape="1">
          <a:blip r:embed="rId3">
            <a:alphaModFix/>
          </a:blip>
          <a:srcRect b="5419" l="38753" r="22902" t="0"/>
          <a:stretch/>
        </p:blipFill>
        <p:spPr>
          <a:xfrm>
            <a:off x="6408975" y="1353900"/>
            <a:ext cx="2735023" cy="378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/>
          <p:cNvPicPr preferRelativeResize="0"/>
          <p:nvPr/>
        </p:nvPicPr>
        <p:blipFill rotWithShape="1">
          <a:blip r:embed="rId4">
            <a:alphaModFix/>
          </a:blip>
          <a:srcRect b="0" l="10294" r="12539" t="0"/>
          <a:stretch/>
        </p:blipFill>
        <p:spPr>
          <a:xfrm>
            <a:off x="3509087" y="2625262"/>
            <a:ext cx="2550899" cy="1859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/>
          <p:cNvPicPr preferRelativeResize="0"/>
          <p:nvPr/>
        </p:nvPicPr>
        <p:blipFill rotWithShape="1">
          <a:blip r:embed="rId5">
            <a:alphaModFix/>
          </a:blip>
          <a:srcRect b="1049" l="10178" r="8850" t="12951"/>
          <a:stretch/>
        </p:blipFill>
        <p:spPr>
          <a:xfrm>
            <a:off x="327724" y="2708875"/>
            <a:ext cx="2832376" cy="169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457200" y="22564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b="1" lang="en-US" sz="4800">
                <a:latin typeface="Monda"/>
                <a:ea typeface="Monda"/>
                <a:cs typeface="Monda"/>
                <a:sym typeface="Monda"/>
              </a:rPr>
              <a:t>Roller Collectors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600">
                <a:solidFill>
                  <a:srgbClr val="F1C232"/>
                </a:solidFill>
                <a:latin typeface="Monda"/>
                <a:ea typeface="Monda"/>
                <a:cs typeface="Monda"/>
                <a:sym typeface="Monda"/>
              </a:rPr>
              <a:t>Lucien Junkin - 118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Shooter Notes</a:t>
            </a:r>
          </a:p>
        </p:txBody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x="0" y="1200150"/>
            <a:ext cx="82296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45454"/>
              <a:buFont typeface="Arial"/>
              <a:buNone/>
            </a:pPr>
            <a:r>
              <a:rPr b="1" lang="en-US" sz="22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Consistency 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Rigid assembly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Consistent loading from collector to shooter</a:t>
            </a:r>
          </a:p>
          <a:p>
            <a:pPr indent="-228600" lvl="0" marL="457200" rtl="0">
              <a:spcBef>
                <a:spcPts val="0"/>
              </a:spcBef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Consistent speed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Consistent wear and maintenance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Consistent game piece (or adjust to the game piece)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Monda"/>
              <a:ea typeface="Monda"/>
              <a:cs typeface="Monda"/>
              <a:sym typeface="Mond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Plan to Iterate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The real shooter will always be a bit different from the prototype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Plan to be able to make adjustments to angles, compression, etc to “Dial In” in your shooter.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Adjust one variable at a time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sz="800">
              <a:solidFill>
                <a:srgbClr val="CCCCCC"/>
              </a:solidFill>
              <a:latin typeface="Monda"/>
              <a:ea typeface="Monda"/>
              <a:cs typeface="Monda"/>
              <a:sym typeface="Monda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rPr b="1" lang="en-US" sz="22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Analyze Results</a:t>
            </a:r>
          </a:p>
          <a:p>
            <a:pPr indent="-228600" lvl="0" marL="457200" rtl="0">
              <a:spcBef>
                <a:spcPts val="0"/>
              </a:spcBef>
              <a:buFont typeface="Monda"/>
            </a:pPr>
            <a:r>
              <a:rPr lang="en-US" sz="1400">
                <a:latin typeface="Monda"/>
                <a:ea typeface="Monda"/>
                <a:cs typeface="Monda"/>
                <a:sym typeface="Monda"/>
              </a:rPr>
              <a:t>Hi speed video (120fps+) is a great way to look at what is happening in your shooter</a:t>
            </a:r>
          </a:p>
          <a:p>
            <a:pPr indent="0" lvl="0" marL="0" marR="0" rtl="0">
              <a:spcBef>
                <a:spcPts val="0"/>
              </a:spcBef>
              <a:buNone/>
            </a:pPr>
            <a:r>
              <a:t/>
            </a:r>
            <a:endParaRPr sz="1400">
              <a:latin typeface="Monda"/>
              <a:ea typeface="Monda"/>
              <a:cs typeface="Monda"/>
              <a:sym typeface="Monda"/>
            </a:endParaRP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type="title"/>
          </p:nvPr>
        </p:nvSpPr>
        <p:spPr>
          <a:xfrm>
            <a:off x="0" y="3810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/>
              <a:t>Resources</a:t>
            </a:r>
          </a:p>
        </p:txBody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x="0" y="1200150"/>
            <a:ext cx="8931299" cy="39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28600" lvl="0" marL="457200" marR="0" rtl="0" algn="l">
              <a:spcBef>
                <a:spcPts val="0"/>
              </a:spcBef>
              <a:buSzPct val="100000"/>
            </a:pPr>
            <a:r>
              <a:rPr lang="en-US" sz="1200"/>
              <a:t>Improvised hubs for hubless wheels</a:t>
            </a:r>
          </a:p>
          <a:p>
            <a:pPr indent="-228600" lvl="1" marL="914400" marR="0" rtl="0" algn="l">
              <a:spcBef>
                <a:spcPts val="0"/>
              </a:spcBef>
              <a:buSzPct val="100000"/>
            </a:pPr>
            <a:r>
              <a:rPr lang="en-US" sz="1200"/>
              <a:t>http://blog.spectrum3847.org/2015/07/improvised-hubs-for-mcmaster-carr-wheels.html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Robonauts Intake Philosophy</a:t>
            </a:r>
          </a:p>
        </p:txBody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0" y="1200150"/>
            <a:ext cx="91440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Touch It .......... Own It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strive to control the game piece as soon as we touch the game piece with the robot</a:t>
            </a:r>
          </a:p>
          <a:p>
            <a:pPr indent="0" lvl="0" marL="0" marR="0" rtl="0">
              <a:spcBef>
                <a:spcPts val="0"/>
              </a:spcBef>
              <a:buNone/>
            </a:pPr>
            <a:r>
              <a:t/>
            </a:r>
            <a:endParaRPr sz="1800">
              <a:latin typeface="Monda"/>
              <a:ea typeface="Monda"/>
              <a:cs typeface="Monda"/>
              <a:sym typeface="Mond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Prototype ..... Prototype ..... Prototype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start with very, very quick prototypes and end with prototypes that have all of the features that our “flight” robot will have</a:t>
            </a:r>
          </a:p>
          <a:p>
            <a:pPr indent="-228600" lvl="0" marL="45720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have zillions of “Come Check This Out” moments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prototype throughout the season to tweak our intake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meld as a subsystem and team through prototyping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The design &amp; manufacturing is the “easy part” ....... albeit very, very time consuming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idx="1" type="body"/>
          </p:nvPr>
        </p:nvSpPr>
        <p:spPr>
          <a:xfrm>
            <a:off x="0" y="1200150"/>
            <a:ext cx="9034800" cy="37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“Come Check This Out” Moments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In the beginning, we prototype in minutes ..... not hours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In the end, we prototype in hours ..... not minutes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have “3 minute brainstorming” sessions around our prototypes to determine our next prototype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Eventually one of these moments becomes the “AHA” moment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We continue to refine and test the design throughout the year</a:t>
            </a:r>
          </a:p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Robonauts Prototyping  ... </a:t>
            </a:r>
            <a:r>
              <a:rPr lang="en-US" sz="2400">
                <a:latin typeface="Monda"/>
                <a:ea typeface="Monda"/>
                <a:cs typeface="Monda"/>
                <a:sym typeface="Monda"/>
              </a:rPr>
              <a:t>“The Fun Part”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0" y="3810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Robonauts Prototyping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025" y="1377100"/>
            <a:ext cx="6231950" cy="35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body"/>
          </p:nvPr>
        </p:nvSpPr>
        <p:spPr>
          <a:xfrm>
            <a:off x="0" y="1200150"/>
            <a:ext cx="9034800" cy="14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Design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ProE &amp; lots of hours</a:t>
            </a:r>
          </a:p>
        </p:txBody>
      </p:sp>
      <p:sp>
        <p:nvSpPr>
          <p:cNvPr id="80" name="Shape 80"/>
          <p:cNvSpPr txBox="1"/>
          <p:nvPr>
            <p:ph type="title"/>
          </p:nvPr>
        </p:nvSpPr>
        <p:spPr>
          <a:xfrm>
            <a:off x="0" y="38100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Robonauts Design ... </a:t>
            </a:r>
            <a:r>
              <a:rPr lang="en-US" sz="2400">
                <a:latin typeface="Monda"/>
                <a:ea typeface="Monda"/>
                <a:cs typeface="Monda"/>
                <a:sym typeface="Monda"/>
              </a:rPr>
              <a:t>“The Easy Part”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1000" y="2475475"/>
            <a:ext cx="4497225" cy="243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1265" y="2475475"/>
            <a:ext cx="4154610" cy="243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Shape 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251" y="2489050"/>
            <a:ext cx="6312099" cy="2553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>
            <p:ph idx="1" type="body"/>
          </p:nvPr>
        </p:nvSpPr>
        <p:spPr>
          <a:xfrm>
            <a:off x="0" y="1200150"/>
            <a:ext cx="9034800" cy="14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Make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Manufacturing machines &amp; lots of hours</a:t>
            </a:r>
          </a:p>
        </p:txBody>
      </p:sp>
      <p:sp>
        <p:nvSpPr>
          <p:cNvPr id="89" name="Shape 89"/>
          <p:cNvSpPr txBox="1"/>
          <p:nvPr>
            <p:ph type="title"/>
          </p:nvPr>
        </p:nvSpPr>
        <p:spPr>
          <a:xfrm>
            <a:off x="0" y="38100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Robonauts Make ... </a:t>
            </a:r>
            <a:r>
              <a:rPr lang="en-US" sz="2400">
                <a:latin typeface="Monda"/>
                <a:ea typeface="Monda"/>
                <a:cs typeface="Monda"/>
                <a:sym typeface="Monda"/>
              </a:rPr>
              <a:t>“The Easy Part … Part 2”</a:t>
            </a:r>
          </a:p>
        </p:txBody>
      </p:sp>
      <p:pic>
        <p:nvPicPr>
          <p:cNvPr id="90" name="Shape 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4150" y="1308700"/>
            <a:ext cx="2490649" cy="373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idx="1" type="body"/>
          </p:nvPr>
        </p:nvSpPr>
        <p:spPr>
          <a:xfrm>
            <a:off x="0" y="1200150"/>
            <a:ext cx="9034800" cy="14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133333"/>
              <a:buFont typeface="Arial"/>
              <a:buNone/>
            </a:pPr>
            <a:r>
              <a:rPr b="1" lang="en-US" sz="2400">
                <a:solidFill>
                  <a:srgbClr val="B7B7B7"/>
                </a:solidFill>
                <a:latin typeface="Monda"/>
                <a:ea typeface="Monda"/>
                <a:cs typeface="Monda"/>
                <a:sym typeface="Monda"/>
              </a:rPr>
              <a:t>Test &amp; Maintain</a:t>
            </a:r>
          </a:p>
          <a:p>
            <a:pPr indent="-228600" lvl="0" marL="457200" marR="0" rtl="0">
              <a:spcBef>
                <a:spcPts val="0"/>
              </a:spcBef>
              <a:buSzPct val="100000"/>
              <a:buFont typeface="Monda"/>
            </a:pPr>
            <a:r>
              <a:rPr lang="en-US" sz="1800">
                <a:latin typeface="Monda"/>
                <a:ea typeface="Monda"/>
                <a:cs typeface="Monda"/>
                <a:sym typeface="Monda"/>
              </a:rPr>
              <a:t>Lots of hours</a:t>
            </a:r>
          </a:p>
        </p:txBody>
      </p:sp>
      <p:sp>
        <p:nvSpPr>
          <p:cNvPr id="96" name="Shape 96"/>
          <p:cNvSpPr txBox="1"/>
          <p:nvPr>
            <p:ph type="title"/>
          </p:nvPr>
        </p:nvSpPr>
        <p:spPr>
          <a:xfrm>
            <a:off x="0" y="38100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3500">
                <a:latin typeface="Monda"/>
                <a:ea typeface="Monda"/>
                <a:cs typeface="Monda"/>
                <a:sym typeface="Monda"/>
              </a:rPr>
              <a:t>Robonauts Test &amp; Maintain ... </a:t>
            </a:r>
            <a:r>
              <a:rPr lang="en-US" sz="2400">
                <a:latin typeface="Monda"/>
                <a:ea typeface="Monda"/>
                <a:cs typeface="Monda"/>
                <a:sym typeface="Monda"/>
              </a:rPr>
              <a:t>“The Hard Part”</a:t>
            </a:r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2275" y="1904800"/>
            <a:ext cx="4672524" cy="3116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424" y="2315275"/>
            <a:ext cx="4124175" cy="2750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457200" y="22564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b="1" lang="en-US" sz="4800">
                <a:latin typeface="Monda"/>
                <a:ea typeface="Monda"/>
                <a:cs typeface="Monda"/>
                <a:sym typeface="Monda"/>
              </a:rPr>
              <a:t>Manipulators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lt1"/>
              </a:buClr>
              <a:buSzPct val="25000"/>
              <a:buFont typeface="Monda"/>
              <a:buNone/>
            </a:pPr>
            <a:r>
              <a:rPr lang="en-US" sz="4800">
                <a:solidFill>
                  <a:srgbClr val="F1C232"/>
                </a:solidFill>
                <a:latin typeface="Monda"/>
                <a:ea typeface="Monda"/>
                <a:cs typeface="Monda"/>
                <a:sym typeface="Monda"/>
              </a:rPr>
              <a:t>Adam Heard - 973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