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sldIdLst>
    <p:sldId id="257" r:id="rId5"/>
    <p:sldId id="262" r:id="rId6"/>
    <p:sldId id="258" r:id="rId7"/>
    <p:sldId id="259" r:id="rId8"/>
    <p:sldId id="260" r:id="rId9"/>
    <p:sldId id="261" r:id="rId10"/>
  </p:sldIdLst>
  <p:sldSz cx="9144000" cy="6858000" type="screen4x3"/>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4C4062-2431-87C7-0AE4-ADEE04CF7777}" name="gavinwood@gmail.com" initials="ga" userId="S::urn:spo:guest#gavinwood@gmail.com::" providerId="AD"/>
  <p188:author id="{A1458976-A4F3-0047-7B8B-66E99C43448B}" name="Fiona Hanlon" initials="FH" userId="S::fhanlon@firstinspires.org::dcbe5917-7d61-4117-8026-3151ad001079" providerId="AD"/>
  <p188:author id="{1961B6A6-CD78-527D-E1FD-62BAEF0F4B5A}" name="pachlc@hotmail.com" initials="" userId="749a317b536aa96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AAA"/>
    <a:srgbClr val="70AD47"/>
    <a:srgbClr val="DBECD0"/>
    <a:srgbClr val="FFE79B"/>
    <a:srgbClr val="E8AF00"/>
    <a:srgbClr val="DAA400"/>
    <a:srgbClr val="FBC9CB"/>
    <a:srgbClr val="ED1C24"/>
    <a:srgbClr val="FF0000"/>
    <a:srgbClr val="DF76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vin Wood" userId="S::gwood@firstinspires.org::85c3655d-875c-4339-9012-f22b1cbf740e" providerId="AD" clId="Web-{576B6D40-8DCC-490C-8311-B8C86383F966}"/>
    <pc:docChg chg="modSld">
      <pc:chgData name="Gavin Wood" userId="S::gwood@firstinspires.org::85c3655d-875c-4339-9012-f22b1cbf740e" providerId="AD" clId="Web-{576B6D40-8DCC-490C-8311-B8C86383F966}" dt="2026-01-26T15:22:59.060" v="21" actId="14100"/>
      <pc:docMkLst>
        <pc:docMk/>
      </pc:docMkLst>
      <pc:sldChg chg="modSp">
        <pc:chgData name="Gavin Wood" userId="S::gwood@firstinspires.org::85c3655d-875c-4339-9012-f22b1cbf740e" providerId="AD" clId="Web-{576B6D40-8DCC-490C-8311-B8C86383F966}" dt="2026-01-26T15:22:59.060" v="21" actId="14100"/>
        <pc:sldMkLst>
          <pc:docMk/>
          <pc:sldMk cId="357434728" sldId="260"/>
        </pc:sldMkLst>
        <pc:spChg chg="mod">
          <ac:chgData name="Gavin Wood" userId="S::gwood@firstinspires.org::85c3655d-875c-4339-9012-f22b1cbf740e" providerId="AD" clId="Web-{576B6D40-8DCC-490C-8311-B8C86383F966}" dt="2026-01-26T15:22:59.060" v="21" actId="14100"/>
          <ac:spMkLst>
            <pc:docMk/>
            <pc:sldMk cId="357434728" sldId="260"/>
            <ac:spMk id="15" creationId="{4B5F7B5C-BB9E-D2C2-7DCE-84188CDEFDD8}"/>
          </ac:spMkLst>
        </pc:spChg>
      </pc:sldChg>
    </pc:docChg>
  </pc:docChgLst>
  <pc:docChgLst>
    <pc:chgData name="Gavin Wood" userId="85c3655d-875c-4339-9012-f22b1cbf740e" providerId="ADAL" clId="{36D02F22-A9D9-4C7B-9D9D-2AC455EC9C75}"/>
    <pc:docChg chg="undo redo custSel modSld">
      <pc:chgData name="Gavin Wood" userId="85c3655d-875c-4339-9012-f22b1cbf740e" providerId="ADAL" clId="{36D02F22-A9D9-4C7B-9D9D-2AC455EC9C75}" dt="2026-01-28T15:32:42.600" v="720" actId="20577"/>
      <pc:docMkLst>
        <pc:docMk/>
      </pc:docMkLst>
      <pc:sldChg chg="addSp delSp modSp mod">
        <pc:chgData name="Gavin Wood" userId="85c3655d-875c-4339-9012-f22b1cbf740e" providerId="ADAL" clId="{36D02F22-A9D9-4C7B-9D9D-2AC455EC9C75}" dt="2026-01-05T15:39:22.475" v="370" actId="20577"/>
        <pc:sldMkLst>
          <pc:docMk/>
          <pc:sldMk cId="857839471" sldId="257"/>
        </pc:sldMkLst>
        <pc:spChg chg="add del mod">
          <ac:chgData name="Gavin Wood" userId="85c3655d-875c-4339-9012-f22b1cbf740e" providerId="ADAL" clId="{36D02F22-A9D9-4C7B-9D9D-2AC455EC9C75}" dt="2026-01-05T14:20:02.877" v="341" actId="1076"/>
          <ac:spMkLst>
            <pc:docMk/>
            <pc:sldMk cId="857839471" sldId="257"/>
            <ac:spMk id="11" creationId="{A9CC061D-7EDA-3BEC-A10F-107A5313EBDB}"/>
          </ac:spMkLst>
        </pc:spChg>
        <pc:spChg chg="add mod">
          <ac:chgData name="Gavin Wood" userId="85c3655d-875c-4339-9012-f22b1cbf740e" providerId="ADAL" clId="{36D02F22-A9D9-4C7B-9D9D-2AC455EC9C75}" dt="2026-01-05T15:39:22.475" v="370" actId="20577"/>
          <ac:spMkLst>
            <pc:docMk/>
            <pc:sldMk cId="857839471" sldId="257"/>
            <ac:spMk id="13" creationId="{A14650A9-AB37-DDF9-7888-71BA17DCEAF1}"/>
          </ac:spMkLst>
        </pc:spChg>
        <pc:spChg chg="add mod">
          <ac:chgData name="Gavin Wood" userId="85c3655d-875c-4339-9012-f22b1cbf740e" providerId="ADAL" clId="{36D02F22-A9D9-4C7B-9D9D-2AC455EC9C75}" dt="2026-01-05T14:19:52.941" v="340" actId="12"/>
          <ac:spMkLst>
            <pc:docMk/>
            <pc:sldMk cId="857839471" sldId="257"/>
            <ac:spMk id="15" creationId="{FFFF98A6-B44C-F234-F05F-0773EE24BB90}"/>
          </ac:spMkLst>
        </pc:spChg>
        <pc:picChg chg="add mod">
          <ac:chgData name="Gavin Wood" userId="85c3655d-875c-4339-9012-f22b1cbf740e" providerId="ADAL" clId="{36D02F22-A9D9-4C7B-9D9D-2AC455EC9C75}" dt="2026-01-05T15:39:11.174" v="368" actId="1036"/>
          <ac:picMkLst>
            <pc:docMk/>
            <pc:sldMk cId="857839471" sldId="257"/>
            <ac:picMk id="17" creationId="{4E6504E0-4410-579E-0AB7-FB887C1F704D}"/>
          </ac:picMkLst>
        </pc:picChg>
        <pc:picChg chg="add mod">
          <ac:chgData name="Gavin Wood" userId="85c3655d-875c-4339-9012-f22b1cbf740e" providerId="ADAL" clId="{36D02F22-A9D9-4C7B-9D9D-2AC455EC9C75}" dt="2026-01-05T15:39:11.174" v="368" actId="1036"/>
          <ac:picMkLst>
            <pc:docMk/>
            <pc:sldMk cId="857839471" sldId="257"/>
            <ac:picMk id="19" creationId="{D9AA951B-2BF6-FEFA-90A4-4913DB63976D}"/>
          </ac:picMkLst>
        </pc:picChg>
      </pc:sldChg>
      <pc:sldChg chg="addSp delSp modSp mod">
        <pc:chgData name="Gavin Wood" userId="85c3655d-875c-4339-9012-f22b1cbf740e" providerId="ADAL" clId="{36D02F22-A9D9-4C7B-9D9D-2AC455EC9C75}" dt="2026-01-05T16:26:05.599" v="650" actId="14826"/>
        <pc:sldMkLst>
          <pc:docMk/>
          <pc:sldMk cId="3555796059" sldId="258"/>
        </pc:sldMkLst>
        <pc:spChg chg="add mod">
          <ac:chgData name="Gavin Wood" userId="85c3655d-875c-4339-9012-f22b1cbf740e" providerId="ADAL" clId="{36D02F22-A9D9-4C7B-9D9D-2AC455EC9C75}" dt="2026-01-05T16:17:59.809" v="645" actId="1076"/>
          <ac:spMkLst>
            <pc:docMk/>
            <pc:sldMk cId="3555796059" sldId="258"/>
            <ac:spMk id="3" creationId="{5F1902FE-C633-9199-227D-76E61658AE13}"/>
          </ac:spMkLst>
        </pc:spChg>
        <pc:picChg chg="add mod">
          <ac:chgData name="Gavin Wood" userId="85c3655d-875c-4339-9012-f22b1cbf740e" providerId="ADAL" clId="{36D02F22-A9D9-4C7B-9D9D-2AC455EC9C75}" dt="2026-01-05T16:26:05.599" v="650" actId="14826"/>
          <ac:picMkLst>
            <pc:docMk/>
            <pc:sldMk cId="3555796059" sldId="258"/>
            <ac:picMk id="33" creationId="{E3460E03-8703-B23B-252B-73435CC791B8}"/>
          </ac:picMkLst>
        </pc:picChg>
      </pc:sldChg>
      <pc:sldChg chg="addSp delSp modSp mod">
        <pc:chgData name="Gavin Wood" userId="85c3655d-875c-4339-9012-f22b1cbf740e" providerId="ADAL" clId="{36D02F22-A9D9-4C7B-9D9D-2AC455EC9C75}" dt="2026-01-05T15:55:19.580" v="540" actId="1038"/>
        <pc:sldMkLst>
          <pc:docMk/>
          <pc:sldMk cId="664896055" sldId="259"/>
        </pc:sldMkLst>
        <pc:spChg chg="add mod">
          <ac:chgData name="Gavin Wood" userId="85c3655d-875c-4339-9012-f22b1cbf740e" providerId="ADAL" clId="{36D02F22-A9D9-4C7B-9D9D-2AC455EC9C75}" dt="2026-01-05T15:46:52.950" v="433" actId="113"/>
          <ac:spMkLst>
            <pc:docMk/>
            <pc:sldMk cId="664896055" sldId="259"/>
            <ac:spMk id="3" creationId="{714E6C0C-9F19-30A2-7A5F-ADCD3072C70C}"/>
          </ac:spMkLst>
        </pc:spChg>
        <pc:spChg chg="add mod">
          <ac:chgData name="Gavin Wood" userId="85c3655d-875c-4339-9012-f22b1cbf740e" providerId="ADAL" clId="{36D02F22-A9D9-4C7B-9D9D-2AC455EC9C75}" dt="2026-01-05T15:55:19.580" v="540" actId="1038"/>
          <ac:spMkLst>
            <pc:docMk/>
            <pc:sldMk cId="664896055" sldId="259"/>
            <ac:spMk id="14" creationId="{B4FE0653-C6A0-7EBC-0B53-E35F564FF4BD}"/>
          </ac:spMkLst>
        </pc:spChg>
        <pc:spChg chg="add mod">
          <ac:chgData name="Gavin Wood" userId="85c3655d-875c-4339-9012-f22b1cbf740e" providerId="ADAL" clId="{36D02F22-A9D9-4C7B-9D9D-2AC455EC9C75}" dt="2026-01-05T15:52:30.551" v="508" actId="1037"/>
          <ac:spMkLst>
            <pc:docMk/>
            <pc:sldMk cId="664896055" sldId="259"/>
            <ac:spMk id="16" creationId="{43172E9D-E1B0-C823-1C62-3F5E653EA5E7}"/>
          </ac:spMkLst>
        </pc:spChg>
        <pc:spChg chg="add mod">
          <ac:chgData name="Gavin Wood" userId="85c3655d-875c-4339-9012-f22b1cbf740e" providerId="ADAL" clId="{36D02F22-A9D9-4C7B-9D9D-2AC455EC9C75}" dt="2026-01-05T15:54:31.130" v="528" actId="1036"/>
          <ac:spMkLst>
            <pc:docMk/>
            <pc:sldMk cId="664896055" sldId="259"/>
            <ac:spMk id="18" creationId="{9564EF82-6F5A-6EE4-1D1A-48A528190CF1}"/>
          </ac:spMkLst>
        </pc:spChg>
        <pc:picChg chg="add mod modCrop">
          <ac:chgData name="Gavin Wood" userId="85c3655d-875c-4339-9012-f22b1cbf740e" providerId="ADAL" clId="{36D02F22-A9D9-4C7B-9D9D-2AC455EC9C75}" dt="2026-01-05T15:51:48.020" v="485" actId="1076"/>
          <ac:picMkLst>
            <pc:docMk/>
            <pc:sldMk cId="664896055" sldId="259"/>
            <ac:picMk id="20" creationId="{AC174A8A-2110-ED73-C942-E5636D91FFF3}"/>
          </ac:picMkLst>
        </pc:picChg>
        <pc:picChg chg="add mod modCrop">
          <ac:chgData name="Gavin Wood" userId="85c3655d-875c-4339-9012-f22b1cbf740e" providerId="ADAL" clId="{36D02F22-A9D9-4C7B-9D9D-2AC455EC9C75}" dt="2026-01-05T15:51:45.420" v="484" actId="1076"/>
          <ac:picMkLst>
            <pc:docMk/>
            <pc:sldMk cId="664896055" sldId="259"/>
            <ac:picMk id="22" creationId="{38F014CF-6A6B-301D-22FA-97904B273E24}"/>
          </ac:picMkLst>
        </pc:picChg>
      </pc:sldChg>
      <pc:sldChg chg="addSp delSp modSp mod">
        <pc:chgData name="Gavin Wood" userId="85c3655d-875c-4339-9012-f22b1cbf740e" providerId="ADAL" clId="{36D02F22-A9D9-4C7B-9D9D-2AC455EC9C75}" dt="2026-01-26T15:31:36.665" v="707" actId="20577"/>
        <pc:sldMkLst>
          <pc:docMk/>
          <pc:sldMk cId="357434728" sldId="260"/>
        </pc:sldMkLst>
        <pc:spChg chg="add mod">
          <ac:chgData name="Gavin Wood" userId="85c3655d-875c-4339-9012-f22b1cbf740e" providerId="ADAL" clId="{36D02F22-A9D9-4C7B-9D9D-2AC455EC9C75}" dt="2026-01-05T16:04:15.101" v="592" actId="14100"/>
          <ac:spMkLst>
            <pc:docMk/>
            <pc:sldMk cId="357434728" sldId="260"/>
            <ac:spMk id="3" creationId="{A48B7689-2D67-158B-B69C-F3A6B68EFADA}"/>
          </ac:spMkLst>
        </pc:spChg>
        <pc:spChg chg="add mod">
          <ac:chgData name="Gavin Wood" userId="85c3655d-875c-4339-9012-f22b1cbf740e" providerId="ADAL" clId="{36D02F22-A9D9-4C7B-9D9D-2AC455EC9C75}" dt="2026-01-05T16:06:05.258" v="598" actId="1076"/>
          <ac:spMkLst>
            <pc:docMk/>
            <pc:sldMk cId="357434728" sldId="260"/>
            <ac:spMk id="11" creationId="{24F7EE3E-BB1F-FAA5-4314-B17B831E23EC}"/>
          </ac:spMkLst>
        </pc:spChg>
        <pc:spChg chg="add mod">
          <ac:chgData name="Gavin Wood" userId="85c3655d-875c-4339-9012-f22b1cbf740e" providerId="ADAL" clId="{36D02F22-A9D9-4C7B-9D9D-2AC455EC9C75}" dt="2026-01-05T16:05:15.243" v="596" actId="1076"/>
          <ac:spMkLst>
            <pc:docMk/>
            <pc:sldMk cId="357434728" sldId="260"/>
            <ac:spMk id="13" creationId="{1A58C441-8AAA-1C0E-04AE-538E23B8D482}"/>
          </ac:spMkLst>
        </pc:spChg>
        <pc:spChg chg="add mod">
          <ac:chgData name="Gavin Wood" userId="85c3655d-875c-4339-9012-f22b1cbf740e" providerId="ADAL" clId="{36D02F22-A9D9-4C7B-9D9D-2AC455EC9C75}" dt="2026-01-26T15:31:36.665" v="707" actId="20577"/>
          <ac:spMkLst>
            <pc:docMk/>
            <pc:sldMk cId="357434728" sldId="260"/>
            <ac:spMk id="15" creationId="{4B5F7B5C-BB9E-D2C2-7DCE-84188CDEFDD8}"/>
          </ac:spMkLst>
        </pc:spChg>
        <pc:picChg chg="add mod modCrop">
          <ac:chgData name="Gavin Wood" userId="85c3655d-875c-4339-9012-f22b1cbf740e" providerId="ADAL" clId="{36D02F22-A9D9-4C7B-9D9D-2AC455EC9C75}" dt="2026-01-05T16:04:02.573" v="589" actId="1076"/>
          <ac:picMkLst>
            <pc:docMk/>
            <pc:sldMk cId="357434728" sldId="260"/>
            <ac:picMk id="17" creationId="{DC76FF41-223D-7048-78EE-65124FA22964}"/>
          </ac:picMkLst>
        </pc:picChg>
        <pc:picChg chg="add mod modCrop">
          <ac:chgData name="Gavin Wood" userId="85c3655d-875c-4339-9012-f22b1cbf740e" providerId="ADAL" clId="{36D02F22-A9D9-4C7B-9D9D-2AC455EC9C75}" dt="2026-01-05T16:04:08.080" v="590" actId="1076"/>
          <ac:picMkLst>
            <pc:docMk/>
            <pc:sldMk cId="357434728" sldId="260"/>
            <ac:picMk id="19" creationId="{C8F5B12D-900F-185B-7ED6-ADB35212FF5D}"/>
          </ac:picMkLst>
        </pc:picChg>
      </pc:sldChg>
      <pc:sldChg chg="addSp delSp modSp mod">
        <pc:chgData name="Gavin Wood" userId="85c3655d-875c-4339-9012-f22b1cbf740e" providerId="ADAL" clId="{36D02F22-A9D9-4C7B-9D9D-2AC455EC9C75}" dt="2026-01-28T15:32:42.600" v="720" actId="20577"/>
        <pc:sldMkLst>
          <pc:docMk/>
          <pc:sldMk cId="1527332766" sldId="261"/>
        </pc:sldMkLst>
        <pc:spChg chg="add mod">
          <ac:chgData name="Gavin Wood" userId="85c3655d-875c-4339-9012-f22b1cbf740e" providerId="ADAL" clId="{36D02F22-A9D9-4C7B-9D9D-2AC455EC9C75}" dt="2026-01-05T16:08:31.645" v="612" actId="14100"/>
          <ac:spMkLst>
            <pc:docMk/>
            <pc:sldMk cId="1527332766" sldId="261"/>
            <ac:spMk id="3" creationId="{676B3865-EF61-C204-F4CA-2776102DE9F1}"/>
          </ac:spMkLst>
        </pc:spChg>
        <pc:spChg chg="add mod">
          <ac:chgData name="Gavin Wood" userId="85c3655d-875c-4339-9012-f22b1cbf740e" providerId="ADAL" clId="{36D02F22-A9D9-4C7B-9D9D-2AC455EC9C75}" dt="2026-01-05T16:08:21.523" v="610" actId="14100"/>
          <ac:spMkLst>
            <pc:docMk/>
            <pc:sldMk cId="1527332766" sldId="261"/>
            <ac:spMk id="12" creationId="{F9D8A4B2-09AF-ABD0-BF28-2A0C8D765D5E}"/>
          </ac:spMkLst>
        </pc:spChg>
        <pc:spChg chg="add mod">
          <ac:chgData name="Gavin Wood" userId="85c3655d-875c-4339-9012-f22b1cbf740e" providerId="ADAL" clId="{36D02F22-A9D9-4C7B-9D9D-2AC455EC9C75}" dt="2026-01-28T15:32:42.600" v="720" actId="20577"/>
          <ac:spMkLst>
            <pc:docMk/>
            <pc:sldMk cId="1527332766" sldId="261"/>
            <ac:spMk id="14" creationId="{A0557D0B-3361-335C-5C03-98BE4E2B0C7F}"/>
          </ac:spMkLst>
        </pc:spChg>
        <pc:spChg chg="add mod">
          <ac:chgData name="Gavin Wood" userId="85c3655d-875c-4339-9012-f22b1cbf740e" providerId="ADAL" clId="{36D02F22-A9D9-4C7B-9D9D-2AC455EC9C75}" dt="2026-01-05T16:13:11.823" v="641" actId="1076"/>
          <ac:spMkLst>
            <pc:docMk/>
            <pc:sldMk cId="1527332766" sldId="261"/>
            <ac:spMk id="20" creationId="{445B038F-1020-7F3F-A4C9-D5BC2C8B73A3}"/>
          </ac:spMkLst>
        </pc:spChg>
        <pc:spChg chg="add mod">
          <ac:chgData name="Gavin Wood" userId="85c3655d-875c-4339-9012-f22b1cbf740e" providerId="ADAL" clId="{36D02F22-A9D9-4C7B-9D9D-2AC455EC9C75}" dt="2026-01-26T15:29:29.421" v="685" actId="1076"/>
          <ac:spMkLst>
            <pc:docMk/>
            <pc:sldMk cId="1527332766" sldId="261"/>
            <ac:spMk id="23" creationId="{74489898-EA56-5483-B5B6-D7D69D22A551}"/>
          </ac:spMkLst>
        </pc:spChg>
        <pc:picChg chg="mod">
          <ac:chgData name="Gavin Wood" userId="85c3655d-875c-4339-9012-f22b1cbf740e" providerId="ADAL" clId="{36D02F22-A9D9-4C7B-9D9D-2AC455EC9C75}" dt="2026-01-26T15:32:59.935" v="709" actId="1076"/>
          <ac:picMkLst>
            <pc:docMk/>
            <pc:sldMk cId="1527332766" sldId="261"/>
            <ac:picMk id="11" creationId="{4E11B36C-0F05-A436-0B5D-085C61D6C672}"/>
          </ac:picMkLst>
        </pc:picChg>
        <pc:picChg chg="add mod modCrop">
          <ac:chgData name="Gavin Wood" userId="85c3655d-875c-4339-9012-f22b1cbf740e" providerId="ADAL" clId="{36D02F22-A9D9-4C7B-9D9D-2AC455EC9C75}" dt="2026-01-05T16:12:00.927" v="638" actId="1076"/>
          <ac:picMkLst>
            <pc:docMk/>
            <pc:sldMk cId="1527332766" sldId="261"/>
            <ac:picMk id="16" creationId="{0656693B-9327-17D8-9A08-3641A4CA0F25}"/>
          </ac:picMkLst>
        </pc:picChg>
        <pc:picChg chg="add mod modCrop">
          <ac:chgData name="Gavin Wood" userId="85c3655d-875c-4339-9012-f22b1cbf740e" providerId="ADAL" clId="{36D02F22-A9D9-4C7B-9D9D-2AC455EC9C75}" dt="2026-01-26T15:29:45.233" v="687" actId="1076"/>
          <ac:picMkLst>
            <pc:docMk/>
            <pc:sldMk cId="1527332766" sldId="261"/>
            <ac:picMk id="18" creationId="{9991094E-991A-3227-63BC-7B80519F9C58}"/>
          </ac:picMkLst>
        </pc:picChg>
      </pc:sldChg>
      <pc:sldChg chg="addSp delSp modSp mod">
        <pc:chgData name="Gavin Wood" userId="85c3655d-875c-4339-9012-f22b1cbf740e" providerId="ADAL" clId="{36D02F22-A9D9-4C7B-9D9D-2AC455EC9C75}" dt="2026-01-05T15:45:31.610" v="429" actId="1036"/>
        <pc:sldMkLst>
          <pc:docMk/>
          <pc:sldMk cId="1318119375" sldId="262"/>
        </pc:sldMkLst>
        <pc:spChg chg="add mod">
          <ac:chgData name="Gavin Wood" userId="85c3655d-875c-4339-9012-f22b1cbf740e" providerId="ADAL" clId="{36D02F22-A9D9-4C7B-9D9D-2AC455EC9C75}" dt="2026-01-05T15:39:48.950" v="374" actId="1076"/>
          <ac:spMkLst>
            <pc:docMk/>
            <pc:sldMk cId="1318119375" sldId="262"/>
            <ac:spMk id="3" creationId="{2B4BED43-69A8-CC88-2A89-81825D1A6127}"/>
          </ac:spMkLst>
        </pc:spChg>
        <pc:spChg chg="add mod">
          <ac:chgData name="Gavin Wood" userId="85c3655d-875c-4339-9012-f22b1cbf740e" providerId="ADAL" clId="{36D02F22-A9D9-4C7B-9D9D-2AC455EC9C75}" dt="2026-01-05T15:45:21.300" v="424" actId="1036"/>
          <ac:spMkLst>
            <pc:docMk/>
            <pc:sldMk cId="1318119375" sldId="262"/>
            <ac:spMk id="5" creationId="{5471BB93-C416-ECA1-5C04-98E79C813803}"/>
          </ac:spMkLst>
        </pc:spChg>
        <pc:spChg chg="add mod">
          <ac:chgData name="Gavin Wood" userId="85c3655d-875c-4339-9012-f22b1cbf740e" providerId="ADAL" clId="{36D02F22-A9D9-4C7B-9D9D-2AC455EC9C75}" dt="2026-01-05T15:42:16.690" v="392" actId="1076"/>
          <ac:spMkLst>
            <pc:docMk/>
            <pc:sldMk cId="1318119375" sldId="262"/>
            <ac:spMk id="15" creationId="{19ABBC77-0588-0CD5-69D0-EEE0118C6697}"/>
          </ac:spMkLst>
        </pc:spChg>
        <pc:spChg chg="add mod">
          <ac:chgData name="Gavin Wood" userId="85c3655d-875c-4339-9012-f22b1cbf740e" providerId="ADAL" clId="{36D02F22-A9D9-4C7B-9D9D-2AC455EC9C75}" dt="2026-01-05T15:45:31.610" v="429" actId="1036"/>
          <ac:spMkLst>
            <pc:docMk/>
            <pc:sldMk cId="1318119375" sldId="262"/>
            <ac:spMk id="17" creationId="{461AAD1B-75F2-7CEC-19CD-DC78E7CE8804}"/>
          </ac:spMkLst>
        </pc:spChg>
        <pc:spChg chg="add mod">
          <ac:chgData name="Gavin Wood" userId="85c3655d-875c-4339-9012-f22b1cbf740e" providerId="ADAL" clId="{36D02F22-A9D9-4C7B-9D9D-2AC455EC9C75}" dt="2026-01-05T15:44:52.633" v="415" actId="1076"/>
          <ac:spMkLst>
            <pc:docMk/>
            <pc:sldMk cId="1318119375" sldId="262"/>
            <ac:spMk id="19" creationId="{C1359DE7-6594-8E9A-B4FA-D49E9BC1609D}"/>
          </ac:spMkLst>
        </pc:spChg>
        <pc:picChg chg="add mod">
          <ac:chgData name="Gavin Wood" userId="85c3655d-875c-4339-9012-f22b1cbf740e" providerId="ADAL" clId="{36D02F22-A9D9-4C7B-9D9D-2AC455EC9C75}" dt="2026-01-05T15:41:43.430" v="390" actId="14826"/>
          <ac:picMkLst>
            <pc:docMk/>
            <pc:sldMk cId="1318119375" sldId="262"/>
            <ac:picMk id="13" creationId="{2F444378-13F5-FD72-8EC8-FFCFBC45BBD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slide" Target="../slides/slide5.xml"/><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518A71-00A1-4C83-BCF0-DAC202D6ADC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3025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18A71-00A1-4C83-BCF0-DAC202D6ADC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279257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18A71-00A1-4C83-BCF0-DAC202D6ADC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436144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Pr>
        <a:solidFill>
          <a:srgbClr val="E6E6E6"/>
        </a:solidFill>
        <a:effectLst/>
      </p:bgPr>
    </p:bg>
    <p:spTree>
      <p:nvGrpSpPr>
        <p:cNvPr id="1" name=""/>
        <p:cNvGrpSpPr/>
        <p:nvPr/>
      </p:nvGrpSpPr>
      <p:grpSpPr>
        <a:xfrm>
          <a:off x="0" y="0"/>
          <a:ext cx="0" cy="0"/>
          <a:chOff x="0" y="0"/>
          <a:chExt cx="0" cy="0"/>
        </a:xfrm>
      </p:grpSpPr>
      <p:sp>
        <p:nvSpPr>
          <p:cNvPr id="14" name="Rounded Rectangle 13"/>
          <p:cNvSpPr/>
          <p:nvPr userDrawn="1"/>
        </p:nvSpPr>
        <p:spPr>
          <a:xfrm>
            <a:off x="174450" y="927426"/>
            <a:ext cx="8769929" cy="5336896"/>
          </a:xfrm>
          <a:prstGeom prst="roundRect">
            <a:avLst>
              <a:gd name="adj" fmla="val 2520"/>
            </a:avLst>
          </a:prstGeom>
          <a:solidFill>
            <a:srgbClr val="FBFBFB"/>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a:hlinkClick r:id="rId3" action="ppaction://hlinksldjump"/>
          </p:cNvPr>
          <p:cNvSpPr/>
          <p:nvPr userDrawn="1"/>
        </p:nvSpPr>
        <p:spPr>
          <a:xfrm>
            <a:off x="348019" y="736981"/>
            <a:ext cx="1636907" cy="1364777"/>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50"/>
              <a:t>1</a:t>
            </a:r>
          </a:p>
        </p:txBody>
      </p:sp>
      <p:sp>
        <p:nvSpPr>
          <p:cNvPr id="18" name="Rounded Rectangle 17">
            <a:hlinkClick r:id="rId4" action="ppaction://hlinksldjump"/>
          </p:cNvPr>
          <p:cNvSpPr/>
          <p:nvPr userDrawn="1"/>
        </p:nvSpPr>
        <p:spPr>
          <a:xfrm>
            <a:off x="7155665" y="736981"/>
            <a:ext cx="1636907" cy="1364777"/>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a:t>5</a:t>
            </a:r>
          </a:p>
        </p:txBody>
      </p:sp>
      <p:sp>
        <p:nvSpPr>
          <p:cNvPr id="19" name="Rounded Rectangle 18">
            <a:hlinkClick r:id="rId5" action="ppaction://hlinksldjump"/>
          </p:cNvPr>
          <p:cNvSpPr/>
          <p:nvPr userDrawn="1"/>
        </p:nvSpPr>
        <p:spPr>
          <a:xfrm>
            <a:off x="2049930" y="736981"/>
            <a:ext cx="1636907" cy="1364777"/>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a:t>2</a:t>
            </a:r>
          </a:p>
        </p:txBody>
      </p:sp>
      <p:sp>
        <p:nvSpPr>
          <p:cNvPr id="20" name="Rounded Rectangle 19">
            <a:hlinkClick r:id="rId6" action="ppaction://hlinksldjump"/>
          </p:cNvPr>
          <p:cNvSpPr/>
          <p:nvPr userDrawn="1"/>
        </p:nvSpPr>
        <p:spPr>
          <a:xfrm>
            <a:off x="3751841" y="736981"/>
            <a:ext cx="1636907" cy="1364777"/>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a:t>3</a:t>
            </a:r>
          </a:p>
        </p:txBody>
      </p:sp>
      <p:sp>
        <p:nvSpPr>
          <p:cNvPr id="21" name="Rounded Rectangle 20">
            <a:hlinkClick r:id="rId7" action="ppaction://hlinksldjump"/>
          </p:cNvPr>
          <p:cNvSpPr/>
          <p:nvPr userDrawn="1"/>
        </p:nvSpPr>
        <p:spPr>
          <a:xfrm>
            <a:off x="5453753" y="736981"/>
            <a:ext cx="1636907" cy="1364777"/>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350"/>
              <a:t>4</a:t>
            </a:r>
          </a:p>
        </p:txBody>
      </p:sp>
      <p:sp>
        <p:nvSpPr>
          <p:cNvPr id="2" name="Rectangle 1"/>
          <p:cNvSpPr/>
          <p:nvPr userDrawn="1"/>
        </p:nvSpPr>
        <p:spPr>
          <a:xfrm>
            <a:off x="174450" y="1419366"/>
            <a:ext cx="8769929" cy="5213446"/>
          </a:xfrm>
          <a:prstGeom prst="rect">
            <a:avLst/>
          </a:prstGeom>
          <a:gradFill flip="none" rotWithShape="1">
            <a:gsLst>
              <a:gs pos="0">
                <a:srgbClr val="FBFBFB"/>
              </a:gs>
              <a:gs pos="100000">
                <a:srgbClr val="F0F0F0"/>
              </a:gs>
            </a:gsLst>
            <a:lin ang="5400000" scaled="1"/>
            <a:tileRect/>
          </a:gradFill>
          <a:ln w="28575">
            <a:solidFill>
              <a:srgbClr val="FFFFFF"/>
            </a:solidFill>
          </a:ln>
          <a:effectLst>
            <a:outerShdw blurRad="139700" dist="50800" dir="16200000"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3" name="Title 22"/>
          <p:cNvSpPr>
            <a:spLocks noGrp="1"/>
          </p:cNvSpPr>
          <p:nvPr>
            <p:ph type="title"/>
          </p:nvPr>
        </p:nvSpPr>
        <p:spPr>
          <a:xfrm>
            <a:off x="348017" y="1443300"/>
            <a:ext cx="7886700" cy="1325563"/>
          </a:xfrm>
        </p:spPr>
        <p:txBody>
          <a:bodyPr/>
          <a:lstStyle/>
          <a:p>
            <a:r>
              <a:rPr lang="en-US"/>
              <a:t>Click to edit Master title style</a:t>
            </a:r>
          </a:p>
        </p:txBody>
      </p:sp>
      <p:sp>
        <p:nvSpPr>
          <p:cNvPr id="25" name="Content Placeholder 24"/>
          <p:cNvSpPr>
            <a:spLocks noGrp="1"/>
          </p:cNvSpPr>
          <p:nvPr>
            <p:ph sz="quarter" idx="10"/>
          </p:nvPr>
        </p:nvSpPr>
        <p:spPr>
          <a:xfrm>
            <a:off x="347664" y="2962275"/>
            <a:ext cx="8352235" cy="330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5816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18A71-00A1-4C83-BCF0-DAC202D6ADC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50983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18A71-00A1-4C83-BCF0-DAC202D6ADC5}" type="datetimeFigureOut">
              <a:rPr lang="en-US" smtClean="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16164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18A71-00A1-4C83-BCF0-DAC202D6ADC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470399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18A71-00A1-4C83-BCF0-DAC202D6ADC5}" type="datetimeFigureOut">
              <a:rPr lang="en-US" smtClean="0"/>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98013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18A71-00A1-4C83-BCF0-DAC202D6ADC5}" type="datetimeFigureOut">
              <a:rPr lang="en-US" smtClean="0"/>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3685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18A71-00A1-4C83-BCF0-DAC202D6ADC5}" type="datetimeFigureOut">
              <a:rPr lang="en-US" smtClean="0"/>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161475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518A71-00A1-4C83-BCF0-DAC202D6ADC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3289209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518A71-00A1-4C83-BCF0-DAC202D6ADC5}" type="datetimeFigureOut">
              <a:rPr lang="en-US" smtClean="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609D1-5379-4918-9EA1-1F6BF178A29C}" type="slidenum">
              <a:rPr lang="en-US" smtClean="0"/>
              <a:t>‹#›</a:t>
            </a:fld>
            <a:endParaRPr lang="en-US"/>
          </a:p>
        </p:txBody>
      </p:sp>
    </p:spTree>
    <p:extLst>
      <p:ext uri="{BB962C8B-B14F-4D97-AF65-F5344CB8AC3E}">
        <p14:creationId xmlns:p14="http://schemas.microsoft.com/office/powerpoint/2010/main" val="635603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18A71-00A1-4C83-BCF0-DAC202D6ADC5}" type="datetimeFigureOut">
              <a:rPr lang="en-US" smtClean="0"/>
              <a:t>2/3/2026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09D1-5379-4918-9EA1-1F6BF178A29C}" type="slidenum">
              <a:rPr lang="en-US" smtClean="0"/>
              <a:t>‹#›</a:t>
            </a:fld>
            <a:endParaRPr lang="en-US"/>
          </a:p>
        </p:txBody>
      </p:sp>
    </p:spTree>
    <p:extLst>
      <p:ext uri="{BB962C8B-B14F-4D97-AF65-F5344CB8AC3E}">
        <p14:creationId xmlns:p14="http://schemas.microsoft.com/office/powerpoint/2010/main" val="372495497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youtube.com/watch?si=PGIgpll94er1aXtv&amp;v=x6CtdZ91qzI&amp;feature=youtu.be" TargetMode="Externa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hyperlink" Target="https://media.team254.com/2017/09/8ea4079e-jp1.jp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hyperlink" Target="https://www.youtube.com/watch?v=RiUaItTKomU" TargetMode="External"/><Relationship Id="rId5" Type="http://schemas.openxmlformats.org/officeDocument/2006/relationships/image" Target="../media/image6.pn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png"/><Relationship Id="rId7" Type="http://schemas.openxmlformats.org/officeDocument/2006/relationships/image" Target="../media/image8.gif"/><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hyperlink" Target="https://www.youtube.com/watch?v=ewTCvLp5EUo" TargetMode="External"/><Relationship Id="rId5" Type="http://schemas.openxmlformats.org/officeDocument/2006/relationships/hyperlink" Target="https://www.youtube.com/watch?v=HDPRjbz3NE0&amp;list=PLYcmd5xMhOBAsW0dKeXbLuvcc35uGn1yj&amp;index=33"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gif"/><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0.gif"/><Relationship Id="rId5" Type="http://schemas.openxmlformats.org/officeDocument/2006/relationships/hyperlink" Target="https://www.youtube.com/watch?v=ZtiuyRPAeiE&amp;t=88s" TargetMode="External"/><Relationship Id="rId4" Type="http://schemas.openxmlformats.org/officeDocument/2006/relationships/hyperlink" Target="https://www.youtube.com/watch?v=xYhJeKIUYp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chiefdelphi.com/uploads/default/optimized/3X/6/e/6e6f5470ec3964c93b8e024b71f55b9eb1471e84_2_690x500.jpeg" TargetMode="Externa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0" name="Rounded Rectangle 19"/>
          <p:cNvSpPr/>
          <p:nvPr/>
        </p:nvSpPr>
        <p:spPr>
          <a:xfrm>
            <a:off x="351428" y="781988"/>
            <a:ext cx="1636907" cy="497532"/>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a:latin typeface="Roboto" panose="02000000000000000000" pitchFamily="2" charset="0"/>
                <a:ea typeface="Roboto" panose="02000000000000000000" pitchFamily="2" charset="0"/>
                <a:cs typeface="Roboto" panose="02000000000000000000" pitchFamily="2" charset="0"/>
              </a:rPr>
              <a:t>Hoppers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4" name="Title 24">
            <a:extLst>
              <a:ext uri="{FF2B5EF4-FFF2-40B4-BE49-F238E27FC236}">
                <a16:creationId xmlns:a16="http://schemas.microsoft.com/office/drawing/2014/main" id="{0EA46090-CB83-569E-143D-CD4787FCDEE9}"/>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INDEXERS</a:t>
            </a:r>
          </a:p>
        </p:txBody>
      </p:sp>
      <p:pic>
        <p:nvPicPr>
          <p:cNvPr id="5" name="Content Placeholder 8">
            <a:extLst>
              <a:ext uri="{FF2B5EF4-FFF2-40B4-BE49-F238E27FC236}">
                <a16:creationId xmlns:a16="http://schemas.microsoft.com/office/drawing/2014/main" id="{18E8B206-4E18-E88D-249F-727338CA4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sp>
        <p:nvSpPr>
          <p:cNvPr id="6" name="Rounded Rectangle 21">
            <a:extLst>
              <a:ext uri="{FF2B5EF4-FFF2-40B4-BE49-F238E27FC236}">
                <a16:creationId xmlns:a16="http://schemas.microsoft.com/office/drawing/2014/main" id="{2EAE518C-AA53-4486-4388-126D97B275FE}"/>
              </a:ext>
            </a:extLst>
          </p:cNvPr>
          <p:cNvSpPr/>
          <p:nvPr/>
        </p:nvSpPr>
        <p:spPr>
          <a:xfrm>
            <a:off x="2053339"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Ball Tunnels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7" name="Rounded Rectangle 22">
            <a:extLst>
              <a:ext uri="{FF2B5EF4-FFF2-40B4-BE49-F238E27FC236}">
                <a16:creationId xmlns:a16="http://schemas.microsoft.com/office/drawing/2014/main" id="{7276D8FE-A5BB-300E-55DA-65C6FAD01B0E}"/>
              </a:ext>
            </a:extLst>
          </p:cNvPr>
          <p:cNvSpPr/>
          <p:nvPr/>
        </p:nvSpPr>
        <p:spPr>
          <a:xfrm>
            <a:off x="3755250" y="764736"/>
            <a:ext cx="1636907" cy="514783"/>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err="1">
                <a:latin typeface="Roboto" panose="02000000000000000000" pitchFamily="2" charset="0"/>
                <a:ea typeface="Roboto" panose="02000000000000000000" pitchFamily="2" charset="0"/>
                <a:cs typeface="Roboto" panose="02000000000000000000" pitchFamily="2" charset="0"/>
              </a:rPr>
              <a:t>Spindexers</a:t>
            </a:r>
            <a:endParaRPr lang="en-US" sz="1600">
              <a:latin typeface="Roboto" panose="02000000000000000000" pitchFamily="2" charset="0"/>
              <a:ea typeface="Roboto" panose="02000000000000000000" pitchFamily="2" charset="0"/>
              <a:cs typeface="Roboto" panose="02000000000000000000" pitchFamily="2" charset="0"/>
            </a:endParaRPr>
          </a:p>
          <a:p>
            <a:r>
              <a:rPr lang="en-US" sz="1600" b="1">
                <a:latin typeface="Roboto" panose="02000000000000000000" pitchFamily="2" charset="0"/>
                <a:ea typeface="Roboto" panose="02000000000000000000" pitchFamily="2" charset="0"/>
                <a:cs typeface="Roboto" panose="02000000000000000000" pitchFamily="2" charset="0"/>
              </a:rPr>
              <a:t> </a:t>
            </a: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23">
            <a:extLst>
              <a:ext uri="{FF2B5EF4-FFF2-40B4-BE49-F238E27FC236}">
                <a16:creationId xmlns:a16="http://schemas.microsoft.com/office/drawing/2014/main" id="{F015C1F8-8FCD-C5E4-E0E9-0DB2B6EFA22C}"/>
              </a:ext>
            </a:extLst>
          </p:cNvPr>
          <p:cNvSpPr/>
          <p:nvPr/>
        </p:nvSpPr>
        <p:spPr>
          <a:xfrm>
            <a:off x="5457162" y="756119"/>
            <a:ext cx="1636907" cy="523399"/>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Stackers</a:t>
            </a: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9" name="Rounded Rectangle 20">
            <a:extLst>
              <a:ext uri="{FF2B5EF4-FFF2-40B4-BE49-F238E27FC236}">
                <a16:creationId xmlns:a16="http://schemas.microsoft.com/office/drawing/2014/main" id="{9FB4B0C9-A106-0DEB-8FB6-0008318E61CD}"/>
              </a:ext>
            </a:extLst>
          </p:cNvPr>
          <p:cNvSpPr/>
          <p:nvPr/>
        </p:nvSpPr>
        <p:spPr>
          <a:xfrm>
            <a:off x="7155665" y="773368"/>
            <a:ext cx="1636907" cy="523398"/>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Other Indexers</a:t>
            </a:r>
            <a:endParaRPr lang="en-US" sz="1600">
              <a:latin typeface="Roboto" panose="02000000000000000000" pitchFamily="2" charset="0"/>
              <a:ea typeface="Roboto" panose="02000000000000000000" pitchFamily="2" charset="0"/>
              <a:cs typeface="Roboto" panose="02000000000000000000" pitchFamily="2" charset="0"/>
            </a:endParaRPr>
          </a:p>
          <a:p>
            <a:r>
              <a:rPr lang="en-US" sz="1600" b="1">
                <a:latin typeface="Roboto" panose="02000000000000000000" pitchFamily="2" charset="0"/>
                <a:ea typeface="Roboto" panose="02000000000000000000" pitchFamily="2" charset="0"/>
                <a:cs typeface="Roboto" panose="02000000000000000000" pitchFamily="2" charset="0"/>
              </a:rPr>
              <a:t> </a:t>
            </a:r>
          </a:p>
        </p:txBody>
      </p:sp>
      <p:sp>
        <p:nvSpPr>
          <p:cNvPr id="11" name="TextBox 10">
            <a:extLst>
              <a:ext uri="{FF2B5EF4-FFF2-40B4-BE49-F238E27FC236}">
                <a16:creationId xmlns:a16="http://schemas.microsoft.com/office/drawing/2014/main" id="{A9CC061D-7EDA-3BEC-A10F-107A5313EBDB}"/>
              </a:ext>
            </a:extLst>
          </p:cNvPr>
          <p:cNvSpPr txBox="1"/>
          <p:nvPr/>
        </p:nvSpPr>
        <p:spPr>
          <a:xfrm>
            <a:off x="2286000" y="1474617"/>
            <a:ext cx="4572000" cy="523220"/>
          </a:xfrm>
          <a:prstGeom prst="rect">
            <a:avLst/>
          </a:prstGeom>
          <a:noFill/>
        </p:spPr>
        <p:txBody>
          <a:bodyPr wrap="square">
            <a:spAutoFit/>
          </a:bodyPr>
          <a:lstStyle/>
          <a:p>
            <a:pPr algn="ctr"/>
            <a:r>
              <a:rPr lang="en-US" sz="2800" b="1">
                <a:solidFill>
                  <a:srgbClr val="595959"/>
                </a:solidFill>
                <a:latin typeface="Roboto" panose="02000000000000000000" pitchFamily="2" charset="0"/>
              </a:rPr>
              <a:t>INDEXERS</a:t>
            </a:r>
            <a:endParaRPr lang="en-US" sz="800" b="0">
              <a:solidFill>
                <a:prstClr val="black"/>
              </a:solidFill>
              <a:latin typeface="Microsoft Sans Serif" panose="020B0604020202020204" pitchFamily="34" charset="0"/>
            </a:endParaRPr>
          </a:p>
        </p:txBody>
      </p:sp>
      <p:sp>
        <p:nvSpPr>
          <p:cNvPr id="13" name="TextBox 12">
            <a:extLst>
              <a:ext uri="{FF2B5EF4-FFF2-40B4-BE49-F238E27FC236}">
                <a16:creationId xmlns:a16="http://schemas.microsoft.com/office/drawing/2014/main" id="{A14650A9-AB37-DDF9-7888-71BA17DCEAF1}"/>
              </a:ext>
            </a:extLst>
          </p:cNvPr>
          <p:cNvSpPr txBox="1"/>
          <p:nvPr/>
        </p:nvSpPr>
        <p:spPr>
          <a:xfrm>
            <a:off x="512064" y="1896551"/>
            <a:ext cx="8119873" cy="1754326"/>
          </a:xfrm>
          <a:prstGeom prst="rect">
            <a:avLst/>
          </a:prstGeom>
          <a:noFill/>
        </p:spPr>
        <p:txBody>
          <a:bodyPr wrap="square">
            <a:spAutoFit/>
          </a:bodyPr>
          <a:lstStyle/>
          <a:p>
            <a:r>
              <a:rPr lang="en-US" sz="1800" i="1">
                <a:solidFill>
                  <a:srgbClr val="595959"/>
                </a:solidFill>
                <a:latin typeface="Roboto" panose="02000000000000000000" pitchFamily="2" charset="0"/>
              </a:rPr>
              <a:t>FIRST</a:t>
            </a:r>
            <a:r>
              <a:rPr lang="en-US" sz="1800" baseline="30000">
                <a:solidFill>
                  <a:srgbClr val="595959"/>
                </a:solidFill>
                <a:latin typeface="Roboto" panose="02000000000000000000" pitchFamily="2" charset="0"/>
              </a:rPr>
              <a:t>® </a:t>
            </a:r>
            <a:r>
              <a:rPr lang="en-US" sz="1800" i="0">
                <a:solidFill>
                  <a:srgbClr val="595959"/>
                </a:solidFill>
                <a:latin typeface="Roboto" panose="02000000000000000000" pitchFamily="2" charset="0"/>
              </a:rPr>
              <a:t>Robotics Competition games sometimes allow robots to possess multiple scoring elements at once. Whether the quantity of scoring elements is limited to a certain quantity or unlimited, indexers are a key component to receiving scoring elements from an intake system, storing and organizing them, and passing them to a scoring mechanism. When designing an indexer, ask:</a:t>
            </a:r>
            <a:endParaRPr lang="en-US" sz="1000" i="0">
              <a:solidFill>
                <a:prstClr val="black"/>
              </a:solidFill>
              <a:latin typeface="Microsoft Sans Serif" panose="020B0604020202020204" pitchFamily="34" charset="0"/>
            </a:endParaRPr>
          </a:p>
        </p:txBody>
      </p:sp>
      <p:sp>
        <p:nvSpPr>
          <p:cNvPr id="15" name="TextBox 14">
            <a:extLst>
              <a:ext uri="{FF2B5EF4-FFF2-40B4-BE49-F238E27FC236}">
                <a16:creationId xmlns:a16="http://schemas.microsoft.com/office/drawing/2014/main" id="{FFFF98A6-B44C-F234-F05F-0773EE24BB90}"/>
              </a:ext>
            </a:extLst>
          </p:cNvPr>
          <p:cNvSpPr txBox="1"/>
          <p:nvPr/>
        </p:nvSpPr>
        <p:spPr>
          <a:xfrm>
            <a:off x="512064" y="3752165"/>
            <a:ext cx="4572000" cy="2585323"/>
          </a:xfrm>
          <a:prstGeom prst="rect">
            <a:avLst/>
          </a:prstGeom>
          <a:noFill/>
        </p:spPr>
        <p:txBody>
          <a:bodyPr wrap="square">
            <a:spAutoFit/>
          </a:bodyPr>
          <a:lstStyle/>
          <a:p>
            <a:pPr marL="285750" indent="-285750">
              <a:buFont typeface="Arial" panose="020B0604020202020204" pitchFamily="34" charset="0"/>
              <a:buChar char="•"/>
            </a:pPr>
            <a:r>
              <a:rPr lang="en-US" sz="1800">
                <a:solidFill>
                  <a:srgbClr val="595959"/>
                </a:solidFill>
                <a:latin typeface="Roboto" panose="02000000000000000000" pitchFamily="2" charset="0"/>
              </a:rPr>
              <a:t>How many scoring elements (game pieces) can the robot possess at once?</a:t>
            </a:r>
          </a:p>
          <a:p>
            <a:pPr marL="285750" indent="-285750">
              <a:buFont typeface="Arial" panose="020B0604020202020204" pitchFamily="34" charset="0"/>
              <a:buChar char="•"/>
            </a:pPr>
            <a:r>
              <a:rPr lang="en-US" sz="1800">
                <a:solidFill>
                  <a:srgbClr val="595959"/>
                </a:solidFill>
                <a:latin typeface="Roboto" panose="02000000000000000000" pitchFamily="2" charset="0"/>
              </a:rPr>
              <a:t>How does the size, shape, and flexibility of the scoring element impact the design?</a:t>
            </a:r>
          </a:p>
          <a:p>
            <a:pPr marL="285750" indent="-285750">
              <a:buFont typeface="Arial" panose="020B0604020202020204" pitchFamily="34" charset="0"/>
              <a:buChar char="•"/>
            </a:pPr>
            <a:r>
              <a:rPr lang="en-US" sz="1800">
                <a:solidFill>
                  <a:srgbClr val="595959"/>
                </a:solidFill>
                <a:latin typeface="Roboto" panose="02000000000000000000" pitchFamily="2" charset="0"/>
              </a:rPr>
              <a:t>How will the scoring elements interact with each other in the indexer?</a:t>
            </a:r>
          </a:p>
          <a:p>
            <a:pPr marL="285750" indent="-285750">
              <a:buFont typeface="Arial" panose="020B0604020202020204" pitchFamily="34" charset="0"/>
              <a:buChar char="•"/>
            </a:pPr>
            <a:r>
              <a:rPr lang="en-US" sz="1800">
                <a:solidFill>
                  <a:srgbClr val="595959"/>
                </a:solidFill>
                <a:latin typeface="Roboto" panose="02000000000000000000" pitchFamily="2" charset="0"/>
              </a:rPr>
              <a:t>How will the indexer interact with other mechanisms in the robot?</a:t>
            </a:r>
            <a:endParaRPr lang="en-US" sz="1000">
              <a:solidFill>
                <a:prstClr val="black"/>
              </a:solidFill>
              <a:latin typeface="Microsoft Sans Serif" panose="020B0604020202020204" pitchFamily="34" charset="0"/>
            </a:endParaRPr>
          </a:p>
        </p:txBody>
      </p:sp>
      <p:pic>
        <p:nvPicPr>
          <p:cNvPr id="17" name="Picture 16">
            <a:extLst>
              <a:ext uri="{FF2B5EF4-FFF2-40B4-BE49-F238E27FC236}">
                <a16:creationId xmlns:a16="http://schemas.microsoft.com/office/drawing/2014/main" id="{4E6504E0-4410-579E-0AB7-FB887C1F70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35601" y="3566160"/>
            <a:ext cx="2916936" cy="2695480"/>
          </a:xfrm>
          <a:prstGeom prst="rect">
            <a:avLst/>
          </a:prstGeom>
        </p:spPr>
      </p:pic>
      <p:pic>
        <p:nvPicPr>
          <p:cNvPr id="19" name="Picture 18">
            <a:hlinkClick r:id="rId5"/>
            <a:extLst>
              <a:ext uri="{FF2B5EF4-FFF2-40B4-BE49-F238E27FC236}">
                <a16:creationId xmlns:a16="http://schemas.microsoft.com/office/drawing/2014/main" id="{D9AA951B-2BF6-FEFA-90A4-4913DB639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8518" y="6321355"/>
            <a:ext cx="924054" cy="85737"/>
          </a:xfrm>
          <a:prstGeom prst="rect">
            <a:avLst/>
          </a:prstGeom>
        </p:spPr>
      </p:pic>
    </p:spTree>
    <p:custDataLst>
      <p:tags r:id="rId1"/>
    </p:custDataLst>
    <p:extLst>
      <p:ext uri="{BB962C8B-B14F-4D97-AF65-F5344CB8AC3E}">
        <p14:creationId xmlns:p14="http://schemas.microsoft.com/office/powerpoint/2010/main" val="857839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0" name="Rounded Rectangle 19"/>
          <p:cNvSpPr/>
          <p:nvPr/>
        </p:nvSpPr>
        <p:spPr>
          <a:xfrm>
            <a:off x="348019" y="557706"/>
            <a:ext cx="1636907" cy="637544"/>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a:latin typeface="Roboto" panose="02000000000000000000" pitchFamily="2" charset="0"/>
                <a:ea typeface="Roboto" panose="02000000000000000000" pitchFamily="2" charset="0"/>
                <a:cs typeface="Roboto" panose="02000000000000000000" pitchFamily="2" charset="0"/>
              </a:rPr>
              <a:t>Hoppers</a:t>
            </a:r>
            <a:endParaRPr lang="en-US" sz="1600">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6" name="Rounded Rectangle 21">
            <a:extLst>
              <a:ext uri="{FF2B5EF4-FFF2-40B4-BE49-F238E27FC236}">
                <a16:creationId xmlns:a16="http://schemas.microsoft.com/office/drawing/2014/main" id="{D6313DAD-CF6F-BA82-8F1E-AAC3548AC878}"/>
              </a:ext>
            </a:extLst>
          </p:cNvPr>
          <p:cNvSpPr/>
          <p:nvPr/>
        </p:nvSpPr>
        <p:spPr>
          <a:xfrm>
            <a:off x="2049930"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Ball Tunnels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7" name="Rounded Rectangle 22">
            <a:extLst>
              <a:ext uri="{FF2B5EF4-FFF2-40B4-BE49-F238E27FC236}">
                <a16:creationId xmlns:a16="http://schemas.microsoft.com/office/drawing/2014/main" id="{1F037963-A573-56E3-6979-0A4263B0FC71}"/>
              </a:ext>
            </a:extLst>
          </p:cNvPr>
          <p:cNvSpPr/>
          <p:nvPr/>
        </p:nvSpPr>
        <p:spPr>
          <a:xfrm>
            <a:off x="3751841" y="764736"/>
            <a:ext cx="1636907" cy="523401"/>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err="1">
                <a:latin typeface="Roboto" panose="02000000000000000000" pitchFamily="2" charset="0"/>
                <a:ea typeface="Roboto" panose="02000000000000000000" pitchFamily="2" charset="0"/>
                <a:cs typeface="Roboto" panose="02000000000000000000" pitchFamily="2" charset="0"/>
              </a:rPr>
              <a:t>Spindexers</a:t>
            </a:r>
            <a:endParaRPr lang="en-US" sz="1600">
              <a:latin typeface="Roboto" panose="02000000000000000000" pitchFamily="2" charset="0"/>
              <a:ea typeface="Roboto" panose="02000000000000000000" pitchFamily="2" charset="0"/>
              <a:cs typeface="Roboto" panose="02000000000000000000" pitchFamily="2" charset="0"/>
            </a:endParaRPr>
          </a:p>
          <a:p>
            <a:r>
              <a:rPr lang="en-US" sz="1600" b="1">
                <a:latin typeface="Roboto" panose="02000000000000000000" pitchFamily="2" charset="0"/>
                <a:ea typeface="Roboto" panose="02000000000000000000" pitchFamily="2" charset="0"/>
                <a:cs typeface="Roboto" panose="02000000000000000000" pitchFamily="2" charset="0"/>
              </a:rPr>
              <a:t> </a:t>
            </a: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23">
            <a:extLst>
              <a:ext uri="{FF2B5EF4-FFF2-40B4-BE49-F238E27FC236}">
                <a16:creationId xmlns:a16="http://schemas.microsoft.com/office/drawing/2014/main" id="{597020DC-3960-7CA0-6A40-83412D22B3CE}"/>
              </a:ext>
            </a:extLst>
          </p:cNvPr>
          <p:cNvSpPr/>
          <p:nvPr/>
        </p:nvSpPr>
        <p:spPr>
          <a:xfrm>
            <a:off x="5453753" y="756119"/>
            <a:ext cx="1636907" cy="523401"/>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Stackers</a:t>
            </a: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9" name="Rounded Rectangle 20">
            <a:extLst>
              <a:ext uri="{FF2B5EF4-FFF2-40B4-BE49-F238E27FC236}">
                <a16:creationId xmlns:a16="http://schemas.microsoft.com/office/drawing/2014/main" id="{F4D500AE-7F8B-A975-B2DD-66976154010E}"/>
              </a:ext>
            </a:extLst>
          </p:cNvPr>
          <p:cNvSpPr/>
          <p:nvPr/>
        </p:nvSpPr>
        <p:spPr>
          <a:xfrm>
            <a:off x="7155665" y="773368"/>
            <a:ext cx="1636907" cy="506152"/>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Other Indexers</a:t>
            </a:r>
            <a:endParaRPr lang="en-US" sz="1600">
              <a:latin typeface="Roboto" panose="02000000000000000000" pitchFamily="2" charset="0"/>
              <a:ea typeface="Roboto" panose="02000000000000000000" pitchFamily="2" charset="0"/>
              <a:cs typeface="Roboto" panose="02000000000000000000" pitchFamily="2" charset="0"/>
            </a:endParaRPr>
          </a:p>
          <a:p>
            <a:r>
              <a:rPr lang="en-US" sz="1600" b="1">
                <a:latin typeface="Roboto" panose="02000000000000000000" pitchFamily="2" charset="0"/>
                <a:ea typeface="Roboto" panose="02000000000000000000" pitchFamily="2" charset="0"/>
                <a:cs typeface="Roboto" panose="02000000000000000000" pitchFamily="2" charset="0"/>
              </a:rPr>
              <a:t> </a:t>
            </a:r>
          </a:p>
        </p:txBody>
      </p:sp>
      <p:sp>
        <p:nvSpPr>
          <p:cNvPr id="10" name="Title 24">
            <a:extLst>
              <a:ext uri="{FF2B5EF4-FFF2-40B4-BE49-F238E27FC236}">
                <a16:creationId xmlns:a16="http://schemas.microsoft.com/office/drawing/2014/main" id="{F5F898F4-8CFB-45B7-D07C-9C6FCD9FFAFD}"/>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INDEXERS</a:t>
            </a:r>
          </a:p>
        </p:txBody>
      </p:sp>
      <p:pic>
        <p:nvPicPr>
          <p:cNvPr id="11" name="Content Placeholder 8">
            <a:extLst>
              <a:ext uri="{FF2B5EF4-FFF2-40B4-BE49-F238E27FC236}">
                <a16:creationId xmlns:a16="http://schemas.microsoft.com/office/drawing/2014/main" id="{29F8D18F-0AAD-A5C7-CA62-B07AD4136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sp>
        <p:nvSpPr>
          <p:cNvPr id="3" name="TextBox 2">
            <a:extLst>
              <a:ext uri="{FF2B5EF4-FFF2-40B4-BE49-F238E27FC236}">
                <a16:creationId xmlns:a16="http://schemas.microsoft.com/office/drawing/2014/main" id="{2B4BED43-69A8-CC88-2A89-81825D1A6127}"/>
              </a:ext>
            </a:extLst>
          </p:cNvPr>
          <p:cNvSpPr txBox="1"/>
          <p:nvPr/>
        </p:nvSpPr>
        <p:spPr>
          <a:xfrm>
            <a:off x="348019" y="1461509"/>
            <a:ext cx="8444553" cy="923330"/>
          </a:xfrm>
          <a:prstGeom prst="rect">
            <a:avLst/>
          </a:prstGeom>
          <a:noFill/>
        </p:spPr>
        <p:txBody>
          <a:bodyPr wrap="square">
            <a:spAutoFit/>
          </a:bodyPr>
          <a:lstStyle/>
          <a:p>
            <a:r>
              <a:rPr lang="en-US" sz="1800">
                <a:solidFill>
                  <a:srgbClr val="595959"/>
                </a:solidFill>
                <a:latin typeface="Roboto" panose="02000000000000000000" pitchFamily="2" charset="0"/>
              </a:rPr>
              <a:t>A </a:t>
            </a:r>
            <a:r>
              <a:rPr lang="en-US" sz="1800" b="1">
                <a:solidFill>
                  <a:srgbClr val="595959"/>
                </a:solidFill>
                <a:latin typeface="Roboto" panose="02000000000000000000" pitchFamily="2" charset="0"/>
              </a:rPr>
              <a:t>hopper </a:t>
            </a:r>
            <a:r>
              <a:rPr lang="en-US" sz="1800" b="0">
                <a:solidFill>
                  <a:srgbClr val="595959"/>
                </a:solidFill>
                <a:latin typeface="Roboto" panose="02000000000000000000" pitchFamily="2" charset="0"/>
              </a:rPr>
              <a:t>is a large open area that acts as a storage bin for large numbers of game pieces. Typically, game pieces are loaded into the top of the hopper and exit through the bottom into the scoring mechanism or goal.</a:t>
            </a:r>
            <a:endParaRPr lang="en-US" sz="1050" b="0">
              <a:solidFill>
                <a:prstClr val="black"/>
              </a:solidFill>
              <a:latin typeface="Microsoft Sans Serif" panose="020B0604020202020204" pitchFamily="34" charset="0"/>
            </a:endParaRPr>
          </a:p>
        </p:txBody>
      </p:sp>
      <p:sp>
        <p:nvSpPr>
          <p:cNvPr id="5" name="TextBox 4">
            <a:extLst>
              <a:ext uri="{FF2B5EF4-FFF2-40B4-BE49-F238E27FC236}">
                <a16:creationId xmlns:a16="http://schemas.microsoft.com/office/drawing/2014/main" id="{5471BB93-C416-ECA1-5C04-98E79C813803}"/>
              </a:ext>
            </a:extLst>
          </p:cNvPr>
          <p:cNvSpPr txBox="1"/>
          <p:nvPr/>
        </p:nvSpPr>
        <p:spPr>
          <a:xfrm>
            <a:off x="348018" y="2324537"/>
            <a:ext cx="5302973" cy="1862048"/>
          </a:xfrm>
          <a:prstGeom prst="rect">
            <a:avLst/>
          </a:prstGeom>
          <a:noFill/>
        </p:spPr>
        <p:txBody>
          <a:bodyPr wrap="square">
            <a:spAutoFit/>
          </a:bodyPr>
          <a:lstStyle/>
          <a:p>
            <a:r>
              <a:rPr lang="en-US" sz="2000" b="1" u="sng">
                <a:solidFill>
                  <a:srgbClr val="4472C4"/>
                </a:solidFill>
                <a:latin typeface="Roboto" panose="02000000000000000000" pitchFamily="2" charset="0"/>
              </a:rPr>
              <a:t>Key Components of a Hopper</a:t>
            </a:r>
          </a:p>
          <a:p>
            <a:pPr marL="171450" indent="-171450">
              <a:buFont typeface="Arial" panose="020B0604020202020204" pitchFamily="34" charset="0"/>
              <a:buChar char="•"/>
            </a:pPr>
            <a:r>
              <a:rPr lang="en-US" sz="1200" b="1">
                <a:solidFill>
                  <a:srgbClr val="595959"/>
                </a:solidFill>
                <a:latin typeface="Roboto" panose="02000000000000000000" pitchFamily="2" charset="0"/>
              </a:rPr>
              <a:t>Walls </a:t>
            </a:r>
            <a:r>
              <a:rPr lang="en-US" sz="1200" b="0">
                <a:solidFill>
                  <a:srgbClr val="595959"/>
                </a:solidFill>
                <a:latin typeface="Roboto" panose="02000000000000000000" pitchFamily="2" charset="0"/>
              </a:rPr>
              <a:t>– The walls of the hopper are typically designed to maximize storage space and are often made of clear polycarbonate for visibility. </a:t>
            </a:r>
            <a:endParaRPr lang="en-US" sz="1200" b="0">
              <a:solidFill>
                <a:srgbClr val="222222"/>
              </a:solidFill>
              <a:latin typeface="Roboto" panose="02000000000000000000" pitchFamily="2" charset="0"/>
            </a:endParaRPr>
          </a:p>
          <a:p>
            <a:pPr marL="171450" indent="-171450">
              <a:buFont typeface="Arial" panose="020B0604020202020204" pitchFamily="34" charset="0"/>
              <a:buChar char="•"/>
            </a:pPr>
            <a:r>
              <a:rPr lang="en-US" sz="1200" b="1">
                <a:solidFill>
                  <a:srgbClr val="595959"/>
                </a:solidFill>
                <a:latin typeface="Roboto" panose="02000000000000000000" pitchFamily="2" charset="0"/>
              </a:rPr>
              <a:t>Hopper Floor </a:t>
            </a:r>
            <a:r>
              <a:rPr lang="en-US" sz="1200" b="0">
                <a:solidFill>
                  <a:srgbClr val="595959"/>
                </a:solidFill>
                <a:latin typeface="Roboto" panose="02000000000000000000" pitchFamily="2" charset="0"/>
              </a:rPr>
              <a:t>– The hopper floor often acts as an indexer, guiding game pieces into the robots’ scoring mechanism or goal. </a:t>
            </a:r>
          </a:p>
          <a:p>
            <a:pPr marL="628650" lvl="1" indent="-171450">
              <a:buFont typeface="Arial" panose="020B0604020202020204" pitchFamily="34" charset="0"/>
              <a:buChar char="•"/>
            </a:pPr>
            <a:r>
              <a:rPr lang="en-US" sz="1200" b="1">
                <a:solidFill>
                  <a:srgbClr val="595959"/>
                </a:solidFill>
                <a:latin typeface="Roboto" panose="02000000000000000000" pitchFamily="2" charset="0"/>
              </a:rPr>
              <a:t>Sloped floor </a:t>
            </a:r>
            <a:r>
              <a:rPr lang="en-US" sz="1200" b="0">
                <a:solidFill>
                  <a:srgbClr val="595959"/>
                </a:solidFill>
                <a:latin typeface="Roboto" panose="02000000000000000000" pitchFamily="2" charset="0"/>
              </a:rPr>
              <a:t>– Uses gravity to passively guide game pieces</a:t>
            </a:r>
          </a:p>
          <a:p>
            <a:pPr marL="628650" lvl="1" indent="-171450">
              <a:buFont typeface="Arial" panose="020B0604020202020204" pitchFamily="34" charset="0"/>
              <a:buChar char="•"/>
            </a:pPr>
            <a:r>
              <a:rPr lang="en-US" sz="1200" b="1">
                <a:solidFill>
                  <a:srgbClr val="595959"/>
                </a:solidFill>
                <a:latin typeface="Roboto" panose="02000000000000000000" pitchFamily="2" charset="0"/>
              </a:rPr>
              <a:t>Conveyor/Agitator </a:t>
            </a:r>
            <a:r>
              <a:rPr lang="en-US" sz="1200" b="0">
                <a:solidFill>
                  <a:srgbClr val="595959"/>
                </a:solidFill>
                <a:latin typeface="Roboto" panose="02000000000000000000" pitchFamily="2" charset="0"/>
              </a:rPr>
              <a:t>– Creates a “moving floor” or jostling effect to guide game pieces and prevent jams.</a:t>
            </a:r>
            <a:endParaRPr lang="en-US" sz="1100" b="0">
              <a:solidFill>
                <a:srgbClr val="595959"/>
              </a:solidFill>
              <a:latin typeface="Roboto" panose="02000000000000000000" pitchFamily="2" charset="0"/>
            </a:endParaRPr>
          </a:p>
          <a:p>
            <a:pPr>
              <a:buFont typeface="Symbol" panose="05050102010706020507" pitchFamily="18" charset="2"/>
              <a:buChar char="·"/>
            </a:pPr>
            <a:endParaRPr lang="en-US" sz="1100" b="0" u="sng">
              <a:solidFill>
                <a:prstClr val="black"/>
              </a:solidFill>
              <a:latin typeface="Microsoft Sans Serif" panose="020B0604020202020204" pitchFamily="34" charset="0"/>
            </a:endParaRPr>
          </a:p>
        </p:txBody>
      </p:sp>
      <p:pic>
        <p:nvPicPr>
          <p:cNvPr id="13" name="Picture 12">
            <a:extLst>
              <a:ext uri="{FF2B5EF4-FFF2-40B4-BE49-F238E27FC236}">
                <a16:creationId xmlns:a16="http://schemas.microsoft.com/office/drawing/2014/main" id="{2F444378-13F5-FD72-8EC8-FFCFBC45BB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6607" y="2431171"/>
            <a:ext cx="2868105" cy="2097109"/>
          </a:xfrm>
          <a:prstGeom prst="rect">
            <a:avLst/>
          </a:prstGeom>
        </p:spPr>
      </p:pic>
      <p:sp>
        <p:nvSpPr>
          <p:cNvPr id="15" name="TextBox 14">
            <a:extLst>
              <a:ext uri="{FF2B5EF4-FFF2-40B4-BE49-F238E27FC236}">
                <a16:creationId xmlns:a16="http://schemas.microsoft.com/office/drawing/2014/main" id="{19ABBC77-0588-0CD5-69D0-EEE0118C6697}"/>
              </a:ext>
            </a:extLst>
          </p:cNvPr>
          <p:cNvSpPr txBox="1"/>
          <p:nvPr/>
        </p:nvSpPr>
        <p:spPr>
          <a:xfrm>
            <a:off x="6858000" y="4574612"/>
            <a:ext cx="4572000" cy="215444"/>
          </a:xfrm>
          <a:prstGeom prst="rect">
            <a:avLst/>
          </a:prstGeom>
          <a:noFill/>
        </p:spPr>
        <p:txBody>
          <a:bodyPr wrap="square">
            <a:spAutoFit/>
          </a:bodyPr>
          <a:lstStyle/>
          <a:p>
            <a:r>
              <a:rPr lang="en-US" sz="800" u="sng">
                <a:solidFill>
                  <a:srgbClr val="0563C1"/>
                </a:solidFill>
                <a:latin typeface="Calibri" panose="020F0502020204030204" pitchFamily="34" charset="0"/>
                <a:hlinkClick r:id="rId5"/>
              </a:rPr>
              <a:t>2017 – Team 254 – The Cheesy Poofs</a:t>
            </a:r>
            <a:endParaRPr lang="en-US" sz="1800" u="sng">
              <a:solidFill>
                <a:prstClr val="black"/>
              </a:solidFill>
              <a:latin typeface="Microsoft Sans Serif" panose="020B0604020202020204" pitchFamily="34" charset="0"/>
            </a:endParaRPr>
          </a:p>
        </p:txBody>
      </p:sp>
      <p:sp>
        <p:nvSpPr>
          <p:cNvPr id="17" name="TextBox 16">
            <a:extLst>
              <a:ext uri="{FF2B5EF4-FFF2-40B4-BE49-F238E27FC236}">
                <a16:creationId xmlns:a16="http://schemas.microsoft.com/office/drawing/2014/main" id="{461AAD1B-75F2-7CEC-19CD-DC78E7CE8804}"/>
              </a:ext>
            </a:extLst>
          </p:cNvPr>
          <p:cNvSpPr txBox="1"/>
          <p:nvPr/>
        </p:nvSpPr>
        <p:spPr>
          <a:xfrm>
            <a:off x="348018" y="3994437"/>
            <a:ext cx="5193246" cy="954107"/>
          </a:xfrm>
          <a:prstGeom prst="rect">
            <a:avLst/>
          </a:prstGeom>
          <a:noFill/>
        </p:spPr>
        <p:txBody>
          <a:bodyPr wrap="square">
            <a:spAutoFit/>
          </a:bodyPr>
          <a:lstStyle/>
          <a:p>
            <a:r>
              <a:rPr lang="en-US" sz="2000" b="1" u="sng">
                <a:solidFill>
                  <a:srgbClr val="4472C4"/>
                </a:solidFill>
                <a:latin typeface="Roboto" panose="02000000000000000000" pitchFamily="2" charset="0"/>
              </a:rPr>
              <a:t>Pros and Cons</a:t>
            </a:r>
          </a:p>
          <a:p>
            <a:pPr marL="285750" indent="-285750">
              <a:buFont typeface="Arial" panose="020B0604020202020204" pitchFamily="34" charset="0"/>
              <a:buChar char="•"/>
            </a:pPr>
            <a:r>
              <a:rPr lang="en-US" sz="1200" b="1">
                <a:solidFill>
                  <a:srgbClr val="595959"/>
                </a:solidFill>
                <a:latin typeface="Roboto" panose="02000000000000000000" pitchFamily="2" charset="0"/>
              </a:rPr>
              <a:t>PROS: </a:t>
            </a:r>
            <a:r>
              <a:rPr lang="en-US" sz="1200" b="0">
                <a:solidFill>
                  <a:srgbClr val="595959"/>
                </a:solidFill>
                <a:latin typeface="Roboto" panose="02000000000000000000" pitchFamily="2" charset="0"/>
              </a:rPr>
              <a:t>Simple to build, lightweight, high storage capacity </a:t>
            </a:r>
          </a:p>
          <a:p>
            <a:pPr marL="285750" indent="-285750">
              <a:buFont typeface="Arial" panose="020B0604020202020204" pitchFamily="34" charset="0"/>
              <a:buChar char="•"/>
            </a:pPr>
            <a:r>
              <a:rPr lang="en-US" sz="1200" b="1">
                <a:solidFill>
                  <a:srgbClr val="595959"/>
                </a:solidFill>
                <a:latin typeface="Roboto" panose="02000000000000000000" pitchFamily="2" charset="0"/>
              </a:rPr>
              <a:t>CONS: </a:t>
            </a:r>
            <a:r>
              <a:rPr lang="en-US" sz="1200" b="0">
                <a:solidFill>
                  <a:srgbClr val="595959"/>
                </a:solidFill>
                <a:latin typeface="Roboto" panose="02000000000000000000" pitchFamily="2" charset="0"/>
              </a:rPr>
              <a:t>Not ideal for non-spherical scoring elements. Passive systems are prone to jams</a:t>
            </a:r>
            <a:endParaRPr lang="en-US" sz="1050" b="0">
              <a:solidFill>
                <a:prstClr val="black"/>
              </a:solidFill>
              <a:latin typeface="Microsoft Sans Serif" panose="020B0604020202020204" pitchFamily="34" charset="0"/>
            </a:endParaRPr>
          </a:p>
        </p:txBody>
      </p:sp>
      <p:sp>
        <p:nvSpPr>
          <p:cNvPr id="19" name="TextBox 18">
            <a:extLst>
              <a:ext uri="{FF2B5EF4-FFF2-40B4-BE49-F238E27FC236}">
                <a16:creationId xmlns:a16="http://schemas.microsoft.com/office/drawing/2014/main" id="{C1359DE7-6594-8E9A-B4FA-D49E9BC1609D}"/>
              </a:ext>
            </a:extLst>
          </p:cNvPr>
          <p:cNvSpPr txBox="1"/>
          <p:nvPr/>
        </p:nvSpPr>
        <p:spPr>
          <a:xfrm>
            <a:off x="348018" y="5015592"/>
            <a:ext cx="8176694" cy="1323439"/>
          </a:xfrm>
          <a:prstGeom prst="rect">
            <a:avLst/>
          </a:prstGeom>
          <a:noFill/>
        </p:spPr>
        <p:txBody>
          <a:bodyPr wrap="square">
            <a:spAutoFit/>
          </a:bodyPr>
          <a:lstStyle/>
          <a:p>
            <a:r>
              <a:rPr lang="en-US" sz="2000" b="1" u="sng">
                <a:solidFill>
                  <a:srgbClr val="4472C4"/>
                </a:solidFill>
                <a:latin typeface="Roboto" panose="02000000000000000000" pitchFamily="2" charset="0"/>
              </a:rPr>
              <a:t>Hopper Tips and Techniques</a:t>
            </a:r>
          </a:p>
          <a:p>
            <a:pPr marL="285750" indent="-285750">
              <a:buFont typeface="Arial" panose="020B0604020202020204" pitchFamily="34" charset="0"/>
              <a:buChar char="•"/>
            </a:pPr>
            <a:r>
              <a:rPr lang="en-US" sz="1200" b="0">
                <a:solidFill>
                  <a:srgbClr val="595959"/>
                </a:solidFill>
                <a:latin typeface="Roboto" panose="02000000000000000000" pitchFamily="2" charset="0"/>
              </a:rPr>
              <a:t>Useful for games that allow robots to possess unlimited game pieces such as LUNACY (2009) and STEAMWORKS (2017).</a:t>
            </a:r>
          </a:p>
          <a:p>
            <a:pPr marL="285750" indent="-285750">
              <a:buFont typeface="Arial" panose="020B0604020202020204" pitchFamily="34" charset="0"/>
              <a:buChar char="•"/>
            </a:pPr>
            <a:r>
              <a:rPr lang="en-US" sz="1200" b="0">
                <a:solidFill>
                  <a:srgbClr val="595959"/>
                </a:solidFill>
                <a:latin typeface="Roboto" panose="02000000000000000000" pitchFamily="2" charset="0"/>
              </a:rPr>
              <a:t>Works best with spherical scoring elements such as balls. </a:t>
            </a:r>
          </a:p>
          <a:p>
            <a:pPr marL="285750" indent="-285750">
              <a:buFont typeface="Arial" panose="020B0604020202020204" pitchFamily="34" charset="0"/>
              <a:buChar char="•"/>
            </a:pPr>
            <a:r>
              <a:rPr lang="en-US" sz="1200" b="0">
                <a:solidFill>
                  <a:srgbClr val="595959"/>
                </a:solidFill>
                <a:latin typeface="Roboto" panose="02000000000000000000" pitchFamily="2" charset="0"/>
              </a:rPr>
              <a:t>Avoid jams and dead spots by actively guiding scoring elements using belts or conveyors and avoiding sharp corners. </a:t>
            </a:r>
            <a:endParaRPr lang="en-US" sz="1050" b="0">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31811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2" name="Rounded Rectangle 21"/>
          <p:cNvSpPr/>
          <p:nvPr/>
        </p:nvSpPr>
        <p:spPr>
          <a:xfrm>
            <a:off x="2049930" y="549080"/>
            <a:ext cx="1636907" cy="44014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Ball Tunnels</a:t>
            </a:r>
            <a:endParaRPr lang="en-US" sz="1600">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4" name="Rounded Rectangle 19">
            <a:extLst>
              <a:ext uri="{FF2B5EF4-FFF2-40B4-BE49-F238E27FC236}">
                <a16:creationId xmlns:a16="http://schemas.microsoft.com/office/drawing/2014/main" id="{F18425ED-4CF0-B488-C3E9-D0AE9D98A9CC}"/>
              </a:ext>
            </a:extLst>
          </p:cNvPr>
          <p:cNvSpPr/>
          <p:nvPr/>
        </p:nvSpPr>
        <p:spPr>
          <a:xfrm>
            <a:off x="348019" y="790614"/>
            <a:ext cx="1636907" cy="488906"/>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a:latin typeface="Roboto" panose="02000000000000000000" pitchFamily="2" charset="0"/>
                <a:ea typeface="Roboto" panose="02000000000000000000" pitchFamily="2" charset="0"/>
                <a:cs typeface="Roboto" panose="02000000000000000000" pitchFamily="2" charset="0"/>
              </a:rPr>
              <a:t>Hoppers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6" name="Rounded Rectangle 22">
            <a:extLst>
              <a:ext uri="{FF2B5EF4-FFF2-40B4-BE49-F238E27FC236}">
                <a16:creationId xmlns:a16="http://schemas.microsoft.com/office/drawing/2014/main" id="{FD04BCEC-5E63-70D7-3B3D-C49F3858C158}"/>
              </a:ext>
            </a:extLst>
          </p:cNvPr>
          <p:cNvSpPr/>
          <p:nvPr/>
        </p:nvSpPr>
        <p:spPr>
          <a:xfrm>
            <a:off x="3745831" y="764736"/>
            <a:ext cx="1636907" cy="514784"/>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err="1">
                <a:latin typeface="Roboto" panose="02000000000000000000" pitchFamily="2" charset="0"/>
                <a:ea typeface="Roboto" panose="02000000000000000000" pitchFamily="2" charset="0"/>
                <a:cs typeface="Roboto" panose="02000000000000000000" pitchFamily="2" charset="0"/>
              </a:rPr>
              <a:t>Spindexers</a:t>
            </a:r>
            <a:endParaRPr lang="en-US" sz="1600">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7" name="Rounded Rectangle 23">
            <a:extLst>
              <a:ext uri="{FF2B5EF4-FFF2-40B4-BE49-F238E27FC236}">
                <a16:creationId xmlns:a16="http://schemas.microsoft.com/office/drawing/2014/main" id="{8E5F11B4-B762-0EEB-F8C6-339127A42D7C}"/>
              </a:ext>
            </a:extLst>
          </p:cNvPr>
          <p:cNvSpPr/>
          <p:nvPr/>
        </p:nvSpPr>
        <p:spPr>
          <a:xfrm>
            <a:off x="5447743" y="756120"/>
            <a:ext cx="1636907" cy="523400"/>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Stackers</a:t>
            </a: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20">
            <a:extLst>
              <a:ext uri="{FF2B5EF4-FFF2-40B4-BE49-F238E27FC236}">
                <a16:creationId xmlns:a16="http://schemas.microsoft.com/office/drawing/2014/main" id="{D8BD29DE-8EE1-6B7A-1AC7-437CB0F15233}"/>
              </a:ext>
            </a:extLst>
          </p:cNvPr>
          <p:cNvSpPr/>
          <p:nvPr/>
        </p:nvSpPr>
        <p:spPr>
          <a:xfrm>
            <a:off x="7149655" y="773368"/>
            <a:ext cx="1636907" cy="506152"/>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Other Indexers</a:t>
            </a:r>
            <a:endParaRPr lang="en-US" sz="1600">
              <a:latin typeface="Roboto" panose="02000000000000000000" pitchFamily="2" charset="0"/>
              <a:ea typeface="Roboto" panose="02000000000000000000" pitchFamily="2" charset="0"/>
              <a:cs typeface="Roboto" panose="02000000000000000000" pitchFamily="2" charset="0"/>
            </a:endParaRPr>
          </a:p>
          <a:p>
            <a:r>
              <a:rPr lang="en-US" sz="1600" b="1">
                <a:latin typeface="Roboto" panose="02000000000000000000" pitchFamily="2" charset="0"/>
                <a:ea typeface="Roboto" panose="02000000000000000000" pitchFamily="2" charset="0"/>
                <a:cs typeface="Roboto" panose="02000000000000000000" pitchFamily="2" charset="0"/>
              </a:rPr>
              <a:t> </a:t>
            </a:r>
          </a:p>
        </p:txBody>
      </p:sp>
      <p:sp>
        <p:nvSpPr>
          <p:cNvPr id="9" name="Title 24">
            <a:extLst>
              <a:ext uri="{FF2B5EF4-FFF2-40B4-BE49-F238E27FC236}">
                <a16:creationId xmlns:a16="http://schemas.microsoft.com/office/drawing/2014/main" id="{8DD1A43B-81CF-0880-114C-ABCCDE5BDBE3}"/>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INDEXERS</a:t>
            </a:r>
          </a:p>
        </p:txBody>
      </p:sp>
      <p:pic>
        <p:nvPicPr>
          <p:cNvPr id="10" name="Content Placeholder 8">
            <a:extLst>
              <a:ext uri="{FF2B5EF4-FFF2-40B4-BE49-F238E27FC236}">
                <a16:creationId xmlns:a16="http://schemas.microsoft.com/office/drawing/2014/main" id="{75E96683-007A-A2D3-7484-826E28782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sp>
        <p:nvSpPr>
          <p:cNvPr id="28" name="TextBox 27">
            <a:extLst>
              <a:ext uri="{FF2B5EF4-FFF2-40B4-BE49-F238E27FC236}">
                <a16:creationId xmlns:a16="http://schemas.microsoft.com/office/drawing/2014/main" id="{9685A9C3-27C9-2D80-AC8F-4364FD23C4AD}"/>
              </a:ext>
            </a:extLst>
          </p:cNvPr>
          <p:cNvSpPr txBox="1"/>
          <p:nvPr/>
        </p:nvSpPr>
        <p:spPr>
          <a:xfrm>
            <a:off x="348019" y="2117915"/>
            <a:ext cx="4572000" cy="2739211"/>
          </a:xfrm>
          <a:prstGeom prst="rect">
            <a:avLst/>
          </a:prstGeom>
          <a:noFill/>
        </p:spPr>
        <p:txBody>
          <a:bodyPr wrap="square">
            <a:spAutoFit/>
          </a:bodyPr>
          <a:lstStyle/>
          <a:p>
            <a:r>
              <a:rPr lang="en-US" sz="1600" b="1">
                <a:solidFill>
                  <a:srgbClr val="DF762E"/>
                </a:solidFill>
                <a:latin typeface="Roboto" panose="02000000000000000000" pitchFamily="2" charset="0"/>
              </a:rPr>
              <a:t>Ball Tunnel Key Components</a:t>
            </a:r>
            <a:endParaRPr lang="en-US" sz="1400" b="1">
              <a:solidFill>
                <a:srgbClr val="DF762E"/>
              </a:solidFill>
              <a:latin typeface="Roboto" panose="02000000000000000000" pitchFamily="2" charset="0"/>
            </a:endParaRPr>
          </a:p>
          <a:p>
            <a:pPr marL="171450" indent="-171450">
              <a:buFont typeface="Arial" panose="020B0604020202020204" pitchFamily="34" charset="0"/>
              <a:buChar char="•"/>
            </a:pPr>
            <a:r>
              <a:rPr lang="en-US" sz="1300" b="1">
                <a:solidFill>
                  <a:srgbClr val="595959"/>
                </a:solidFill>
                <a:latin typeface="Roboto" panose="02000000000000000000" pitchFamily="2" charset="0"/>
              </a:rPr>
              <a:t>Centering/Serialization </a:t>
            </a:r>
            <a:r>
              <a:rPr lang="en-US" sz="1300" b="0">
                <a:solidFill>
                  <a:srgbClr val="595959"/>
                </a:solidFill>
                <a:latin typeface="Roboto" panose="02000000000000000000" pitchFamily="2" charset="0"/>
              </a:rPr>
              <a:t>– Scoring elements must be fed into the ball tunnel one at a time.</a:t>
            </a:r>
          </a:p>
          <a:p>
            <a:pPr marL="171450" indent="-171450">
              <a:buFont typeface="Arial" panose="020B0604020202020204" pitchFamily="34" charset="0"/>
              <a:buChar char="•"/>
            </a:pPr>
            <a:r>
              <a:rPr lang="en-US" sz="1300" b="1">
                <a:solidFill>
                  <a:srgbClr val="595959"/>
                </a:solidFill>
                <a:latin typeface="Roboto" panose="02000000000000000000" pitchFamily="2" charset="0"/>
              </a:rPr>
              <a:t>Structure</a:t>
            </a:r>
            <a:r>
              <a:rPr lang="en-US" sz="1300" b="0">
                <a:solidFill>
                  <a:srgbClr val="595959"/>
                </a:solidFill>
                <a:latin typeface="Roboto" panose="02000000000000000000" pitchFamily="2" charset="0"/>
              </a:rPr>
              <a:t> – Typically built out of polycarbonate walls, aluminum tube, or a combination of both.</a:t>
            </a:r>
          </a:p>
          <a:p>
            <a:pPr marL="171450" indent="-171450">
              <a:buFont typeface="Arial" panose="020B0604020202020204" pitchFamily="34" charset="0"/>
              <a:buChar char="•"/>
            </a:pPr>
            <a:r>
              <a:rPr lang="en-US" sz="1300" b="1">
                <a:solidFill>
                  <a:srgbClr val="595959"/>
                </a:solidFill>
                <a:latin typeface="Roboto" panose="02000000000000000000" pitchFamily="2" charset="0"/>
              </a:rPr>
              <a:t>Rollers/Belts </a:t>
            </a:r>
            <a:r>
              <a:rPr lang="en-US" sz="1300" b="0">
                <a:solidFill>
                  <a:srgbClr val="595959"/>
                </a:solidFill>
                <a:latin typeface="Roboto" panose="02000000000000000000" pitchFamily="2" charset="0"/>
              </a:rPr>
              <a:t>– Rollers or belts guide scoring elements through the ball tunnel and into the scoring mechanism</a:t>
            </a:r>
          </a:p>
          <a:p>
            <a:pPr marL="628650" lvl="1" indent="-171450">
              <a:buFont typeface="Arial" panose="020B0604020202020204" pitchFamily="34" charset="0"/>
              <a:buChar char="•"/>
            </a:pPr>
            <a:r>
              <a:rPr lang="en-US" sz="1300" b="1">
                <a:solidFill>
                  <a:srgbClr val="595959"/>
                </a:solidFill>
                <a:latin typeface="Roboto" panose="02000000000000000000" pitchFamily="2" charset="0"/>
              </a:rPr>
              <a:t>Belt and Wall </a:t>
            </a:r>
            <a:r>
              <a:rPr lang="en-US" sz="1300" b="0">
                <a:solidFill>
                  <a:srgbClr val="595959"/>
                </a:solidFill>
                <a:latin typeface="Roboto" panose="02000000000000000000" pitchFamily="2" charset="0"/>
              </a:rPr>
              <a:t>– Use a single belt allowing the ball to roll across the opposite wall. Simple, but can cause jams if balls contact each other.</a:t>
            </a:r>
          </a:p>
          <a:p>
            <a:pPr marL="628650" lvl="1" indent="-171450">
              <a:buFont typeface="Arial" panose="020B0604020202020204" pitchFamily="34" charset="0"/>
              <a:buChar char="•"/>
            </a:pPr>
            <a:r>
              <a:rPr lang="en-US" sz="1300" b="1">
                <a:solidFill>
                  <a:srgbClr val="595959"/>
                </a:solidFill>
                <a:latin typeface="Roboto" panose="02000000000000000000" pitchFamily="2" charset="0"/>
              </a:rPr>
              <a:t>Multiple Belts/Rollers </a:t>
            </a:r>
            <a:r>
              <a:rPr lang="en-US" sz="1300" b="0">
                <a:solidFill>
                  <a:srgbClr val="595959"/>
                </a:solidFill>
                <a:latin typeface="Roboto" panose="02000000000000000000" pitchFamily="2" charset="0"/>
              </a:rPr>
              <a:t>– Typically on both sides or top/bottom. Often paired with belts or </a:t>
            </a:r>
            <a:r>
              <a:rPr lang="en-US" sz="1300" b="0" err="1">
                <a:solidFill>
                  <a:srgbClr val="595959"/>
                </a:solidFill>
                <a:latin typeface="Roboto" panose="02000000000000000000" pitchFamily="2" charset="0"/>
              </a:rPr>
              <a:t>polycord</a:t>
            </a:r>
            <a:r>
              <a:rPr lang="en-US" sz="1300" b="0">
                <a:solidFill>
                  <a:srgbClr val="595959"/>
                </a:solidFill>
                <a:latin typeface="Roboto" panose="02000000000000000000" pitchFamily="2" charset="0"/>
              </a:rPr>
              <a:t> to maintain constant compression.</a:t>
            </a:r>
            <a:endParaRPr lang="en-US" sz="1300" b="0">
              <a:solidFill>
                <a:prstClr val="black"/>
              </a:solidFill>
              <a:latin typeface="Microsoft Sans Serif" panose="020B0604020202020204" pitchFamily="34" charset="0"/>
            </a:endParaRPr>
          </a:p>
        </p:txBody>
      </p:sp>
      <p:sp>
        <p:nvSpPr>
          <p:cNvPr id="31" name="TextBox 30">
            <a:extLst>
              <a:ext uri="{FF2B5EF4-FFF2-40B4-BE49-F238E27FC236}">
                <a16:creationId xmlns:a16="http://schemas.microsoft.com/office/drawing/2014/main" id="{09DF46F6-A258-36BC-4C89-2AABD42338A9}"/>
              </a:ext>
            </a:extLst>
          </p:cNvPr>
          <p:cNvSpPr txBox="1"/>
          <p:nvPr/>
        </p:nvSpPr>
        <p:spPr>
          <a:xfrm>
            <a:off x="567634" y="1471584"/>
            <a:ext cx="8099501" cy="646331"/>
          </a:xfrm>
          <a:prstGeom prst="rect">
            <a:avLst/>
          </a:prstGeom>
          <a:noFill/>
        </p:spPr>
        <p:txBody>
          <a:bodyPr wrap="square">
            <a:spAutoFit/>
          </a:bodyPr>
          <a:lstStyle/>
          <a:p>
            <a:r>
              <a:rPr lang="en-US" b="1">
                <a:solidFill>
                  <a:srgbClr val="595959"/>
                </a:solidFill>
                <a:latin typeface="Roboto" panose="02000000000000000000" pitchFamily="2" charset="0"/>
              </a:rPr>
              <a:t>Ball tunnels </a:t>
            </a:r>
            <a:r>
              <a:rPr lang="en-US" b="0">
                <a:solidFill>
                  <a:srgbClr val="595959"/>
                </a:solidFill>
                <a:latin typeface="Roboto" panose="02000000000000000000" pitchFamily="2" charset="0"/>
              </a:rPr>
              <a:t>are linear pathways that guide game pieces single-file from the indexer to the scoring mechanism, typically using rollers or belts. </a:t>
            </a:r>
            <a:endParaRPr lang="en-US" sz="1050" b="0">
              <a:solidFill>
                <a:prstClr val="black"/>
              </a:solidFill>
              <a:latin typeface="Microsoft Sans Serif" panose="020B0604020202020204" pitchFamily="34" charset="0"/>
            </a:endParaRPr>
          </a:p>
        </p:txBody>
      </p:sp>
      <p:pic>
        <p:nvPicPr>
          <p:cNvPr id="33" name="Picture 32">
            <a:extLst>
              <a:ext uri="{FF2B5EF4-FFF2-40B4-BE49-F238E27FC236}">
                <a16:creationId xmlns:a16="http://schemas.microsoft.com/office/drawing/2014/main" id="{E3460E03-8703-B23B-252B-73435CC791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61931" y="2190103"/>
            <a:ext cx="3583846" cy="2018900"/>
          </a:xfrm>
          <a:prstGeom prst="rect">
            <a:avLst/>
          </a:prstGeom>
        </p:spPr>
      </p:pic>
      <p:pic>
        <p:nvPicPr>
          <p:cNvPr id="37" name="Picture 36">
            <a:extLst>
              <a:ext uri="{FF2B5EF4-FFF2-40B4-BE49-F238E27FC236}">
                <a16:creationId xmlns:a16="http://schemas.microsoft.com/office/drawing/2014/main" id="{E6D9F3E4-B81C-55DB-0A60-088B74FC1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407" y="4393218"/>
            <a:ext cx="3827623" cy="290546"/>
          </a:xfrm>
          <a:prstGeom prst="rect">
            <a:avLst/>
          </a:prstGeom>
        </p:spPr>
      </p:pic>
      <p:sp>
        <p:nvSpPr>
          <p:cNvPr id="35" name="TextBox 34">
            <a:extLst>
              <a:ext uri="{FF2B5EF4-FFF2-40B4-BE49-F238E27FC236}">
                <a16:creationId xmlns:a16="http://schemas.microsoft.com/office/drawing/2014/main" id="{C14BD847-FB6C-D548-48B4-C38D8CEDBADE}"/>
              </a:ext>
            </a:extLst>
          </p:cNvPr>
          <p:cNvSpPr txBox="1"/>
          <p:nvPr/>
        </p:nvSpPr>
        <p:spPr>
          <a:xfrm>
            <a:off x="5250664" y="4394120"/>
            <a:ext cx="2893263" cy="307777"/>
          </a:xfrm>
          <a:prstGeom prst="rect">
            <a:avLst/>
          </a:prstGeom>
          <a:noFill/>
        </p:spPr>
        <p:txBody>
          <a:bodyPr wrap="square">
            <a:spAutoFit/>
          </a:bodyPr>
          <a:lstStyle/>
          <a:p>
            <a:r>
              <a:rPr lang="en-US" sz="1400" b="1">
                <a:solidFill>
                  <a:srgbClr val="FFFFFF"/>
                </a:solidFill>
                <a:latin typeface="Roboto" panose="02000000000000000000" pitchFamily="2" charset="0"/>
              </a:rPr>
              <a:t>Ball Tunnel Tips and Techniques</a:t>
            </a:r>
            <a:endParaRPr lang="en-US" sz="900" b="0">
              <a:solidFill>
                <a:prstClr val="black"/>
              </a:solidFill>
              <a:latin typeface="Microsoft Sans Serif" panose="020B0604020202020204" pitchFamily="34" charset="0"/>
            </a:endParaRPr>
          </a:p>
        </p:txBody>
      </p:sp>
      <p:sp>
        <p:nvSpPr>
          <p:cNvPr id="47" name="TextBox 46">
            <a:extLst>
              <a:ext uri="{FF2B5EF4-FFF2-40B4-BE49-F238E27FC236}">
                <a16:creationId xmlns:a16="http://schemas.microsoft.com/office/drawing/2014/main" id="{C4E84808-7FBB-8C08-AE33-235A3FEB9543}"/>
              </a:ext>
            </a:extLst>
          </p:cNvPr>
          <p:cNvSpPr txBox="1"/>
          <p:nvPr/>
        </p:nvSpPr>
        <p:spPr>
          <a:xfrm>
            <a:off x="5182362" y="4671119"/>
            <a:ext cx="3782669" cy="1938992"/>
          </a:xfrm>
          <a:prstGeom prst="rect">
            <a:avLst/>
          </a:prstGeom>
          <a:solidFill>
            <a:schemeClr val="accent4">
              <a:lumMod val="20000"/>
              <a:lumOff val="80000"/>
            </a:schemeClr>
          </a:solidFill>
        </p:spPr>
        <p:txBody>
          <a:bodyPr wrap="square">
            <a:spAutoFit/>
          </a:bodyPr>
          <a:lstStyle/>
          <a:p>
            <a:pPr marL="171450" indent="-171450">
              <a:buFont typeface="Arial" panose="020B0604020202020204" pitchFamily="34" charset="0"/>
              <a:buChar char="•"/>
            </a:pPr>
            <a:r>
              <a:rPr lang="en-US" sz="1200">
                <a:solidFill>
                  <a:srgbClr val="595959"/>
                </a:solidFill>
                <a:latin typeface="Roboto" panose="02000000000000000000" pitchFamily="2" charset="0"/>
              </a:rPr>
              <a:t>Build in adjustable compression, especially with inflatable game pieces. </a:t>
            </a:r>
          </a:p>
          <a:p>
            <a:pPr marL="171450" indent="-171450">
              <a:buFont typeface="Arial" panose="020B0604020202020204" pitchFamily="34" charset="0"/>
              <a:buChar char="•"/>
            </a:pPr>
            <a:r>
              <a:rPr lang="en-US" sz="1200">
                <a:solidFill>
                  <a:srgbClr val="595959"/>
                </a:solidFill>
                <a:latin typeface="Roboto" panose="02000000000000000000" pitchFamily="2" charset="0"/>
              </a:rPr>
              <a:t>Use grooved channels for round </a:t>
            </a:r>
            <a:r>
              <a:rPr lang="en-US" sz="1200" err="1">
                <a:solidFill>
                  <a:srgbClr val="595959"/>
                </a:solidFill>
                <a:latin typeface="Roboto" panose="02000000000000000000" pitchFamily="2" charset="0"/>
              </a:rPr>
              <a:t>polycord</a:t>
            </a:r>
            <a:r>
              <a:rPr lang="en-US" sz="1200">
                <a:solidFill>
                  <a:srgbClr val="595959"/>
                </a:solidFill>
                <a:latin typeface="Roboto" panose="02000000000000000000" pitchFamily="2" charset="0"/>
              </a:rPr>
              <a:t>. Use crowned pulleys (often 3D printed) for flat belts. </a:t>
            </a:r>
          </a:p>
          <a:p>
            <a:pPr marL="171450" indent="-171450">
              <a:buFont typeface="Arial" panose="020B0604020202020204" pitchFamily="34" charset="0"/>
              <a:buChar char="•"/>
            </a:pPr>
            <a:r>
              <a:rPr lang="en-US" sz="1200">
                <a:solidFill>
                  <a:srgbClr val="595959"/>
                </a:solidFill>
                <a:latin typeface="Roboto" panose="02000000000000000000" pitchFamily="2" charset="0"/>
              </a:rPr>
              <a:t>Use sensors (i.e. beam break, color sensors, etc.) to detect and process scoring elements. The example above shows color sensors used to eject unwanted game pieces.</a:t>
            </a:r>
          </a:p>
          <a:p>
            <a:pPr marL="171450" indent="-171450">
              <a:buFont typeface="Arial" panose="020B0604020202020204" pitchFamily="34" charset="0"/>
              <a:buChar char="•"/>
            </a:pPr>
            <a:r>
              <a:rPr lang="en-US" sz="1200">
                <a:solidFill>
                  <a:srgbClr val="595959"/>
                </a:solidFill>
                <a:latin typeface="Roboto" panose="02000000000000000000" pitchFamily="2" charset="0"/>
              </a:rPr>
              <a:t>Eliminate dead-spots and compression issues by using multiple rollers.</a:t>
            </a:r>
            <a:endParaRPr lang="en-US" sz="1100">
              <a:solidFill>
                <a:prstClr val="black"/>
              </a:solidFill>
              <a:latin typeface="Microsoft Sans Serif" panose="020B0604020202020204" pitchFamily="34" charset="0"/>
            </a:endParaRPr>
          </a:p>
        </p:txBody>
      </p:sp>
      <p:sp>
        <p:nvSpPr>
          <p:cNvPr id="49" name="TextBox 48">
            <a:extLst>
              <a:ext uri="{FF2B5EF4-FFF2-40B4-BE49-F238E27FC236}">
                <a16:creationId xmlns:a16="http://schemas.microsoft.com/office/drawing/2014/main" id="{B97827F6-9D89-FF21-1C8C-31811823C01E}"/>
              </a:ext>
            </a:extLst>
          </p:cNvPr>
          <p:cNvSpPr txBox="1"/>
          <p:nvPr/>
        </p:nvSpPr>
        <p:spPr>
          <a:xfrm>
            <a:off x="417871" y="4789103"/>
            <a:ext cx="4572000" cy="1846659"/>
          </a:xfrm>
          <a:prstGeom prst="rect">
            <a:avLst/>
          </a:prstGeom>
          <a:noFill/>
        </p:spPr>
        <p:txBody>
          <a:bodyPr wrap="square">
            <a:spAutoFit/>
          </a:bodyPr>
          <a:lstStyle/>
          <a:p>
            <a:r>
              <a:rPr lang="en-US" sz="1600" b="1" u="sng">
                <a:solidFill>
                  <a:srgbClr val="DF762E"/>
                </a:solidFill>
                <a:latin typeface="Roboto" panose="02000000000000000000" pitchFamily="2" charset="0"/>
              </a:rPr>
              <a:t>Ball Tunnel Pros and Cons</a:t>
            </a:r>
            <a:endParaRPr lang="en-US" sz="1400" b="1" u="sng">
              <a:solidFill>
                <a:srgbClr val="DF762E"/>
              </a:solidFill>
              <a:latin typeface="Roboto" panose="02000000000000000000" pitchFamily="2" charset="0"/>
            </a:endParaRPr>
          </a:p>
          <a:p>
            <a:pPr marL="171450" indent="-171450">
              <a:buFont typeface="Arial" panose="020B0604020202020204" pitchFamily="34" charset="0"/>
              <a:buChar char="•"/>
            </a:pPr>
            <a:r>
              <a:rPr lang="en-US" sz="1400" b="1">
                <a:solidFill>
                  <a:srgbClr val="595959"/>
                </a:solidFill>
                <a:latin typeface="Roboto" panose="02000000000000000000" pitchFamily="2" charset="0"/>
              </a:rPr>
              <a:t>PROS: </a:t>
            </a:r>
            <a:r>
              <a:rPr lang="en-US" sz="1400" b="0">
                <a:solidFill>
                  <a:srgbClr val="595959"/>
                </a:solidFill>
                <a:latin typeface="Roboto" panose="02000000000000000000" pitchFamily="2" charset="0"/>
              </a:rPr>
              <a:t>Consistent feeding, relatively simple to build, multiple belt systems don’t often jam, sensor integration can allows for potential of advanced features.</a:t>
            </a:r>
            <a:endParaRPr lang="en-US" sz="1400" b="1">
              <a:solidFill>
                <a:srgbClr val="595959"/>
              </a:solidFill>
              <a:latin typeface="Roboto" panose="02000000000000000000" pitchFamily="2" charset="0"/>
            </a:endParaRPr>
          </a:p>
          <a:p>
            <a:pPr marL="171450" indent="-171450">
              <a:buFont typeface="Arial" panose="020B0604020202020204" pitchFamily="34" charset="0"/>
              <a:buChar char="•"/>
            </a:pPr>
            <a:r>
              <a:rPr lang="en-US" sz="1400" b="1">
                <a:solidFill>
                  <a:srgbClr val="595959"/>
                </a:solidFill>
                <a:latin typeface="Roboto" panose="02000000000000000000" pitchFamily="2" charset="0"/>
              </a:rPr>
              <a:t>CONS: </a:t>
            </a:r>
            <a:r>
              <a:rPr lang="en-US" sz="1400" b="0">
                <a:solidFill>
                  <a:srgbClr val="595959"/>
                </a:solidFill>
                <a:latin typeface="Roboto" panose="02000000000000000000" pitchFamily="2" charset="0"/>
              </a:rPr>
              <a:t>Limited capacity, may require multiple rollers to maintain compression, requires sensors to detect scoring elements and maintain spacing effectively.</a:t>
            </a:r>
            <a:endParaRPr lang="en-US" sz="1100" b="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5F1902FE-C633-9199-227D-76E61658AE13}"/>
              </a:ext>
            </a:extLst>
          </p:cNvPr>
          <p:cNvSpPr txBox="1"/>
          <p:nvPr/>
        </p:nvSpPr>
        <p:spPr>
          <a:xfrm>
            <a:off x="6858000" y="4209003"/>
            <a:ext cx="4572000" cy="215444"/>
          </a:xfrm>
          <a:prstGeom prst="rect">
            <a:avLst/>
          </a:prstGeom>
          <a:noFill/>
        </p:spPr>
        <p:txBody>
          <a:bodyPr wrap="square">
            <a:spAutoFit/>
          </a:bodyPr>
          <a:lstStyle/>
          <a:p>
            <a:r>
              <a:rPr lang="en-US" sz="800" u="sng">
                <a:solidFill>
                  <a:srgbClr val="0563C1"/>
                </a:solidFill>
                <a:hlinkClick r:id="rId6"/>
              </a:rPr>
              <a:t>2022 Reveal Video – Team 1678 Citrus Circuits</a:t>
            </a:r>
            <a:endParaRPr lang="en-US" sz="1800" u="sng">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355579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3" name="Rounded Rectangle 22"/>
          <p:cNvSpPr/>
          <p:nvPr/>
        </p:nvSpPr>
        <p:spPr>
          <a:xfrm>
            <a:off x="3751841" y="557703"/>
            <a:ext cx="1636907" cy="440144"/>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err="1">
                <a:latin typeface="Roboto" panose="02000000000000000000" pitchFamily="2" charset="0"/>
                <a:ea typeface="Roboto" panose="02000000000000000000" pitchFamily="2" charset="0"/>
                <a:cs typeface="Roboto" panose="02000000000000000000" pitchFamily="2" charset="0"/>
              </a:rPr>
              <a:t>Spindexers</a:t>
            </a:r>
            <a:endParaRPr lang="en-US" sz="1600">
              <a:latin typeface="Roboto" panose="02000000000000000000" pitchFamily="2" charset="0"/>
              <a:ea typeface="Roboto" panose="02000000000000000000" pitchFamily="2" charset="0"/>
              <a:cs typeface="Roboto" panose="02000000000000000000" pitchFamily="2" charset="0"/>
            </a:endParaRPr>
          </a:p>
          <a:p>
            <a:r>
              <a:rPr lang="en-US" sz="1600" b="1">
                <a:latin typeface="Roboto" panose="02000000000000000000" pitchFamily="2" charset="0"/>
                <a:ea typeface="Roboto" panose="02000000000000000000" pitchFamily="2" charset="0"/>
                <a:cs typeface="Roboto" panose="02000000000000000000" pitchFamily="2" charset="0"/>
              </a:rPr>
              <a:t> </a:t>
            </a: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4" name="Rounded Rectangle 19">
            <a:extLst>
              <a:ext uri="{FF2B5EF4-FFF2-40B4-BE49-F238E27FC236}">
                <a16:creationId xmlns:a16="http://schemas.microsoft.com/office/drawing/2014/main" id="{6193969D-E9DA-F524-C7D5-E821F1F9070E}"/>
              </a:ext>
            </a:extLst>
          </p:cNvPr>
          <p:cNvSpPr/>
          <p:nvPr/>
        </p:nvSpPr>
        <p:spPr>
          <a:xfrm>
            <a:off x="348019" y="790614"/>
            <a:ext cx="1636907" cy="440144"/>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a:latin typeface="Roboto" panose="02000000000000000000" pitchFamily="2" charset="0"/>
                <a:ea typeface="Roboto" panose="02000000000000000000" pitchFamily="2" charset="0"/>
                <a:cs typeface="Roboto" panose="02000000000000000000" pitchFamily="2" charset="0"/>
              </a:rPr>
              <a:t>Hoppers</a:t>
            </a:r>
            <a:endParaRPr lang="en-US" sz="1600">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5" name="Rounded Rectangle 21">
            <a:extLst>
              <a:ext uri="{FF2B5EF4-FFF2-40B4-BE49-F238E27FC236}">
                <a16:creationId xmlns:a16="http://schemas.microsoft.com/office/drawing/2014/main" id="{0842B175-F393-7DAF-E0CE-D8A6055E43C0}"/>
              </a:ext>
            </a:extLst>
          </p:cNvPr>
          <p:cNvSpPr/>
          <p:nvPr/>
        </p:nvSpPr>
        <p:spPr>
          <a:xfrm>
            <a:off x="2049930"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Ball Tunnels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7" name="Rounded Rectangle 23">
            <a:extLst>
              <a:ext uri="{FF2B5EF4-FFF2-40B4-BE49-F238E27FC236}">
                <a16:creationId xmlns:a16="http://schemas.microsoft.com/office/drawing/2014/main" id="{297DE426-E95A-C022-7CD3-3525390723A9}"/>
              </a:ext>
            </a:extLst>
          </p:cNvPr>
          <p:cNvSpPr/>
          <p:nvPr/>
        </p:nvSpPr>
        <p:spPr>
          <a:xfrm>
            <a:off x="5453753" y="756120"/>
            <a:ext cx="1636907" cy="523400"/>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Stackers</a:t>
            </a:r>
          </a:p>
        </p:txBody>
      </p:sp>
      <p:sp>
        <p:nvSpPr>
          <p:cNvPr id="8" name="Rounded Rectangle 20">
            <a:extLst>
              <a:ext uri="{FF2B5EF4-FFF2-40B4-BE49-F238E27FC236}">
                <a16:creationId xmlns:a16="http://schemas.microsoft.com/office/drawing/2014/main" id="{9FE42569-BD8E-C010-8044-FDDBCCFEC89F}"/>
              </a:ext>
            </a:extLst>
          </p:cNvPr>
          <p:cNvSpPr/>
          <p:nvPr/>
        </p:nvSpPr>
        <p:spPr>
          <a:xfrm>
            <a:off x="7155665" y="773368"/>
            <a:ext cx="1636907" cy="506152"/>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Other Indexers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9" name="Title 24">
            <a:extLst>
              <a:ext uri="{FF2B5EF4-FFF2-40B4-BE49-F238E27FC236}">
                <a16:creationId xmlns:a16="http://schemas.microsoft.com/office/drawing/2014/main" id="{1FAEB9A5-58E5-E324-7FBE-A7018D9FA6D6}"/>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INDEXERS</a:t>
            </a:r>
          </a:p>
        </p:txBody>
      </p:sp>
      <p:pic>
        <p:nvPicPr>
          <p:cNvPr id="10" name="Content Placeholder 8">
            <a:extLst>
              <a:ext uri="{FF2B5EF4-FFF2-40B4-BE49-F238E27FC236}">
                <a16:creationId xmlns:a16="http://schemas.microsoft.com/office/drawing/2014/main" id="{2E15EFAE-8A29-8007-119B-742F23B72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pic>
        <p:nvPicPr>
          <p:cNvPr id="11" name="Picture 10">
            <a:extLst>
              <a:ext uri="{FF2B5EF4-FFF2-40B4-BE49-F238E27FC236}">
                <a16:creationId xmlns:a16="http://schemas.microsoft.com/office/drawing/2014/main" id="{D2389323-45A0-CCE1-F220-76DAE9772EAD}"/>
              </a:ext>
            </a:extLst>
          </p:cNvPr>
          <p:cNvPicPr>
            <a:picLocks noChangeAspect="1"/>
          </p:cNvPicPr>
          <p:nvPr/>
        </p:nvPicPr>
        <p:blipFill>
          <a:blip r:embed="rId4"/>
          <a:stretch>
            <a:fillRect/>
          </a:stretch>
        </p:blipFill>
        <p:spPr>
          <a:xfrm>
            <a:off x="201015" y="1462523"/>
            <a:ext cx="8701445" cy="5136685"/>
          </a:xfrm>
          <a:prstGeom prst="rect">
            <a:avLst/>
          </a:prstGeom>
        </p:spPr>
      </p:pic>
      <p:sp>
        <p:nvSpPr>
          <p:cNvPr id="3" name="TextBox 2">
            <a:extLst>
              <a:ext uri="{FF2B5EF4-FFF2-40B4-BE49-F238E27FC236}">
                <a16:creationId xmlns:a16="http://schemas.microsoft.com/office/drawing/2014/main" id="{714E6C0C-9F19-30A2-7A5F-ADCD3072C70C}"/>
              </a:ext>
            </a:extLst>
          </p:cNvPr>
          <p:cNvSpPr txBox="1"/>
          <p:nvPr/>
        </p:nvSpPr>
        <p:spPr>
          <a:xfrm>
            <a:off x="348018" y="1443138"/>
            <a:ext cx="8444553" cy="646331"/>
          </a:xfrm>
          <a:prstGeom prst="rect">
            <a:avLst/>
          </a:prstGeom>
          <a:noFill/>
        </p:spPr>
        <p:txBody>
          <a:bodyPr wrap="square">
            <a:spAutoFit/>
          </a:bodyPr>
          <a:lstStyle/>
          <a:p>
            <a:r>
              <a:rPr lang="en-US" sz="1800" b="1" err="1">
                <a:solidFill>
                  <a:srgbClr val="595959"/>
                </a:solidFill>
                <a:latin typeface="Roboto" panose="02000000000000000000" pitchFamily="2" charset="0"/>
              </a:rPr>
              <a:t>Spindexers</a:t>
            </a:r>
            <a:r>
              <a:rPr lang="en-US" sz="1800">
                <a:solidFill>
                  <a:srgbClr val="595959"/>
                </a:solidFill>
                <a:latin typeface="Roboto" panose="02000000000000000000" pitchFamily="2" charset="0"/>
              </a:rPr>
              <a:t> use a rotating carousel with compartments or a central spinning wheel to direct game pieces into the scoring mechanism.</a:t>
            </a:r>
            <a:endParaRPr lang="en-US" sz="900">
              <a:solidFill>
                <a:prstClr val="black"/>
              </a:solidFill>
              <a:latin typeface="Microsoft Sans Serif" panose="020B0604020202020204" pitchFamily="34" charset="0"/>
            </a:endParaRPr>
          </a:p>
        </p:txBody>
      </p:sp>
      <p:sp>
        <p:nvSpPr>
          <p:cNvPr id="14" name="TextBox 13">
            <a:extLst>
              <a:ext uri="{FF2B5EF4-FFF2-40B4-BE49-F238E27FC236}">
                <a16:creationId xmlns:a16="http://schemas.microsoft.com/office/drawing/2014/main" id="{B4FE0653-C6A0-7EBC-0B53-E35F564FF4BD}"/>
              </a:ext>
            </a:extLst>
          </p:cNvPr>
          <p:cNvSpPr txBox="1"/>
          <p:nvPr/>
        </p:nvSpPr>
        <p:spPr>
          <a:xfrm>
            <a:off x="385861" y="2182006"/>
            <a:ext cx="5184648" cy="4124206"/>
          </a:xfrm>
          <a:prstGeom prst="rect">
            <a:avLst/>
          </a:prstGeom>
          <a:noFill/>
        </p:spPr>
        <p:txBody>
          <a:bodyPr wrap="square">
            <a:spAutoFit/>
          </a:bodyPr>
          <a:lstStyle/>
          <a:p>
            <a:r>
              <a:rPr lang="en-US" sz="2000" b="1" u="sng" err="1">
                <a:solidFill>
                  <a:srgbClr val="FF0000"/>
                </a:solidFill>
                <a:latin typeface="Roboto" panose="02000000000000000000" pitchFamily="2" charset="0"/>
              </a:rPr>
              <a:t>Spindexer</a:t>
            </a:r>
            <a:r>
              <a:rPr lang="en-US" sz="2000" b="1" u="sng">
                <a:solidFill>
                  <a:srgbClr val="FF0000"/>
                </a:solidFill>
                <a:latin typeface="Roboto" panose="02000000000000000000" pitchFamily="2" charset="0"/>
              </a:rPr>
              <a:t> Key Components</a:t>
            </a:r>
          </a:p>
          <a:p>
            <a:pPr marL="171450" indent="-171450">
              <a:buFont typeface="Arial" panose="020B0604020202020204" pitchFamily="34" charset="0"/>
              <a:buChar char="•"/>
            </a:pPr>
            <a:r>
              <a:rPr lang="en-US" sz="1200" b="1">
                <a:solidFill>
                  <a:srgbClr val="595959"/>
                </a:solidFill>
                <a:latin typeface="Roboto" panose="02000000000000000000" pitchFamily="2" charset="0"/>
              </a:rPr>
              <a:t>Rotating Carousel – </a:t>
            </a:r>
            <a:r>
              <a:rPr lang="en-US" sz="1200" b="0">
                <a:solidFill>
                  <a:srgbClr val="595959"/>
                </a:solidFill>
                <a:latin typeface="Roboto" panose="02000000000000000000" pitchFamily="2" charset="0"/>
              </a:rPr>
              <a:t>Rotating device with dividers or pockets designed to hold one ball or game piece in each.</a:t>
            </a:r>
            <a:endParaRPr lang="en-US" sz="1200" b="1">
              <a:solidFill>
                <a:srgbClr val="595959"/>
              </a:solidFill>
              <a:latin typeface="Roboto" panose="02000000000000000000" pitchFamily="2" charset="0"/>
            </a:endParaRPr>
          </a:p>
          <a:p>
            <a:pPr marL="171450" indent="-171450">
              <a:buFont typeface="Arial" panose="020B0604020202020204" pitchFamily="34" charset="0"/>
              <a:buChar char="•"/>
            </a:pPr>
            <a:r>
              <a:rPr lang="en-US" sz="1200" b="1">
                <a:solidFill>
                  <a:srgbClr val="595959"/>
                </a:solidFill>
                <a:latin typeface="Roboto" panose="02000000000000000000" pitchFamily="2" charset="0"/>
              </a:rPr>
              <a:t>Diverter – </a:t>
            </a:r>
            <a:r>
              <a:rPr lang="en-US" sz="1200" b="0">
                <a:solidFill>
                  <a:srgbClr val="595959"/>
                </a:solidFill>
                <a:latin typeface="Roboto" panose="02000000000000000000" pitchFamily="2" charset="0"/>
              </a:rPr>
              <a:t>Typically wheels or guides that divert balls into the scoring mechanism.</a:t>
            </a:r>
            <a:endParaRPr lang="en-US" sz="1100" b="1">
              <a:solidFill>
                <a:srgbClr val="595959"/>
              </a:solidFill>
              <a:highlight>
                <a:srgbClr val="FFFF00"/>
              </a:highlight>
              <a:latin typeface="Roboto" panose="02000000000000000000" pitchFamily="2" charset="0"/>
            </a:endParaRPr>
          </a:p>
          <a:p>
            <a:endParaRPr lang="en-US" sz="500" b="1" u="sng">
              <a:solidFill>
                <a:srgbClr val="4472C4"/>
              </a:solidFill>
              <a:highlight>
                <a:srgbClr val="FFFF00"/>
              </a:highlight>
              <a:latin typeface="Roboto" panose="02000000000000000000" pitchFamily="2" charset="0"/>
            </a:endParaRPr>
          </a:p>
          <a:p>
            <a:r>
              <a:rPr lang="en-US" sz="2000" b="1" u="sng" err="1">
                <a:solidFill>
                  <a:srgbClr val="FF0000"/>
                </a:solidFill>
                <a:latin typeface="Roboto" panose="02000000000000000000" pitchFamily="2" charset="0"/>
              </a:rPr>
              <a:t>Spindexer</a:t>
            </a:r>
            <a:r>
              <a:rPr lang="en-US" sz="2000" b="1" u="sng">
                <a:solidFill>
                  <a:srgbClr val="FF0000"/>
                </a:solidFill>
                <a:latin typeface="Roboto" panose="02000000000000000000" pitchFamily="2" charset="0"/>
              </a:rPr>
              <a:t> Pros and Cons</a:t>
            </a:r>
          </a:p>
          <a:p>
            <a:pPr marL="171450" indent="-171450">
              <a:buFont typeface="Arial" panose="020B0604020202020204" pitchFamily="34" charset="0"/>
              <a:buChar char="•"/>
            </a:pPr>
            <a:r>
              <a:rPr lang="en-US" sz="1200" b="1">
                <a:solidFill>
                  <a:srgbClr val="595959"/>
                </a:solidFill>
                <a:latin typeface="Roboto" panose="02000000000000000000" pitchFamily="2" charset="0"/>
              </a:rPr>
              <a:t>PROS – </a:t>
            </a:r>
            <a:r>
              <a:rPr lang="en-US" sz="1200" b="0">
                <a:solidFill>
                  <a:srgbClr val="595959"/>
                </a:solidFill>
                <a:latin typeface="Roboto" panose="02000000000000000000" pitchFamily="2" charset="0"/>
              </a:rPr>
              <a:t>Fast feeding of one game piece at a time. Works well with hoppers, adjustable feeding speed.</a:t>
            </a:r>
            <a:r>
              <a:rPr lang="en-US" sz="1200" b="1">
                <a:solidFill>
                  <a:srgbClr val="595959"/>
                </a:solidFill>
                <a:latin typeface="Roboto" panose="02000000000000000000" pitchFamily="2" charset="0"/>
              </a:rPr>
              <a:t> </a:t>
            </a:r>
            <a:endParaRPr lang="en-US" sz="1200" b="0">
              <a:solidFill>
                <a:srgbClr val="595959"/>
              </a:solidFill>
              <a:latin typeface="Roboto" panose="02000000000000000000" pitchFamily="2" charset="0"/>
            </a:endParaRPr>
          </a:p>
          <a:p>
            <a:pPr marL="171450" indent="-171450">
              <a:buFont typeface="Arial" panose="020B0604020202020204" pitchFamily="34" charset="0"/>
              <a:buChar char="•"/>
            </a:pPr>
            <a:r>
              <a:rPr lang="en-US" sz="1200" b="1">
                <a:solidFill>
                  <a:srgbClr val="595959"/>
                </a:solidFill>
                <a:latin typeface="Roboto" panose="02000000000000000000" pitchFamily="2" charset="0"/>
              </a:rPr>
              <a:t>CONS</a:t>
            </a:r>
            <a:r>
              <a:rPr lang="en-US" sz="1200" b="0">
                <a:solidFill>
                  <a:srgbClr val="595959"/>
                </a:solidFill>
                <a:latin typeface="Roboto" panose="02000000000000000000" pitchFamily="2" charset="0"/>
              </a:rPr>
              <a:t> – Large footprint can cause more difficult packaging. Can be harder to recover from jams. Not ideal for non-spherical objects. Can be challenging to fabricate.</a:t>
            </a:r>
            <a:endParaRPr lang="en-US" sz="1100" b="0">
              <a:solidFill>
                <a:srgbClr val="595959"/>
              </a:solidFill>
              <a:latin typeface="Roboto" panose="02000000000000000000" pitchFamily="2" charset="0"/>
            </a:endParaRPr>
          </a:p>
          <a:p>
            <a:endParaRPr lang="en-US" sz="500" b="0" u="sng">
              <a:solidFill>
                <a:srgbClr val="595959"/>
              </a:solidFill>
              <a:latin typeface="Roboto" panose="02000000000000000000" pitchFamily="2" charset="0"/>
            </a:endParaRPr>
          </a:p>
          <a:p>
            <a:r>
              <a:rPr lang="en-US" sz="2000" b="1" u="sng" err="1">
                <a:solidFill>
                  <a:srgbClr val="FF0000"/>
                </a:solidFill>
                <a:latin typeface="Roboto" panose="02000000000000000000" pitchFamily="2" charset="0"/>
              </a:rPr>
              <a:t>Spindexer</a:t>
            </a:r>
            <a:r>
              <a:rPr lang="en-US" sz="2000" b="1" u="sng">
                <a:solidFill>
                  <a:srgbClr val="FF0000"/>
                </a:solidFill>
                <a:latin typeface="Roboto" panose="02000000000000000000" pitchFamily="2" charset="0"/>
              </a:rPr>
              <a:t> Tips and Techniques</a:t>
            </a:r>
          </a:p>
          <a:p>
            <a:pPr marL="171450" indent="-171450">
              <a:buFont typeface="Arial" panose="020B0604020202020204" pitchFamily="34" charset="0"/>
              <a:buChar char="•"/>
            </a:pPr>
            <a:r>
              <a:rPr lang="en-US" sz="1200" b="0">
                <a:solidFill>
                  <a:srgbClr val="595959"/>
                </a:solidFill>
                <a:latin typeface="Roboto" panose="02000000000000000000" pitchFamily="2" charset="0"/>
              </a:rPr>
              <a:t>Experiment with different speeds to make sure feeding and scoring mechanisms can keep up without losing accuracy.</a:t>
            </a:r>
          </a:p>
          <a:p>
            <a:pPr marL="171450" indent="-171450">
              <a:buFont typeface="Arial" panose="020B0604020202020204" pitchFamily="34" charset="0"/>
              <a:buChar char="•"/>
            </a:pPr>
            <a:r>
              <a:rPr lang="en-US" sz="1200" b="0">
                <a:solidFill>
                  <a:srgbClr val="595959"/>
                </a:solidFill>
                <a:latin typeface="Roboto" panose="02000000000000000000" pitchFamily="2" charset="0"/>
              </a:rPr>
              <a:t>Develop a method for clearing jams early and iterate designs to determine the cause and avoid them.</a:t>
            </a:r>
          </a:p>
          <a:p>
            <a:pPr marL="171450" indent="-171450">
              <a:buFont typeface="Arial" panose="020B0604020202020204" pitchFamily="34" charset="0"/>
              <a:buChar char="•"/>
            </a:pPr>
            <a:r>
              <a:rPr lang="en-US" sz="1200" b="0">
                <a:solidFill>
                  <a:srgbClr val="595959"/>
                </a:solidFill>
                <a:latin typeface="Roboto" panose="02000000000000000000" pitchFamily="2" charset="0"/>
              </a:rPr>
              <a:t>Experiment with pocket designs and guides</a:t>
            </a:r>
          </a:p>
          <a:p>
            <a:pPr marL="171450" indent="-171450">
              <a:buFont typeface="Arial" panose="020B0604020202020204" pitchFamily="34" charset="0"/>
              <a:buChar char="•"/>
            </a:pPr>
            <a:r>
              <a:rPr lang="en-US" sz="1200" b="0">
                <a:solidFill>
                  <a:srgbClr val="595959"/>
                </a:solidFill>
                <a:latin typeface="Roboto" panose="02000000000000000000" pitchFamily="2" charset="0"/>
              </a:rPr>
              <a:t>Test with accurate wear, as scuffed balls may behave differently than non-scuffed ones. </a:t>
            </a:r>
            <a:endParaRPr lang="en-US" sz="1050" b="0">
              <a:solidFill>
                <a:prstClr val="black"/>
              </a:solidFill>
              <a:latin typeface="Microsoft Sans Serif" panose="020B0604020202020204" pitchFamily="34" charset="0"/>
            </a:endParaRPr>
          </a:p>
        </p:txBody>
      </p:sp>
      <p:sp>
        <p:nvSpPr>
          <p:cNvPr id="16" name="TextBox 15">
            <a:extLst>
              <a:ext uri="{FF2B5EF4-FFF2-40B4-BE49-F238E27FC236}">
                <a16:creationId xmlns:a16="http://schemas.microsoft.com/office/drawing/2014/main" id="{43172E9D-E1B0-C823-1C62-3F5E653EA5E7}"/>
              </a:ext>
            </a:extLst>
          </p:cNvPr>
          <p:cNvSpPr txBox="1"/>
          <p:nvPr/>
        </p:nvSpPr>
        <p:spPr>
          <a:xfrm>
            <a:off x="7068312" y="4307772"/>
            <a:ext cx="1723400" cy="200055"/>
          </a:xfrm>
          <a:prstGeom prst="rect">
            <a:avLst/>
          </a:prstGeom>
          <a:noFill/>
        </p:spPr>
        <p:txBody>
          <a:bodyPr wrap="square">
            <a:spAutoFit/>
          </a:bodyPr>
          <a:lstStyle/>
          <a:p>
            <a:r>
              <a:rPr lang="en-US" sz="700" u="sng">
                <a:solidFill>
                  <a:srgbClr val="0563C1"/>
                </a:solidFill>
                <a:latin typeface="Calibri" panose="020F0502020204030204" pitchFamily="34" charset="0"/>
                <a:hlinkClick r:id="rId5"/>
              </a:rPr>
              <a:t>MARSWARS Team 2614 2017 Prototype</a:t>
            </a:r>
            <a:endParaRPr lang="en-US" sz="1600" u="sng">
              <a:solidFill>
                <a:prstClr val="black"/>
              </a:solidFill>
              <a:latin typeface="Microsoft Sans Serif" panose="020B0604020202020204" pitchFamily="34" charset="0"/>
            </a:endParaRPr>
          </a:p>
        </p:txBody>
      </p:sp>
      <p:sp>
        <p:nvSpPr>
          <p:cNvPr id="18" name="TextBox 17">
            <a:extLst>
              <a:ext uri="{FF2B5EF4-FFF2-40B4-BE49-F238E27FC236}">
                <a16:creationId xmlns:a16="http://schemas.microsoft.com/office/drawing/2014/main" id="{9564EF82-6F5A-6EE4-1D1A-48A528190CF1}"/>
              </a:ext>
            </a:extLst>
          </p:cNvPr>
          <p:cNvSpPr txBox="1"/>
          <p:nvPr/>
        </p:nvSpPr>
        <p:spPr>
          <a:xfrm>
            <a:off x="7227820" y="6384460"/>
            <a:ext cx="1852325" cy="200055"/>
          </a:xfrm>
          <a:prstGeom prst="rect">
            <a:avLst/>
          </a:prstGeom>
          <a:noFill/>
        </p:spPr>
        <p:txBody>
          <a:bodyPr wrap="square">
            <a:spAutoFit/>
          </a:bodyPr>
          <a:lstStyle/>
          <a:p>
            <a:r>
              <a:rPr lang="en-US" sz="700" u="sng">
                <a:solidFill>
                  <a:srgbClr val="0563C1"/>
                </a:solidFill>
                <a:latin typeface="Calibri" panose="020F0502020204030204" pitchFamily="34" charset="0"/>
                <a:hlinkClick r:id="rId6"/>
              </a:rPr>
              <a:t>Titanium 1986 –2017 Reveal Video</a:t>
            </a:r>
            <a:endParaRPr lang="en-US" sz="1600" u="sng">
              <a:solidFill>
                <a:prstClr val="black"/>
              </a:solidFill>
              <a:latin typeface="Microsoft Sans Serif" panose="020B0604020202020204" pitchFamily="34" charset="0"/>
            </a:endParaRPr>
          </a:p>
        </p:txBody>
      </p:sp>
      <p:pic>
        <p:nvPicPr>
          <p:cNvPr id="20" name="Picture 19">
            <a:extLst>
              <a:ext uri="{FF2B5EF4-FFF2-40B4-BE49-F238E27FC236}">
                <a16:creationId xmlns:a16="http://schemas.microsoft.com/office/drawing/2014/main" id="{AC174A8A-2110-ED73-C942-E5636D91FFF3}"/>
              </a:ext>
            </a:extLst>
          </p:cNvPr>
          <p:cNvPicPr>
            <a:picLocks noChangeAspect="1"/>
          </p:cNvPicPr>
          <p:nvPr/>
        </p:nvPicPr>
        <p:blipFill>
          <a:blip r:embed="rId7">
            <a:extLst>
              <a:ext uri="{28A0092B-C50C-407E-A947-70E740481C1C}">
                <a14:useLocalDpi xmlns:a14="http://schemas.microsoft.com/office/drawing/2010/main" val="0"/>
              </a:ext>
            </a:extLst>
          </a:blip>
          <a:srcRect l="23767" r="13078" b="11762"/>
          <a:stretch>
            <a:fillRect/>
          </a:stretch>
        </p:blipFill>
        <p:spPr>
          <a:xfrm>
            <a:off x="6180352" y="4508367"/>
            <a:ext cx="2401049" cy="1890246"/>
          </a:xfrm>
          <a:prstGeom prst="rect">
            <a:avLst/>
          </a:prstGeom>
        </p:spPr>
      </p:pic>
      <p:pic>
        <p:nvPicPr>
          <p:cNvPr id="22" name="Picture 21">
            <a:extLst>
              <a:ext uri="{FF2B5EF4-FFF2-40B4-BE49-F238E27FC236}">
                <a16:creationId xmlns:a16="http://schemas.microsoft.com/office/drawing/2014/main" id="{38F014CF-6A6B-301D-22FA-97904B273E24}"/>
              </a:ext>
            </a:extLst>
          </p:cNvPr>
          <p:cNvPicPr>
            <a:picLocks noChangeAspect="1"/>
          </p:cNvPicPr>
          <p:nvPr/>
        </p:nvPicPr>
        <p:blipFill>
          <a:blip r:embed="rId8">
            <a:extLst>
              <a:ext uri="{28A0092B-C50C-407E-A947-70E740481C1C}">
                <a14:useLocalDpi xmlns:a14="http://schemas.microsoft.com/office/drawing/2010/main" val="0"/>
              </a:ext>
            </a:extLst>
          </a:blip>
          <a:srcRect l="27846" t="19146" r="23231"/>
          <a:stretch>
            <a:fillRect/>
          </a:stretch>
        </p:blipFill>
        <p:spPr>
          <a:xfrm>
            <a:off x="6180352" y="2089469"/>
            <a:ext cx="2401048" cy="2235895"/>
          </a:xfrm>
          <a:prstGeom prst="rect">
            <a:avLst/>
          </a:prstGeom>
        </p:spPr>
      </p:pic>
    </p:spTree>
    <p:custDataLst>
      <p:tags r:id="rId1"/>
    </p:custDataLst>
    <p:extLst>
      <p:ext uri="{BB962C8B-B14F-4D97-AF65-F5344CB8AC3E}">
        <p14:creationId xmlns:p14="http://schemas.microsoft.com/office/powerpoint/2010/main" val="66489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4" name="Rounded Rectangle 23"/>
          <p:cNvSpPr/>
          <p:nvPr/>
        </p:nvSpPr>
        <p:spPr>
          <a:xfrm>
            <a:off x="5453753" y="549080"/>
            <a:ext cx="1636907" cy="440144"/>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Stackers</a:t>
            </a:r>
          </a:p>
        </p:txBody>
      </p:sp>
      <p:sp>
        <p:nvSpPr>
          <p:cNvPr id="4" name="Rounded Rectangle 19">
            <a:extLst>
              <a:ext uri="{FF2B5EF4-FFF2-40B4-BE49-F238E27FC236}">
                <a16:creationId xmlns:a16="http://schemas.microsoft.com/office/drawing/2014/main" id="{6F8BCDFA-3BD3-6F14-1454-6BEAE0377D4A}"/>
              </a:ext>
            </a:extLst>
          </p:cNvPr>
          <p:cNvSpPr/>
          <p:nvPr/>
        </p:nvSpPr>
        <p:spPr>
          <a:xfrm>
            <a:off x="348019" y="790614"/>
            <a:ext cx="1636907" cy="488906"/>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a:latin typeface="Roboto" panose="02000000000000000000" pitchFamily="2" charset="0"/>
                <a:ea typeface="Roboto" panose="02000000000000000000" pitchFamily="2" charset="0"/>
                <a:cs typeface="Roboto" panose="02000000000000000000" pitchFamily="2" charset="0"/>
              </a:rPr>
              <a:t>Hoppers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5" name="Rounded Rectangle 21">
            <a:extLst>
              <a:ext uri="{FF2B5EF4-FFF2-40B4-BE49-F238E27FC236}">
                <a16:creationId xmlns:a16="http://schemas.microsoft.com/office/drawing/2014/main" id="{A1BE4141-3271-7C29-309A-1A3D4071B4E3}"/>
              </a:ext>
            </a:extLst>
          </p:cNvPr>
          <p:cNvSpPr/>
          <p:nvPr/>
        </p:nvSpPr>
        <p:spPr>
          <a:xfrm>
            <a:off x="2049930" y="781996"/>
            <a:ext cx="1636907" cy="49752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Ball Tunnels</a:t>
            </a:r>
            <a:endParaRPr lang="en-US" sz="1600">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6" name="Rounded Rectangle 22">
            <a:extLst>
              <a:ext uri="{FF2B5EF4-FFF2-40B4-BE49-F238E27FC236}">
                <a16:creationId xmlns:a16="http://schemas.microsoft.com/office/drawing/2014/main" id="{82B30EFD-155C-A39C-6B74-3896832F29B1}"/>
              </a:ext>
            </a:extLst>
          </p:cNvPr>
          <p:cNvSpPr/>
          <p:nvPr/>
        </p:nvSpPr>
        <p:spPr>
          <a:xfrm>
            <a:off x="3751841" y="764736"/>
            <a:ext cx="1636907" cy="514783"/>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err="1">
                <a:latin typeface="Roboto" panose="02000000000000000000" pitchFamily="2" charset="0"/>
                <a:ea typeface="Roboto" panose="02000000000000000000" pitchFamily="2" charset="0"/>
                <a:cs typeface="Roboto" panose="02000000000000000000" pitchFamily="2" charset="0"/>
              </a:rPr>
              <a:t>Spindexers</a:t>
            </a:r>
            <a:endParaRPr lang="en-US" sz="1600">
              <a:latin typeface="Roboto" panose="02000000000000000000" pitchFamily="2" charset="0"/>
              <a:ea typeface="Roboto" panose="02000000000000000000" pitchFamily="2" charset="0"/>
              <a:cs typeface="Roboto" panose="02000000000000000000" pitchFamily="2" charset="0"/>
            </a:endParaRPr>
          </a:p>
          <a:p>
            <a:r>
              <a:rPr lang="en-US" sz="1600" b="1">
                <a:latin typeface="Roboto" panose="02000000000000000000" pitchFamily="2" charset="0"/>
                <a:ea typeface="Roboto" panose="02000000000000000000" pitchFamily="2" charset="0"/>
                <a:cs typeface="Roboto" panose="02000000000000000000" pitchFamily="2" charset="0"/>
              </a:rPr>
              <a:t> </a:t>
            </a: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20">
            <a:extLst>
              <a:ext uri="{FF2B5EF4-FFF2-40B4-BE49-F238E27FC236}">
                <a16:creationId xmlns:a16="http://schemas.microsoft.com/office/drawing/2014/main" id="{AB152189-3052-3D7B-C08C-6BEDE137F96C}"/>
              </a:ext>
            </a:extLst>
          </p:cNvPr>
          <p:cNvSpPr/>
          <p:nvPr/>
        </p:nvSpPr>
        <p:spPr>
          <a:xfrm>
            <a:off x="7155665" y="773367"/>
            <a:ext cx="1636907" cy="506151"/>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Other Indexers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9" name="Title 24">
            <a:extLst>
              <a:ext uri="{FF2B5EF4-FFF2-40B4-BE49-F238E27FC236}">
                <a16:creationId xmlns:a16="http://schemas.microsoft.com/office/drawing/2014/main" id="{3E74689B-110B-64D8-6904-FDFA67AD2545}"/>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INDEXERS</a:t>
            </a:r>
          </a:p>
        </p:txBody>
      </p:sp>
      <p:pic>
        <p:nvPicPr>
          <p:cNvPr id="10" name="Content Placeholder 8">
            <a:extLst>
              <a:ext uri="{FF2B5EF4-FFF2-40B4-BE49-F238E27FC236}">
                <a16:creationId xmlns:a16="http://schemas.microsoft.com/office/drawing/2014/main" id="{17CACE52-3DAD-1518-7EDF-58EC2FFC6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sp>
        <p:nvSpPr>
          <p:cNvPr id="3" name="TextBox 2">
            <a:extLst>
              <a:ext uri="{FF2B5EF4-FFF2-40B4-BE49-F238E27FC236}">
                <a16:creationId xmlns:a16="http://schemas.microsoft.com/office/drawing/2014/main" id="{A48B7689-2D67-158B-B69C-F3A6B68EFADA}"/>
              </a:ext>
            </a:extLst>
          </p:cNvPr>
          <p:cNvSpPr txBox="1"/>
          <p:nvPr/>
        </p:nvSpPr>
        <p:spPr>
          <a:xfrm>
            <a:off x="457200" y="1554396"/>
            <a:ext cx="5690680" cy="923330"/>
          </a:xfrm>
          <a:prstGeom prst="rect">
            <a:avLst/>
          </a:prstGeom>
          <a:noFill/>
        </p:spPr>
        <p:txBody>
          <a:bodyPr wrap="square">
            <a:spAutoFit/>
          </a:bodyPr>
          <a:lstStyle/>
          <a:p>
            <a:r>
              <a:rPr lang="en-US" sz="1800" b="1">
                <a:solidFill>
                  <a:srgbClr val="595959"/>
                </a:solidFill>
                <a:latin typeface="Roboto" panose="02000000000000000000" pitchFamily="2" charset="0"/>
              </a:rPr>
              <a:t>Stackers </a:t>
            </a:r>
            <a:r>
              <a:rPr lang="en-US" sz="1800" b="0">
                <a:solidFill>
                  <a:srgbClr val="595959"/>
                </a:solidFill>
                <a:latin typeface="Roboto" panose="02000000000000000000" pitchFamily="2" charset="0"/>
              </a:rPr>
              <a:t>vertically stack scoring elements either from the bottom upward or top downward before releasing one at a time or as a stack.</a:t>
            </a:r>
            <a:endParaRPr lang="en-US" sz="900" b="0">
              <a:solidFill>
                <a:prstClr val="black"/>
              </a:solidFill>
              <a:latin typeface="Microsoft Sans Serif" panose="020B0604020202020204" pitchFamily="34" charset="0"/>
            </a:endParaRPr>
          </a:p>
        </p:txBody>
      </p:sp>
      <p:sp>
        <p:nvSpPr>
          <p:cNvPr id="11" name="TextBox 10">
            <a:extLst>
              <a:ext uri="{FF2B5EF4-FFF2-40B4-BE49-F238E27FC236}">
                <a16:creationId xmlns:a16="http://schemas.microsoft.com/office/drawing/2014/main" id="{24F7EE3E-BB1F-FAA5-4314-B17B831E23EC}"/>
              </a:ext>
            </a:extLst>
          </p:cNvPr>
          <p:cNvSpPr txBox="1"/>
          <p:nvPr/>
        </p:nvSpPr>
        <p:spPr>
          <a:xfrm>
            <a:off x="6627364" y="4639140"/>
            <a:ext cx="2431292" cy="215014"/>
          </a:xfrm>
          <a:prstGeom prst="rect">
            <a:avLst/>
          </a:prstGeom>
          <a:noFill/>
        </p:spPr>
        <p:txBody>
          <a:bodyPr wrap="square">
            <a:spAutoFit/>
          </a:bodyPr>
          <a:lstStyle/>
          <a:p>
            <a:r>
              <a:rPr lang="en-US" sz="800" u="sng">
                <a:solidFill>
                  <a:srgbClr val="0563C1"/>
                </a:solidFill>
                <a:latin typeface="Calibri" panose="020F0502020204030204" pitchFamily="34" charset="0"/>
                <a:hlinkClick r:id="rId4"/>
              </a:rPr>
              <a:t>Fighting Calculators – 2175 Robot Reveal 2015</a:t>
            </a:r>
            <a:endParaRPr lang="en-US" sz="1800" u="sng">
              <a:solidFill>
                <a:prstClr val="black"/>
              </a:solidFill>
              <a:latin typeface="Microsoft Sans Serif" panose="020B0604020202020204" pitchFamily="34" charset="0"/>
            </a:endParaRPr>
          </a:p>
        </p:txBody>
      </p:sp>
      <p:sp>
        <p:nvSpPr>
          <p:cNvPr id="13" name="TextBox 12">
            <a:extLst>
              <a:ext uri="{FF2B5EF4-FFF2-40B4-BE49-F238E27FC236}">
                <a16:creationId xmlns:a16="http://schemas.microsoft.com/office/drawing/2014/main" id="{1A58C441-8AAA-1C0E-04AE-538E23B8D482}"/>
              </a:ext>
            </a:extLst>
          </p:cNvPr>
          <p:cNvSpPr txBox="1"/>
          <p:nvPr/>
        </p:nvSpPr>
        <p:spPr>
          <a:xfrm>
            <a:off x="7241470" y="6333001"/>
            <a:ext cx="1817186" cy="215444"/>
          </a:xfrm>
          <a:prstGeom prst="rect">
            <a:avLst/>
          </a:prstGeom>
          <a:noFill/>
        </p:spPr>
        <p:txBody>
          <a:bodyPr wrap="square">
            <a:spAutoFit/>
          </a:bodyPr>
          <a:lstStyle/>
          <a:p>
            <a:r>
              <a:rPr lang="en-US" sz="800" u="sng">
                <a:solidFill>
                  <a:srgbClr val="0563C1"/>
                </a:solidFill>
                <a:latin typeface="Calibri" panose="020F0502020204030204" pitchFamily="34" charset="0"/>
                <a:hlinkClick r:id="rId5"/>
              </a:rPr>
              <a:t>Code Orange 2013 Robot Reveal</a:t>
            </a:r>
            <a:endParaRPr lang="en-US" sz="1800" u="sng">
              <a:solidFill>
                <a:prstClr val="black"/>
              </a:solidFill>
              <a:latin typeface="Microsoft Sans Serif" panose="020B0604020202020204" pitchFamily="34" charset="0"/>
            </a:endParaRPr>
          </a:p>
        </p:txBody>
      </p:sp>
      <p:sp>
        <p:nvSpPr>
          <p:cNvPr id="15" name="TextBox 14">
            <a:extLst>
              <a:ext uri="{FF2B5EF4-FFF2-40B4-BE49-F238E27FC236}">
                <a16:creationId xmlns:a16="http://schemas.microsoft.com/office/drawing/2014/main" id="{4B5F7B5C-BB9E-D2C2-7DCE-84188CDEFDD8}"/>
              </a:ext>
            </a:extLst>
          </p:cNvPr>
          <p:cNvSpPr txBox="1"/>
          <p:nvPr/>
        </p:nvSpPr>
        <p:spPr>
          <a:xfrm>
            <a:off x="459592" y="2489337"/>
            <a:ext cx="5688288" cy="3570208"/>
          </a:xfrm>
          <a:prstGeom prst="rect">
            <a:avLst/>
          </a:prstGeom>
          <a:noFill/>
        </p:spPr>
        <p:txBody>
          <a:bodyPr wrap="square" lIns="91440" tIns="45720" rIns="91440" bIns="45720" anchor="t">
            <a:spAutoFit/>
          </a:bodyPr>
          <a:lstStyle/>
          <a:p>
            <a:r>
              <a:rPr lang="en-US" sz="2000" b="1" u="sng">
                <a:solidFill>
                  <a:srgbClr val="DAA400"/>
                </a:solidFill>
                <a:latin typeface="Roboto" panose="02000000000000000000" pitchFamily="2" charset="0"/>
              </a:rPr>
              <a:t>Types of Stackers</a:t>
            </a:r>
          </a:p>
          <a:p>
            <a:pPr marL="171450" indent="-171450">
              <a:buFont typeface="Arial" panose="020B0604020202020204" pitchFamily="34" charset="0"/>
              <a:buChar char="•"/>
            </a:pPr>
            <a:r>
              <a:rPr lang="en-US" sz="1200" b="1">
                <a:solidFill>
                  <a:srgbClr val="595959"/>
                </a:solidFill>
                <a:latin typeface="Roboto"/>
                <a:ea typeface="Roboto"/>
                <a:cs typeface="Roboto"/>
              </a:rPr>
              <a:t>Bottom-up </a:t>
            </a:r>
            <a:r>
              <a:rPr lang="en-US" sz="1200" b="0">
                <a:solidFill>
                  <a:srgbClr val="595959"/>
                </a:solidFill>
                <a:latin typeface="Roboto"/>
                <a:ea typeface="Roboto"/>
                <a:cs typeface="Roboto"/>
              </a:rPr>
              <a:t>stackers push new pieces upward using a </a:t>
            </a:r>
            <a:r>
              <a:rPr lang="en-US" sz="1200">
                <a:solidFill>
                  <a:srgbClr val="595959"/>
                </a:solidFill>
                <a:latin typeface="Roboto"/>
                <a:ea typeface="Roboto"/>
                <a:cs typeface="Roboto"/>
              </a:rPr>
              <a:t>lifting mechanism</a:t>
            </a:r>
            <a:r>
              <a:rPr lang="en-US" sz="1200" b="0">
                <a:solidFill>
                  <a:srgbClr val="595959"/>
                </a:solidFill>
                <a:latin typeface="Roboto"/>
                <a:ea typeface="Roboto"/>
                <a:cs typeface="Roboto"/>
              </a:rPr>
              <a:t>; older pieces remain at the top. </a:t>
            </a:r>
            <a:endParaRPr lang="en-US" sz="1200" b="1">
              <a:solidFill>
                <a:srgbClr val="595959"/>
              </a:solidFill>
              <a:latin typeface="Roboto"/>
              <a:ea typeface="Roboto"/>
              <a:cs typeface="Roboto"/>
            </a:endParaRPr>
          </a:p>
          <a:p>
            <a:pPr marL="171450" indent="-171450">
              <a:buFont typeface="Arial" panose="020B0604020202020204" pitchFamily="34" charset="0"/>
              <a:buChar char="•"/>
            </a:pPr>
            <a:r>
              <a:rPr lang="en-US" sz="1200" b="1">
                <a:solidFill>
                  <a:srgbClr val="595959"/>
                </a:solidFill>
                <a:latin typeface="Roboto"/>
                <a:ea typeface="Roboto"/>
                <a:cs typeface="Roboto"/>
              </a:rPr>
              <a:t>Top-down </a:t>
            </a:r>
            <a:r>
              <a:rPr lang="en-US" sz="1200">
                <a:solidFill>
                  <a:srgbClr val="595959"/>
                </a:solidFill>
                <a:latin typeface="Roboto"/>
                <a:ea typeface="Roboto"/>
                <a:cs typeface="Arial"/>
              </a:rPr>
              <a:t>stackers allow gravity to assist feeding, with the intake loading from the top and the scoring mechanism pulling pieces from the bottom.</a:t>
            </a:r>
          </a:p>
          <a:p>
            <a:endParaRPr lang="en-US" sz="500" b="0" u="sng">
              <a:solidFill>
                <a:srgbClr val="4472C4"/>
              </a:solidFill>
              <a:latin typeface="Roboto" panose="02000000000000000000" pitchFamily="2" charset="0"/>
            </a:endParaRPr>
          </a:p>
          <a:p>
            <a:r>
              <a:rPr lang="en-US" sz="2000" b="1" u="sng">
                <a:solidFill>
                  <a:srgbClr val="DAA400"/>
                </a:solidFill>
                <a:latin typeface="Roboto" panose="02000000000000000000" pitchFamily="2" charset="0"/>
              </a:rPr>
              <a:t>Pros and Cons of Stackers</a:t>
            </a:r>
          </a:p>
          <a:p>
            <a:pPr marL="171450" indent="-171450">
              <a:buFont typeface="Arial" panose="020B0604020202020204" pitchFamily="34" charset="0"/>
              <a:buChar char="•"/>
            </a:pPr>
            <a:r>
              <a:rPr lang="en-US" sz="1200" b="1">
                <a:solidFill>
                  <a:srgbClr val="595959"/>
                </a:solidFill>
                <a:latin typeface="Roboto"/>
                <a:ea typeface="Roboto"/>
                <a:cs typeface="Roboto"/>
              </a:rPr>
              <a:t>PROS: </a:t>
            </a:r>
            <a:r>
              <a:rPr lang="en-US" sz="1200" b="0">
                <a:solidFill>
                  <a:srgbClr val="595959"/>
                </a:solidFill>
                <a:latin typeface="Roboto"/>
                <a:ea typeface="Roboto"/>
                <a:cs typeface="Roboto"/>
              </a:rPr>
              <a:t>Maintains order of object, good for non-spherical scoring elements, small vertical footprint (depending on size of scoring elements)</a:t>
            </a:r>
          </a:p>
          <a:p>
            <a:pPr marL="171450" indent="-171450">
              <a:buFont typeface="Arial" panose="020B0604020202020204" pitchFamily="34" charset="0"/>
              <a:buChar char="•"/>
            </a:pPr>
            <a:r>
              <a:rPr lang="en-US" sz="1200" b="1">
                <a:solidFill>
                  <a:srgbClr val="595959"/>
                </a:solidFill>
                <a:latin typeface="Roboto"/>
                <a:ea typeface="Roboto"/>
                <a:cs typeface="Roboto"/>
              </a:rPr>
              <a:t>CONS: </a:t>
            </a:r>
            <a:r>
              <a:rPr lang="en-US" sz="1200" b="0">
                <a:solidFill>
                  <a:srgbClr val="595959"/>
                </a:solidFill>
                <a:latin typeface="Roboto"/>
                <a:ea typeface="Roboto"/>
                <a:cs typeface="Roboto"/>
              </a:rPr>
              <a:t>Intake system needs to be higher off the ground for top loading stackers. Can jam if tolerances are loose.</a:t>
            </a:r>
          </a:p>
          <a:p>
            <a:endParaRPr lang="en-US" sz="500" b="1" u="sng">
              <a:solidFill>
                <a:srgbClr val="DAA400"/>
              </a:solidFill>
              <a:latin typeface="Roboto" panose="02000000000000000000" pitchFamily="2" charset="0"/>
            </a:endParaRPr>
          </a:p>
          <a:p>
            <a:r>
              <a:rPr lang="en-US" sz="2000" b="1" u="sng">
                <a:solidFill>
                  <a:srgbClr val="DAA400"/>
                </a:solidFill>
                <a:latin typeface="Roboto" panose="02000000000000000000" pitchFamily="2" charset="0"/>
              </a:rPr>
              <a:t>Examples of Stackers</a:t>
            </a:r>
          </a:p>
          <a:p>
            <a:pPr marL="171450" indent="-171450">
              <a:buFont typeface="Arial" panose="020B0604020202020204" pitchFamily="34" charset="0"/>
              <a:buChar char="•"/>
            </a:pPr>
            <a:r>
              <a:rPr lang="en-US" sz="1200" b="1">
                <a:solidFill>
                  <a:srgbClr val="595959"/>
                </a:solidFill>
                <a:latin typeface="Roboto"/>
                <a:ea typeface="Roboto"/>
                <a:cs typeface="Roboto"/>
              </a:rPr>
              <a:t>Bottom-up stackers </a:t>
            </a:r>
            <a:r>
              <a:rPr lang="en-US" sz="1200" b="0">
                <a:solidFill>
                  <a:srgbClr val="595959"/>
                </a:solidFill>
                <a:latin typeface="Roboto"/>
                <a:ea typeface="Roboto"/>
                <a:cs typeface="Roboto"/>
              </a:rPr>
              <a:t>were very often used in the 2015 game Recycle </a:t>
            </a:r>
            <a:r>
              <a:rPr lang="en-US" sz="1200" b="0" err="1">
                <a:solidFill>
                  <a:srgbClr val="595959"/>
                </a:solidFill>
                <a:latin typeface="Roboto"/>
                <a:ea typeface="Roboto"/>
                <a:cs typeface="Roboto"/>
              </a:rPr>
              <a:t>Rush</a:t>
            </a:r>
            <a:r>
              <a:rPr lang="en-US" sz="1200" b="0" baseline="30000" err="1">
                <a:solidFill>
                  <a:srgbClr val="595959"/>
                </a:solidFill>
                <a:latin typeface="Roboto"/>
                <a:ea typeface="Roboto"/>
                <a:cs typeface="Roboto"/>
              </a:rPr>
              <a:t>SM</a:t>
            </a:r>
            <a:r>
              <a:rPr lang="en-US" sz="1200" b="0" baseline="0">
                <a:solidFill>
                  <a:srgbClr val="595959"/>
                </a:solidFill>
                <a:latin typeface="Roboto"/>
                <a:ea typeface="Roboto"/>
                <a:cs typeface="Roboto"/>
              </a:rPr>
              <a:t> to lift and stack tubs, scoring the entire stack.</a:t>
            </a:r>
          </a:p>
          <a:p>
            <a:pPr marL="171450" indent="-171450">
              <a:buFont typeface="Arial" panose="020B0604020202020204" pitchFamily="34" charset="0"/>
              <a:buChar char="•"/>
            </a:pPr>
            <a:r>
              <a:rPr lang="en-US" sz="1200" b="1" baseline="0">
                <a:solidFill>
                  <a:srgbClr val="595959"/>
                </a:solidFill>
                <a:latin typeface="Roboto"/>
                <a:ea typeface="Roboto"/>
                <a:cs typeface="Roboto"/>
              </a:rPr>
              <a:t>Top-down stackers </a:t>
            </a:r>
            <a:r>
              <a:rPr lang="en-US" sz="1200" b="0" baseline="0">
                <a:solidFill>
                  <a:srgbClr val="595959"/>
                </a:solidFill>
                <a:latin typeface="Roboto"/>
                <a:ea typeface="Roboto"/>
                <a:cs typeface="Roboto"/>
              </a:rPr>
              <a:t>were commonly used in the 2013 game Ultimate </a:t>
            </a:r>
            <a:r>
              <a:rPr lang="en-US" sz="1200" b="0" baseline="0" err="1">
                <a:solidFill>
                  <a:srgbClr val="595959"/>
                </a:solidFill>
                <a:latin typeface="Roboto"/>
                <a:ea typeface="Roboto"/>
                <a:cs typeface="Roboto"/>
              </a:rPr>
              <a:t>Ascent</a:t>
            </a:r>
            <a:r>
              <a:rPr lang="en-US" sz="1200" b="0" baseline="30000" err="1">
                <a:solidFill>
                  <a:srgbClr val="595959"/>
                </a:solidFill>
                <a:latin typeface="Roboto"/>
                <a:ea typeface="Roboto"/>
                <a:cs typeface="Roboto"/>
              </a:rPr>
              <a:t>SM</a:t>
            </a:r>
            <a:r>
              <a:rPr lang="en-US" sz="1200" b="0" baseline="0">
                <a:solidFill>
                  <a:srgbClr val="595959"/>
                </a:solidFill>
                <a:latin typeface="Roboto"/>
                <a:ea typeface="Roboto"/>
                <a:cs typeface="Roboto"/>
              </a:rPr>
              <a:t> to stack frisbees loaded from the human player station, then launched one at a time from the bottom.</a:t>
            </a:r>
            <a:endParaRPr lang="en-US" sz="1050" b="0" baseline="0">
              <a:solidFill>
                <a:prstClr val="black"/>
              </a:solidFill>
              <a:latin typeface="Roboto"/>
              <a:ea typeface="Roboto"/>
              <a:cs typeface="Roboto"/>
            </a:endParaRPr>
          </a:p>
        </p:txBody>
      </p:sp>
      <p:pic>
        <p:nvPicPr>
          <p:cNvPr id="17" name="Picture 16">
            <a:extLst>
              <a:ext uri="{FF2B5EF4-FFF2-40B4-BE49-F238E27FC236}">
                <a16:creationId xmlns:a16="http://schemas.microsoft.com/office/drawing/2014/main" id="{DC76FF41-223D-7048-78EE-65124FA22964}"/>
              </a:ext>
            </a:extLst>
          </p:cNvPr>
          <p:cNvPicPr>
            <a:picLocks noChangeAspect="1"/>
          </p:cNvPicPr>
          <p:nvPr/>
        </p:nvPicPr>
        <p:blipFill>
          <a:blip r:embed="rId6">
            <a:extLst>
              <a:ext uri="{28A0092B-C50C-407E-A947-70E740481C1C}">
                <a14:useLocalDpi xmlns:a14="http://schemas.microsoft.com/office/drawing/2010/main" val="0"/>
              </a:ext>
            </a:extLst>
          </a:blip>
          <a:srcRect l="39002" r="33510" b="30655"/>
          <a:stretch>
            <a:fillRect/>
          </a:stretch>
        </p:blipFill>
        <p:spPr>
          <a:xfrm>
            <a:off x="6510886" y="1596521"/>
            <a:ext cx="2121004" cy="3014896"/>
          </a:xfrm>
          <a:prstGeom prst="rect">
            <a:avLst/>
          </a:prstGeom>
        </p:spPr>
      </p:pic>
      <p:pic>
        <p:nvPicPr>
          <p:cNvPr id="19" name="Picture 18">
            <a:extLst>
              <a:ext uri="{FF2B5EF4-FFF2-40B4-BE49-F238E27FC236}">
                <a16:creationId xmlns:a16="http://schemas.microsoft.com/office/drawing/2014/main" id="{C8F5B12D-900F-185B-7ED6-ADB35212FF5D}"/>
              </a:ext>
            </a:extLst>
          </p:cNvPr>
          <p:cNvPicPr>
            <a:picLocks noChangeAspect="1"/>
          </p:cNvPicPr>
          <p:nvPr/>
        </p:nvPicPr>
        <p:blipFill>
          <a:blip r:embed="rId7">
            <a:extLst>
              <a:ext uri="{28A0092B-C50C-407E-A947-70E740481C1C}">
                <a14:useLocalDpi xmlns:a14="http://schemas.microsoft.com/office/drawing/2010/main" val="0"/>
              </a:ext>
            </a:extLst>
          </a:blip>
          <a:srcRect t="18034" r="25774"/>
          <a:stretch>
            <a:fillRect/>
          </a:stretch>
        </p:blipFill>
        <p:spPr>
          <a:xfrm>
            <a:off x="6510886" y="4978964"/>
            <a:ext cx="2121005" cy="1319431"/>
          </a:xfrm>
          <a:prstGeom prst="rect">
            <a:avLst/>
          </a:prstGeom>
        </p:spPr>
      </p:pic>
    </p:spTree>
    <p:custDataLst>
      <p:tags r:id="rId1"/>
    </p:custDataLst>
    <p:extLst>
      <p:ext uri="{BB962C8B-B14F-4D97-AF65-F5344CB8AC3E}">
        <p14:creationId xmlns:p14="http://schemas.microsoft.com/office/powerpoint/2010/main" val="35743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11B36C-0F05-A436-0B5D-085C61D6C672}"/>
              </a:ext>
            </a:extLst>
          </p:cNvPr>
          <p:cNvPicPr>
            <a:picLocks noChangeAspect="1"/>
          </p:cNvPicPr>
          <p:nvPr/>
        </p:nvPicPr>
        <p:blipFill>
          <a:blip r:embed="rId3"/>
          <a:stretch>
            <a:fillRect/>
          </a:stretch>
        </p:blipFill>
        <p:spPr>
          <a:xfrm>
            <a:off x="201015" y="1462523"/>
            <a:ext cx="8701445" cy="5136685"/>
          </a:xfrm>
          <a:prstGeom prst="rect">
            <a:avLst/>
          </a:prstGeom>
        </p:spPr>
      </p:pic>
      <p:sp>
        <p:nvSpPr>
          <p:cNvPr id="21" name="Rounded Rectangle 20"/>
          <p:cNvSpPr/>
          <p:nvPr/>
        </p:nvSpPr>
        <p:spPr>
          <a:xfrm>
            <a:off x="7151042" y="586499"/>
            <a:ext cx="1636907" cy="440144"/>
          </a:xfrm>
          <a:prstGeom prst="roundRect">
            <a:avLst>
              <a:gd name="adj" fmla="val 4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Other Indexers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4" name="Rounded Rectangle 19">
            <a:extLst>
              <a:ext uri="{FF2B5EF4-FFF2-40B4-BE49-F238E27FC236}">
                <a16:creationId xmlns:a16="http://schemas.microsoft.com/office/drawing/2014/main" id="{AD23A5BF-8293-B960-1109-F459C5957F5C}"/>
              </a:ext>
            </a:extLst>
          </p:cNvPr>
          <p:cNvSpPr/>
          <p:nvPr/>
        </p:nvSpPr>
        <p:spPr>
          <a:xfrm>
            <a:off x="348019" y="790614"/>
            <a:ext cx="1636907" cy="440144"/>
          </a:xfrm>
          <a:prstGeom prst="roundRect">
            <a:avLst>
              <a:gd name="adj" fmla="val 4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a:latin typeface="Roboto" panose="02000000000000000000" pitchFamily="2" charset="0"/>
                <a:ea typeface="Roboto" panose="02000000000000000000" pitchFamily="2" charset="0"/>
                <a:cs typeface="Roboto" panose="02000000000000000000" pitchFamily="2" charset="0"/>
              </a:rPr>
              <a:t>Hoppers</a:t>
            </a:r>
            <a:endParaRPr lang="en-US" sz="1600">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5" name="Rounded Rectangle 21">
            <a:extLst>
              <a:ext uri="{FF2B5EF4-FFF2-40B4-BE49-F238E27FC236}">
                <a16:creationId xmlns:a16="http://schemas.microsoft.com/office/drawing/2014/main" id="{F0477DAF-FE19-3DDC-DC27-037C28D4A275}"/>
              </a:ext>
            </a:extLst>
          </p:cNvPr>
          <p:cNvSpPr/>
          <p:nvPr/>
        </p:nvSpPr>
        <p:spPr>
          <a:xfrm>
            <a:off x="2049930" y="781996"/>
            <a:ext cx="1636907" cy="440144"/>
          </a:xfrm>
          <a:prstGeom prst="roundRect">
            <a:avLst>
              <a:gd name="adj" fmla="val 4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Ball Tunnels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6" name="Rounded Rectangle 22">
            <a:extLst>
              <a:ext uri="{FF2B5EF4-FFF2-40B4-BE49-F238E27FC236}">
                <a16:creationId xmlns:a16="http://schemas.microsoft.com/office/drawing/2014/main" id="{0E4BCFE0-368A-53D3-85F0-4093D6E34150}"/>
              </a:ext>
            </a:extLst>
          </p:cNvPr>
          <p:cNvSpPr/>
          <p:nvPr/>
        </p:nvSpPr>
        <p:spPr>
          <a:xfrm>
            <a:off x="3751841" y="764737"/>
            <a:ext cx="1636907" cy="440144"/>
          </a:xfrm>
          <a:prstGeom prst="roundRect">
            <a:avLst>
              <a:gd name="adj" fmla="val 4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err="1">
                <a:latin typeface="Roboto" panose="02000000000000000000" pitchFamily="2" charset="0"/>
                <a:ea typeface="Roboto" panose="02000000000000000000" pitchFamily="2" charset="0"/>
                <a:cs typeface="Roboto" panose="02000000000000000000" pitchFamily="2" charset="0"/>
              </a:rPr>
              <a:t>Spindexers</a:t>
            </a:r>
            <a:endParaRPr lang="en-US" sz="1600">
              <a:latin typeface="Roboto" panose="02000000000000000000" pitchFamily="2" charset="0"/>
              <a:ea typeface="Roboto" panose="02000000000000000000" pitchFamily="2" charset="0"/>
              <a:cs typeface="Roboto" panose="02000000000000000000" pitchFamily="2" charset="0"/>
            </a:endParaRPr>
          </a:p>
          <a:p>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7" name="Rounded Rectangle 23">
            <a:extLst>
              <a:ext uri="{FF2B5EF4-FFF2-40B4-BE49-F238E27FC236}">
                <a16:creationId xmlns:a16="http://schemas.microsoft.com/office/drawing/2014/main" id="{D1D8B9A1-EAB4-3F72-7A57-ED224AA07EDB}"/>
              </a:ext>
            </a:extLst>
          </p:cNvPr>
          <p:cNvSpPr/>
          <p:nvPr/>
        </p:nvSpPr>
        <p:spPr>
          <a:xfrm>
            <a:off x="5453753" y="756120"/>
            <a:ext cx="1636907" cy="440144"/>
          </a:xfrm>
          <a:prstGeom prst="roundRect">
            <a:avLst>
              <a:gd name="adj" fmla="val 4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r>
              <a:rPr lang="en-US" sz="1600" b="1">
                <a:latin typeface="Roboto" panose="02000000000000000000" pitchFamily="2" charset="0"/>
                <a:ea typeface="Roboto" panose="02000000000000000000" pitchFamily="2" charset="0"/>
                <a:cs typeface="Roboto" panose="02000000000000000000" pitchFamily="2" charset="0"/>
              </a:rPr>
              <a:t>Stackers</a:t>
            </a:r>
            <a:endParaRPr lang="en-US" sz="1600">
              <a:latin typeface="Roboto" panose="02000000000000000000" pitchFamily="2" charset="0"/>
              <a:ea typeface="Roboto" panose="02000000000000000000" pitchFamily="2" charset="0"/>
              <a:cs typeface="Roboto" panose="02000000000000000000" pitchFamily="2" charset="0"/>
            </a:endParaRPr>
          </a:p>
        </p:txBody>
      </p:sp>
      <p:sp>
        <p:nvSpPr>
          <p:cNvPr id="9" name="Title 24">
            <a:extLst>
              <a:ext uri="{FF2B5EF4-FFF2-40B4-BE49-F238E27FC236}">
                <a16:creationId xmlns:a16="http://schemas.microsoft.com/office/drawing/2014/main" id="{A89CB27D-802D-32D0-0B42-67C97FB426C4}"/>
              </a:ext>
            </a:extLst>
          </p:cNvPr>
          <p:cNvSpPr txBox="1">
            <a:spLocks/>
          </p:cNvSpPr>
          <p:nvPr/>
        </p:nvSpPr>
        <p:spPr>
          <a:xfrm>
            <a:off x="3019246" y="0"/>
            <a:ext cx="4991184" cy="698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INDEXERS</a:t>
            </a:r>
          </a:p>
        </p:txBody>
      </p:sp>
      <p:pic>
        <p:nvPicPr>
          <p:cNvPr id="10" name="Content Placeholder 8">
            <a:extLst>
              <a:ext uri="{FF2B5EF4-FFF2-40B4-BE49-F238E27FC236}">
                <a16:creationId xmlns:a16="http://schemas.microsoft.com/office/drawing/2014/main" id="{90313526-94A3-F633-5D07-561402F2E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015" y="191628"/>
            <a:ext cx="2740594" cy="324109"/>
          </a:xfrm>
          <a:prstGeom prst="rect">
            <a:avLst/>
          </a:prstGeom>
        </p:spPr>
      </p:pic>
      <p:sp>
        <p:nvSpPr>
          <p:cNvPr id="3" name="TextBox 2">
            <a:extLst>
              <a:ext uri="{FF2B5EF4-FFF2-40B4-BE49-F238E27FC236}">
                <a16:creationId xmlns:a16="http://schemas.microsoft.com/office/drawing/2014/main" id="{676B3865-EF61-C204-F4CA-2776102DE9F1}"/>
              </a:ext>
            </a:extLst>
          </p:cNvPr>
          <p:cNvSpPr txBox="1"/>
          <p:nvPr/>
        </p:nvSpPr>
        <p:spPr>
          <a:xfrm>
            <a:off x="2868381" y="1790426"/>
            <a:ext cx="5781841" cy="1077218"/>
          </a:xfrm>
          <a:prstGeom prst="rect">
            <a:avLst/>
          </a:prstGeom>
          <a:noFill/>
        </p:spPr>
        <p:txBody>
          <a:bodyPr wrap="square">
            <a:spAutoFit/>
          </a:bodyPr>
          <a:lstStyle/>
          <a:p>
            <a:r>
              <a:rPr lang="en-US" sz="1600" b="1">
                <a:solidFill>
                  <a:srgbClr val="70AD47"/>
                </a:solidFill>
                <a:latin typeface="Roboto" panose="02000000000000000000" pitchFamily="2" charset="0"/>
              </a:rPr>
              <a:t>Helix/Spiral - </a:t>
            </a:r>
            <a:r>
              <a:rPr lang="en-US" sz="1600" b="0">
                <a:solidFill>
                  <a:srgbClr val="595959"/>
                </a:solidFill>
                <a:latin typeface="Roboto" panose="02000000000000000000" pitchFamily="2" charset="0"/>
              </a:rPr>
              <a:t>Typically uses a spiral shaped guide system with a spinning central column, often with brushes or flexible flaps, that pushes spherical game pieces up the spiral and into the scoring mechanism. </a:t>
            </a:r>
            <a:endParaRPr lang="en-US" sz="900" b="0">
              <a:solidFill>
                <a:prstClr val="black"/>
              </a:solidFill>
              <a:latin typeface="Microsoft Sans Serif" panose="020B0604020202020204" pitchFamily="34" charset="0"/>
            </a:endParaRPr>
          </a:p>
        </p:txBody>
      </p:sp>
      <p:sp>
        <p:nvSpPr>
          <p:cNvPr id="12" name="TextBox 11">
            <a:extLst>
              <a:ext uri="{FF2B5EF4-FFF2-40B4-BE49-F238E27FC236}">
                <a16:creationId xmlns:a16="http://schemas.microsoft.com/office/drawing/2014/main" id="{F9D8A4B2-09AF-ABD0-BF28-2A0C8D765D5E}"/>
              </a:ext>
            </a:extLst>
          </p:cNvPr>
          <p:cNvSpPr txBox="1"/>
          <p:nvPr/>
        </p:nvSpPr>
        <p:spPr>
          <a:xfrm>
            <a:off x="2868382" y="3113865"/>
            <a:ext cx="5781841" cy="1954381"/>
          </a:xfrm>
          <a:prstGeom prst="rect">
            <a:avLst/>
          </a:prstGeom>
          <a:noFill/>
        </p:spPr>
        <p:txBody>
          <a:bodyPr wrap="square">
            <a:spAutoFit/>
          </a:bodyPr>
          <a:lstStyle/>
          <a:p>
            <a:r>
              <a:rPr lang="en-US" sz="1600" b="1">
                <a:solidFill>
                  <a:srgbClr val="70AD47"/>
                </a:solidFill>
                <a:latin typeface="Roboto" panose="02000000000000000000" pitchFamily="2" charset="0"/>
              </a:rPr>
              <a:t>Multi–Path Indexers – </a:t>
            </a:r>
            <a:r>
              <a:rPr lang="en-US" sz="1600" b="0">
                <a:solidFill>
                  <a:srgbClr val="595959"/>
                </a:solidFill>
                <a:latin typeface="Roboto" panose="02000000000000000000" pitchFamily="2" charset="0"/>
              </a:rPr>
              <a:t>Uses sensors to direct scoring elements down multiple paths typically with a diverter wheel or guide. For example, this system could be used to eject unwanted scoring elements (i.e. opposing alliance balls in 2022) or divert scoring elements to different mechanisms such as a specialized end game scorer (i.e. scoring the trap in 2024).</a:t>
            </a:r>
          </a:p>
          <a:p>
            <a:endParaRPr lang="en-US" sz="900" b="0">
              <a:solidFill>
                <a:prstClr val="black"/>
              </a:solidFill>
              <a:latin typeface="Microsoft Sans Serif" panose="020B0604020202020204" pitchFamily="34" charset="0"/>
            </a:endParaRPr>
          </a:p>
        </p:txBody>
      </p:sp>
      <p:sp>
        <p:nvSpPr>
          <p:cNvPr id="14" name="TextBox 13">
            <a:extLst>
              <a:ext uri="{FF2B5EF4-FFF2-40B4-BE49-F238E27FC236}">
                <a16:creationId xmlns:a16="http://schemas.microsoft.com/office/drawing/2014/main" id="{A0557D0B-3361-335C-5C03-98BE4E2B0C7F}"/>
              </a:ext>
            </a:extLst>
          </p:cNvPr>
          <p:cNvSpPr txBox="1"/>
          <p:nvPr/>
        </p:nvSpPr>
        <p:spPr>
          <a:xfrm>
            <a:off x="2868381" y="5068246"/>
            <a:ext cx="5781840" cy="1077218"/>
          </a:xfrm>
          <a:prstGeom prst="rect">
            <a:avLst/>
          </a:prstGeom>
          <a:noFill/>
        </p:spPr>
        <p:txBody>
          <a:bodyPr wrap="square">
            <a:spAutoFit/>
          </a:bodyPr>
          <a:lstStyle/>
          <a:p>
            <a:r>
              <a:rPr lang="en-US" sz="1600" b="1" dirty="0">
                <a:solidFill>
                  <a:srgbClr val="70AD47"/>
                </a:solidFill>
                <a:latin typeface="Roboto" panose="02000000000000000000" pitchFamily="2" charset="0"/>
              </a:rPr>
              <a:t>U or S Shaped Indexers – </a:t>
            </a:r>
            <a:r>
              <a:rPr lang="en-US" sz="1600" b="0" dirty="0">
                <a:solidFill>
                  <a:srgbClr val="595959"/>
                </a:solidFill>
                <a:latin typeface="Roboto" panose="02000000000000000000" pitchFamily="2" charset="0"/>
              </a:rPr>
              <a:t>A version of a ball tunnel that directs spherical scoring elements along U or S shaped paths using belts </a:t>
            </a:r>
            <a:r>
              <a:rPr lang="en-US" sz="1600" b="0">
                <a:solidFill>
                  <a:srgbClr val="595959"/>
                </a:solidFill>
                <a:latin typeface="Roboto" panose="02000000000000000000" pitchFamily="2" charset="0"/>
              </a:rPr>
              <a:t>or rollers. </a:t>
            </a:r>
            <a:r>
              <a:rPr lang="en-US" sz="1600" b="0" dirty="0">
                <a:solidFill>
                  <a:srgbClr val="595959"/>
                </a:solidFill>
                <a:latin typeface="Roboto" panose="02000000000000000000" pitchFamily="2" charset="0"/>
              </a:rPr>
              <a:t>Able to store more game pieces than a linear path. Can be oriented vertically or horizontally.</a:t>
            </a:r>
            <a:endParaRPr lang="en-US" sz="900" b="0" dirty="0">
              <a:solidFill>
                <a:prstClr val="black"/>
              </a:solidFill>
              <a:latin typeface="Microsoft Sans Serif" panose="020B0604020202020204" pitchFamily="34" charset="0"/>
            </a:endParaRPr>
          </a:p>
        </p:txBody>
      </p:sp>
      <p:pic>
        <p:nvPicPr>
          <p:cNvPr id="16" name="Picture 15">
            <a:extLst>
              <a:ext uri="{FF2B5EF4-FFF2-40B4-BE49-F238E27FC236}">
                <a16:creationId xmlns:a16="http://schemas.microsoft.com/office/drawing/2014/main" id="{0656693B-9327-17D8-9A08-3641A4CA0F25}"/>
              </a:ext>
            </a:extLst>
          </p:cNvPr>
          <p:cNvPicPr>
            <a:picLocks noChangeAspect="1"/>
          </p:cNvPicPr>
          <p:nvPr/>
        </p:nvPicPr>
        <p:blipFill>
          <a:blip r:embed="rId5">
            <a:extLst>
              <a:ext uri="{28A0092B-C50C-407E-A947-70E740481C1C}">
                <a14:useLocalDpi xmlns:a14="http://schemas.microsoft.com/office/drawing/2010/main" val="0"/>
              </a:ext>
            </a:extLst>
          </a:blip>
          <a:srcRect l="18341" r="31316"/>
          <a:stretch>
            <a:fillRect/>
          </a:stretch>
        </p:blipFill>
        <p:spPr>
          <a:xfrm>
            <a:off x="493491" y="1497017"/>
            <a:ext cx="2122365" cy="3054990"/>
          </a:xfrm>
          <a:prstGeom prst="rect">
            <a:avLst/>
          </a:prstGeom>
        </p:spPr>
      </p:pic>
      <p:pic>
        <p:nvPicPr>
          <p:cNvPr id="18" name="Picture 17">
            <a:extLst>
              <a:ext uri="{FF2B5EF4-FFF2-40B4-BE49-F238E27FC236}">
                <a16:creationId xmlns:a16="http://schemas.microsoft.com/office/drawing/2014/main" id="{9991094E-991A-3227-63BC-7B80519F9C58}"/>
              </a:ext>
            </a:extLst>
          </p:cNvPr>
          <p:cNvPicPr>
            <a:picLocks noChangeAspect="1"/>
          </p:cNvPicPr>
          <p:nvPr/>
        </p:nvPicPr>
        <p:blipFill>
          <a:blip r:embed="rId6">
            <a:extLst>
              <a:ext uri="{28A0092B-C50C-407E-A947-70E740481C1C}">
                <a14:useLocalDpi xmlns:a14="http://schemas.microsoft.com/office/drawing/2010/main" val="0"/>
              </a:ext>
            </a:extLst>
          </a:blip>
          <a:srcRect l="2917" t="8276" r="33847" b="16108"/>
          <a:stretch>
            <a:fillRect/>
          </a:stretch>
        </p:blipFill>
        <p:spPr>
          <a:xfrm>
            <a:off x="493491" y="4891860"/>
            <a:ext cx="2122365" cy="1429990"/>
          </a:xfrm>
          <a:prstGeom prst="rect">
            <a:avLst/>
          </a:prstGeom>
        </p:spPr>
      </p:pic>
      <p:sp>
        <p:nvSpPr>
          <p:cNvPr id="20" name="TextBox 19">
            <a:extLst>
              <a:ext uri="{FF2B5EF4-FFF2-40B4-BE49-F238E27FC236}">
                <a16:creationId xmlns:a16="http://schemas.microsoft.com/office/drawing/2014/main" id="{445B038F-1020-7F3F-A4C9-D5BC2C8B73A3}"/>
              </a:ext>
            </a:extLst>
          </p:cNvPr>
          <p:cNvSpPr txBox="1"/>
          <p:nvPr/>
        </p:nvSpPr>
        <p:spPr>
          <a:xfrm>
            <a:off x="1764792" y="4538017"/>
            <a:ext cx="4572000" cy="215444"/>
          </a:xfrm>
          <a:prstGeom prst="rect">
            <a:avLst/>
          </a:prstGeom>
          <a:noFill/>
        </p:spPr>
        <p:txBody>
          <a:bodyPr wrap="square">
            <a:spAutoFit/>
          </a:bodyPr>
          <a:lstStyle/>
          <a:p>
            <a:r>
              <a:rPr lang="en-US" sz="800" u="sng">
                <a:solidFill>
                  <a:srgbClr val="0563C1"/>
                </a:solidFill>
                <a:latin typeface="Calibri" panose="020F0502020204030204" pitchFamily="34" charset="0"/>
                <a:hlinkClick r:id="rId7"/>
              </a:rPr>
              <a:t>2009 – Team 1153</a:t>
            </a:r>
            <a:endParaRPr lang="en-US" sz="1800" u="sng">
              <a:solidFill>
                <a:prstClr val="black"/>
              </a:solidFill>
              <a:latin typeface="Microsoft Sans Serif" panose="020B0604020202020204" pitchFamily="34" charset="0"/>
            </a:endParaRPr>
          </a:p>
        </p:txBody>
      </p:sp>
      <p:sp>
        <p:nvSpPr>
          <p:cNvPr id="23" name="TextBox 22">
            <a:extLst>
              <a:ext uri="{FF2B5EF4-FFF2-40B4-BE49-F238E27FC236}">
                <a16:creationId xmlns:a16="http://schemas.microsoft.com/office/drawing/2014/main" id="{74489898-EA56-5483-B5B6-D7D69D22A551}"/>
              </a:ext>
            </a:extLst>
          </p:cNvPr>
          <p:cNvSpPr txBox="1"/>
          <p:nvPr/>
        </p:nvSpPr>
        <p:spPr>
          <a:xfrm>
            <a:off x="1590691" y="6383764"/>
            <a:ext cx="1428555" cy="215444"/>
          </a:xfrm>
          <a:prstGeom prst="rect">
            <a:avLst/>
          </a:prstGeom>
          <a:noFill/>
        </p:spPr>
        <p:txBody>
          <a:bodyPr wrap="square">
            <a:spAutoFit/>
          </a:bodyPr>
          <a:lstStyle/>
          <a:p>
            <a:r>
              <a:rPr lang="en-US" sz="800" u="sng">
                <a:solidFill>
                  <a:srgbClr val="0563C1"/>
                </a:solidFill>
                <a:latin typeface="Calibri" panose="020F0502020204030204" pitchFamily="34" charset="0"/>
              </a:rPr>
              <a:t>2026 FUN Ri3D Top 20</a:t>
            </a:r>
            <a:endParaRPr lang="en-US" sz="1800" u="sng">
              <a:solidFill>
                <a:prstClr val="black"/>
              </a:solidFill>
              <a:latin typeface="Microsoft Sans Serif" panose="020B0604020202020204" pitchFamily="34" charset="0"/>
            </a:endParaRPr>
          </a:p>
        </p:txBody>
      </p:sp>
    </p:spTree>
    <p:custDataLst>
      <p:tags r:id="rId1"/>
    </p:custDataLst>
    <p:extLst>
      <p:ext uri="{BB962C8B-B14F-4D97-AF65-F5344CB8AC3E}">
        <p14:creationId xmlns:p14="http://schemas.microsoft.com/office/powerpoint/2010/main" val="1527332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LAYER_GLOSSARY_XML" val="&lt;?xml version=&quot;1.0&quot; encoding=&quot;utf-16&quot;?&gt;&lt;glossary xmlns:xsi=&quot;http://www.w3.org/2001/XMLSchema-instance&quot; xmlns:xsd=&quot;http://www.w3.org/2001/XMLSchema&quot;&gt;&lt;terms /&gt;&lt;/glossary&gt;"/>
  <p:tag name="ARTICULATE_PRESENTER_VERSION" val="7"/>
  <p:tag name="ARTICULATE_REFERENCE_COUNT" val="0"/>
  <p:tag name="ARTICULATE_REFERENCE_ID" val="2ee3962e-6f35-43b5-83e3-7f932f9b7716"/>
  <p:tag name="ARTICULATE_SLIDE_COUNT" val="6"/>
  <p:tag name="ARTICULATE_USED_PAGE_ORIENTATION" val="1"/>
  <p:tag name="ARTICULATE_USED_PAGE_SIZE" val="7"/>
  <p:tag name="TAG_BACKING_FORM_KEY" val="2362146-d:\dropbox (articulate)\!active_work\blog posts\free templates\tabs\top-pop-tabs.pptx"/>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HIDE_SLIDE" val="0"/>
  <p:tag name="ARTICULATE_LOCK_SLIDE" val="0"/>
  <p:tag name="ARTICULATE_NAV_LEVEL" val="1"/>
  <p:tag name="ARTICULATE_PLAYER_CONTROL_NEXT" val="True"/>
  <p:tag name="ARTICULATE_PLAYER_CONTROL_PREVIOUS" val="True"/>
  <p:tag name="ARTICULATE_SLIDE_PAUSE" val="0"/>
  <p:tag name="ARTICULATE_SLIDE_PRESENTER_GUID" val="87adf346-9431-49c5-83ec-884e7c1b2beb"/>
  <p:tag name="ARTICULATE_USED_LAYOUT" val="1"/>
  <p:tag name="AUDIO_ID" val="25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HIDE_SLIDE" val="0"/>
  <p:tag name="ARTICULATE_LOCK_SLIDE" val="0"/>
  <p:tag name="ARTICULATE_NAV_LEVEL" val="1"/>
  <p:tag name="ARTICULATE_PLAYER_CONTROL_NEXT" val="True"/>
  <p:tag name="ARTICULATE_PLAYER_CONTROL_PREVIOUS" val="True"/>
  <p:tag name="ARTICULATE_SLIDE_PAUSE" val="0"/>
  <p:tag name="ARTICULATE_SLIDE_PRESENTER_GUID" val="87adf346-9431-49c5-83ec-884e7c1b2beb"/>
  <p:tag name="ARTICULATE_USED_LAYOUT" val="1"/>
  <p:tag name="AUDIO_ID" val="257"/>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HIDE_SLIDE" val="0"/>
  <p:tag name="ARTICULATE_LOCK_SLIDE" val="0"/>
  <p:tag name="ARTICULATE_NAV_LEVEL" val="1"/>
  <p:tag name="ARTICULATE_PLAYER_CONTROL_NEXT" val="True"/>
  <p:tag name="ARTICULATE_PLAYER_CONTROL_PREVIOUS" val="True"/>
  <p:tag name="ARTICULATE_SLIDE_PAUSE" val="0"/>
  <p:tag name="ARTICULATE_SLIDE_PRESENTER_GUID" val="87adf346-9431-49c5-83ec-884e7c1b2beb"/>
  <p:tag name="ARTICULATE_USED_LAYOUT" val="1"/>
  <p:tag name="AUDIO_ID" val="258"/>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HIDE_SLIDE" val="0"/>
  <p:tag name="ARTICULATE_LOCK_SLIDE" val="0"/>
  <p:tag name="ARTICULATE_NAV_LEVEL" val="1"/>
  <p:tag name="ARTICULATE_PLAYER_CONTROL_NEXT" val="True"/>
  <p:tag name="ARTICULATE_PLAYER_CONTROL_PREVIOUS" val="True"/>
  <p:tag name="ARTICULATE_SLIDE_PAUSE" val="0"/>
  <p:tag name="ARTICULATE_SLIDE_PRESENTER_GUID" val="87adf346-9431-49c5-83ec-884e7c1b2beb"/>
  <p:tag name="ARTICULATE_USED_LAYOUT" val="1"/>
  <p:tag name="AUDIO_ID" val="259"/>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HIDE_SLIDE" val="0"/>
  <p:tag name="ARTICULATE_LOCK_SLIDE" val="0"/>
  <p:tag name="ARTICULATE_NAV_LEVEL" val="1"/>
  <p:tag name="ARTICULATE_PLAYER_CONTROL_NEXT" val="True"/>
  <p:tag name="ARTICULATE_PLAYER_CONTROL_PREVIOUS" val="True"/>
  <p:tag name="ARTICULATE_SLIDE_PAUSE" val="0"/>
  <p:tag name="ARTICULATE_SLIDE_PRESENTER_GUID" val="87adf346-9431-49c5-83ec-884e7c1b2beb"/>
  <p:tag name="ARTICULATE_USED_LAYOUT" val="1"/>
  <p:tag name="AUDIO_ID" val="260"/>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HIDE_SLIDE" val="0"/>
  <p:tag name="ARTICULATE_LOCK_SLIDE" val="0"/>
  <p:tag name="ARTICULATE_NAV_LEVEL" val="1"/>
  <p:tag name="ARTICULATE_PLAYER_CONTROL_NEXT" val="True"/>
  <p:tag name="ARTICULATE_PLAYER_CONTROL_PREVIOUS" val="True"/>
  <p:tag name="ARTICULATE_SLIDE_PAUSE" val="0"/>
  <p:tag name="ARTICULATE_SLIDE_PRESENTER_GUID" val="87adf346-9431-49c5-83ec-884e7c1b2beb"/>
  <p:tag name="ARTICULATE_USED_LAYOUT" val="1"/>
  <p:tag name="AUDIO_ID" val="261"/>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FFFFFF"/>
      </a:lt2>
      <a:accent1>
        <a:srgbClr val="4472C4"/>
      </a:accent1>
      <a:accent2>
        <a:srgbClr val="ED7D31"/>
      </a:accent2>
      <a:accent3>
        <a:srgbClr val="FF0000"/>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2a440ee-ccdf-4ffb-ba5c-71e25989d2a9" xsi:nil="true"/>
    <lcf76f155ced4ddcb4097134ff3c332f xmlns="09a20863-7c96-4a57-95ca-029d1820b2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6" ma:contentTypeDescription="Create a new document." ma:contentTypeScope="" ma:versionID="b21631f87726d0ef7d0b0b8824590e76">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8f27d85d4b9594de696310b60f9d8a95"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C05FA-E65D-4887-87AD-4D391F4EEACB}">
  <ds:schemaRefs>
    <ds:schemaRef ds:uri="http://www.w3.org/XML/1998/namespace"/>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32a440ee-ccdf-4ffb-ba5c-71e25989d2a9"/>
    <ds:schemaRef ds:uri="09a20863-7c96-4a57-95ca-029d1820b203"/>
    <ds:schemaRef ds:uri="http://purl.org/dc/elements/1.1/"/>
  </ds:schemaRefs>
</ds:datastoreItem>
</file>

<file path=customXml/itemProps2.xml><?xml version="1.0" encoding="utf-8"?>
<ds:datastoreItem xmlns:ds="http://schemas.openxmlformats.org/officeDocument/2006/customXml" ds:itemID="{E092E756-E601-472D-8DB5-506E7F3017D3}">
  <ds:schemaRefs>
    <ds:schemaRef ds:uri="http://schemas.microsoft.com/sharepoint/v3/contenttype/forms"/>
  </ds:schemaRefs>
</ds:datastoreItem>
</file>

<file path=customXml/itemProps3.xml><?xml version="1.0" encoding="utf-8"?>
<ds:datastoreItem xmlns:ds="http://schemas.openxmlformats.org/officeDocument/2006/customXml" ds:itemID="{69D59775-2592-4CCF-B2DA-847B917AEB95}">
  <ds:schemaRefs>
    <ds:schemaRef ds:uri="09a20863-7c96-4a57-95ca-029d1820b203"/>
    <ds:schemaRef ds:uri="32a440ee-ccdf-4ffb-ba5c-71e25989d2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1226</Words>
  <Application>Microsoft Office PowerPoint</Application>
  <PresentationFormat>On-screen Show (4:3)</PresentationFormat>
  <Paragraphs>114</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Microsoft Sans Serif</vt:lpstr>
      <vt:lpstr>Roboto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Gavin Wood</dc:creator>
  <cp:lastModifiedBy>Gavin Wood</cp:lastModifiedBy>
  <cp:revision>1</cp:revision>
  <dcterms:created xsi:type="dcterms:W3CDTF">2015-12-02T00:12:52Z</dcterms:created>
  <dcterms:modified xsi:type="dcterms:W3CDTF">2026-02-03T20:03:56Z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E23DE450-3EA4-4725-A5F5-97AB360D4091</vt:lpwstr>
  </property>
  <property fmtid="{D5CDD505-2E9C-101B-9397-08002B2CF9AE}" pid="3" name="ArticulatePath">
    <vt:lpwstr>Presentation1</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D:\Dropbox (Articulate)\!active_work\Blog Posts\free templates\tabs\top-pop-tabs.ppta</vt:lpwstr>
  </property>
  <property fmtid="{D5CDD505-2E9C-101B-9397-08002B2CF9AE}" pid="7" name="ContentTypeId">
    <vt:lpwstr>0x010100942279135ABFB346BEF00BA71AF2085A</vt:lpwstr>
  </property>
  <property fmtid="{D5CDD505-2E9C-101B-9397-08002B2CF9AE}" pid="8" name="MediaServiceImageTags">
    <vt:lpwstr/>
  </property>
</Properties>
</file>