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BECD0"/>
    <a:srgbClr val="FCEAAA"/>
    <a:srgbClr val="FFE79B"/>
    <a:srgbClr val="E8AF00"/>
    <a:srgbClr val="DAA400"/>
    <a:srgbClr val="FBC9CB"/>
    <a:srgbClr val="ED1C24"/>
    <a:srgbClr val="FF0000"/>
    <a:srgbClr val="DF7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09F77-90F4-4B39-92B6-CC94AB781700}" v="2" dt="2026-02-25T14:28:49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5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174450" y="927426"/>
            <a:ext cx="8769929" cy="5336896"/>
          </a:xfrm>
          <a:prstGeom prst="roundRect">
            <a:avLst>
              <a:gd name="adj" fmla="val 2520"/>
            </a:avLst>
          </a:prstGeom>
          <a:solidFill>
            <a:srgbClr val="FBFBFB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>
            <a:hlinkClick r:id="rId3" action="ppaction://hlinksldjump"/>
          </p:cNvPr>
          <p:cNvSpPr/>
          <p:nvPr userDrawn="1"/>
        </p:nvSpPr>
        <p:spPr>
          <a:xfrm>
            <a:off x="348019" y="736981"/>
            <a:ext cx="1636907" cy="1364777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50" dirty="0"/>
              <a:t>1</a:t>
            </a:r>
          </a:p>
        </p:txBody>
      </p:sp>
      <p:sp>
        <p:nvSpPr>
          <p:cNvPr id="18" name="Rounded Rectangle 17">
            <a:hlinkClick r:id="rId4" action="ppaction://hlinksldjump"/>
          </p:cNvPr>
          <p:cNvSpPr/>
          <p:nvPr userDrawn="1"/>
        </p:nvSpPr>
        <p:spPr>
          <a:xfrm>
            <a:off x="7155665" y="736981"/>
            <a:ext cx="1636907" cy="1364777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5</a:t>
            </a:r>
          </a:p>
        </p:txBody>
      </p:sp>
      <p:sp>
        <p:nvSpPr>
          <p:cNvPr id="19" name="Rounded Rectangle 18">
            <a:hlinkClick r:id="rId5" action="ppaction://hlinksldjump"/>
          </p:cNvPr>
          <p:cNvSpPr/>
          <p:nvPr userDrawn="1"/>
        </p:nvSpPr>
        <p:spPr>
          <a:xfrm>
            <a:off x="2049930" y="736981"/>
            <a:ext cx="1636907" cy="1364777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2</a:t>
            </a:r>
          </a:p>
        </p:txBody>
      </p:sp>
      <p:sp>
        <p:nvSpPr>
          <p:cNvPr id="20" name="Rounded Rectangle 19">
            <a:hlinkClick r:id="rId6" action="ppaction://hlinksldjump"/>
          </p:cNvPr>
          <p:cNvSpPr/>
          <p:nvPr userDrawn="1"/>
        </p:nvSpPr>
        <p:spPr>
          <a:xfrm>
            <a:off x="3751841" y="736981"/>
            <a:ext cx="1636907" cy="1364777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3</a:t>
            </a:r>
          </a:p>
        </p:txBody>
      </p:sp>
      <p:sp>
        <p:nvSpPr>
          <p:cNvPr id="21" name="Rounded Rectangle 20">
            <a:hlinkClick r:id="rId7" action="ppaction://hlinksldjump"/>
          </p:cNvPr>
          <p:cNvSpPr/>
          <p:nvPr userDrawn="1"/>
        </p:nvSpPr>
        <p:spPr>
          <a:xfrm>
            <a:off x="5453753" y="736981"/>
            <a:ext cx="1636907" cy="1364777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4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74450" y="1419366"/>
            <a:ext cx="8769929" cy="5213446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rgbClr val="F0F0F0"/>
              </a:gs>
            </a:gsLst>
            <a:lin ang="5400000" scaled="1"/>
            <a:tileRect/>
          </a:gradFill>
          <a:ln w="28575">
            <a:solidFill>
              <a:srgbClr val="FFFFFF"/>
            </a:solidFill>
          </a:ln>
          <a:effectLst>
            <a:outerShdw blurRad="139700" dist="50800" dir="16200000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48017" y="14433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0"/>
          </p:nvPr>
        </p:nvSpPr>
        <p:spPr>
          <a:xfrm>
            <a:off x="347664" y="2962275"/>
            <a:ext cx="8352235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6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3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5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8A71-00A1-4C83-BCF0-DAC202D6ADC5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09D1-5379-4918-9EA1-1F6BF178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s://www.andymark.com/products/am14u5-6-wheel-drop-center-robot-drive-base-first-kit-of-parts-chassis?via=Z2lkOi8vYW5keW1hcmsvV29ya2FyZWE6OkNhdGFsb2c6OkNhdGVnb3J5LzVhZjhkN2Y1YmM2ZjZkNWUzNmYyMzRkO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ndymark.com/collections/extrusion-structure?srsltid=AfmBOoodvzPFKZuCNsqSss9_nMYvzTPiYCvccHJA6F6VhKp32W8VRPE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revrobotics.com/MAXTube/" TargetMode="External"/><Relationship Id="rId12" Type="http://schemas.openxmlformats.org/officeDocument/2006/relationships/hyperlink" Target="https://www.andymark.com/products/west-coast-drive-chassis?via=Z2lkOi8vYW5keW1hcmsvV29ya2FyZWE6OkNhdGFsb2c6OkNhdGVnb3J5LzVjZGVjNzRhOTcwOWQ3MWJjZmFiZmZjOQ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s://www.firstinspires.org/resource-library/frc/competition-manual-qa-system" TargetMode="External"/><Relationship Id="rId11" Type="http://schemas.openxmlformats.org/officeDocument/2006/relationships/hyperlink" Target="https://www.andymark.com/products/frc-2024-kitbot-2024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www.thethriftybot.com/collections/structura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wcproducts.com/collections/systems-structure/tub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s://www.firstinspires.org/sites/default/files/uploads/resource_library/frc/technical-resources/frc_bumperguide.pdf" TargetMode="External"/><Relationship Id="rId5" Type="http://schemas.openxmlformats.org/officeDocument/2006/relationships/hyperlink" Target="https://www.firstinspires.org/resource-library/frc/competition-manual-qa-syste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wcproducts.com/frc-build-system/wheels-and-hubs/traction-wheels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hyperlink" Target="https://www.andymark.com/products/west-coast-drive-chassis?via=Z2lkOi8vYW5keW1hcmsvV29ya2FyZWE6OkNhdGFsb2c6OkNhdGVnb3J5LzVjZGVjNzRhOTcwOWQ3MWJjZmFiZmZjOQ" TargetMode="Externa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s://www.andymark.com/products/am14u5-6-wheel-drop-center-robot-drive-base-first-kit-of-parts-chassis?via=Z2lkOi8vYW5keW1hcmsvV29ya2FyZWE6OkNhdGFsb2c6OkNhdGVnb3J5LzVhZjhkN2Y1YmM2ZjZkNWUzNmYyMzRkOA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andymark.com/pages/wheel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revrobotics.com/io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thriftybot.com/collections/thrifty-swerv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andymark.com/products/mk4-swerve-modules" TargetMode="External"/><Relationship Id="rId12" Type="http://schemas.openxmlformats.org/officeDocument/2006/relationships/hyperlink" Target="https://media.team254.com/2022/10/8f2407a5-Team_254_Tech_Binder_2022.pdf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s://www.swervedrivespecialties.com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www.revrobotics.com/rev-21-3005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s://www.metalsdepot.com/aluminum-products/aluminum-perforated-sheet" TargetMode="External"/><Relationship Id="rId5" Type="http://schemas.openxmlformats.org/officeDocument/2006/relationships/hyperlink" Target="https://www.andymark.com/products/0-125-in-thick-31-5-in-x-23-5-in-perforated-polycarbonate-sheet" TargetMode="External"/><Relationship Id="rId10" Type="http://schemas.openxmlformats.org/officeDocument/2006/relationships/hyperlink" Target="https://www.team254.com/frc-day-off-week-1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chiefdelphi.com/t/frc-dark-matter-2643-build-thread-for-2023/420701/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8019" y="781988"/>
            <a:ext cx="1636907" cy="497532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0EA46090-CB83-569E-143D-CD4787FCDEE9}"/>
              </a:ext>
            </a:extLst>
          </p:cNvPr>
          <p:cNvSpPr txBox="1">
            <a:spLocks/>
          </p:cNvSpPr>
          <p:nvPr/>
        </p:nvSpPr>
        <p:spPr>
          <a:xfrm>
            <a:off x="3019246" y="0"/>
            <a:ext cx="4991184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ROBOT CHASSIS AND DRIVETRAIN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8E8B206-4E18-E88D-249F-727338CA4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" y="191628"/>
            <a:ext cx="2740594" cy="324109"/>
          </a:xfrm>
          <a:prstGeom prst="rect">
            <a:avLst/>
          </a:prstGeom>
        </p:spPr>
      </p:pic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2EAE518C-AA53-4486-4388-126D97B275FE}"/>
              </a:ext>
            </a:extLst>
          </p:cNvPr>
          <p:cNvSpPr/>
          <p:nvPr/>
        </p:nvSpPr>
        <p:spPr>
          <a:xfrm>
            <a:off x="2049930" y="781996"/>
            <a:ext cx="1636907" cy="497524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276D8FE-A5BB-300E-55DA-65C6FAD01B0E}"/>
              </a:ext>
            </a:extLst>
          </p:cNvPr>
          <p:cNvSpPr/>
          <p:nvPr/>
        </p:nvSpPr>
        <p:spPr>
          <a:xfrm>
            <a:off x="3751841" y="764736"/>
            <a:ext cx="1636907" cy="514783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F015C1F8-8FCD-C5E4-E0E9-0DB2B6EFA22C}"/>
              </a:ext>
            </a:extLst>
          </p:cNvPr>
          <p:cNvSpPr/>
          <p:nvPr/>
        </p:nvSpPr>
        <p:spPr>
          <a:xfrm>
            <a:off x="5453753" y="756119"/>
            <a:ext cx="1636907" cy="523399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9FB4B0C9-A106-0DEB-8FB6-0008318E61CD}"/>
              </a:ext>
            </a:extLst>
          </p:cNvPr>
          <p:cNvSpPr/>
          <p:nvPr/>
        </p:nvSpPr>
        <p:spPr>
          <a:xfrm>
            <a:off x="7155665" y="773368"/>
            <a:ext cx="1636907" cy="523398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C6ADD5-6CD1-AFF1-D667-975B972A4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5" y="1462523"/>
            <a:ext cx="8701445" cy="5136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CD0E89-AB6B-089E-CDEB-9F5E19640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837" y="3090396"/>
            <a:ext cx="5215623" cy="3413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B259BA-1047-E2A7-72E3-CEB265327320}"/>
              </a:ext>
            </a:extLst>
          </p:cNvPr>
          <p:cNvSpPr txBox="1"/>
          <p:nvPr/>
        </p:nvSpPr>
        <p:spPr>
          <a:xfrm>
            <a:off x="484384" y="2396343"/>
            <a:ext cx="817523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chassis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the structural component of a robot that provides a foundation for the robot’s drivetrain and other mechanisms. When designing a </a:t>
            </a:r>
            <a:r>
              <a:rPr lang="en-US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chassis, 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important to ask several questions: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5CAC3B-CF37-1389-3246-35F067736BDF}"/>
              </a:ext>
            </a:extLst>
          </p:cNvPr>
          <p:cNvSpPr txBox="1"/>
          <p:nvPr/>
        </p:nvSpPr>
        <p:spPr>
          <a:xfrm>
            <a:off x="484384" y="3423060"/>
            <a:ext cx="339880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b="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size will the </a:t>
            </a:r>
            <a:r>
              <a:rPr lang="en-US" b="1" dirty="0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be?</a:t>
            </a:r>
          </a:p>
          <a:p>
            <a:pPr marL="3429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will the </a:t>
            </a:r>
            <a:r>
              <a:rPr lang="en-US" b="1" dirty="0">
                <a:solidFill>
                  <a:srgbClr val="E5792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  <a:r>
              <a:rPr lang="en-US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other robot components attach to the frame?</a:t>
            </a:r>
          </a:p>
          <a:p>
            <a:pPr marL="3429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</a:t>
            </a:r>
            <a:r>
              <a:rPr lang="en-US" b="1" i="0" u="none" strike="noStrike" dirty="0">
                <a:solidFill>
                  <a:srgbClr val="FD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</a:t>
            </a:r>
            <a:r>
              <a:rPr lang="en-US" b="1" dirty="0">
                <a:solidFill>
                  <a:srgbClr val="FD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</a:t>
            </a:r>
            <a:r>
              <a:rPr lang="en-US" b="1" i="0" u="none" strike="noStrike" dirty="0">
                <a:solidFill>
                  <a:srgbClr val="FD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rain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will the robot have?</a:t>
            </a:r>
          </a:p>
          <a:p>
            <a:pPr marL="3429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Will electronics be located in a </a:t>
            </a:r>
            <a:r>
              <a:rPr lang="en-US" b="1" dirty="0">
                <a:solidFill>
                  <a:srgbClr val="70AC4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</a:t>
            </a:r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or elsewhere?</a:t>
            </a:r>
            <a:endParaRPr lang="en-US" b="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29B5BB-7BC4-B5EB-C4D4-CFC1243522DD}"/>
              </a:ext>
            </a:extLst>
          </p:cNvPr>
          <p:cNvSpPr txBox="1"/>
          <p:nvPr/>
        </p:nvSpPr>
        <p:spPr>
          <a:xfrm>
            <a:off x="221277" y="1717555"/>
            <a:ext cx="8660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CHASSIS AND DRIVETRAIN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9AF54-F869-AA33-DC07-25C8078BACF4}"/>
              </a:ext>
            </a:extLst>
          </p:cNvPr>
          <p:cNvSpPr txBox="1"/>
          <p:nvPr/>
        </p:nvSpPr>
        <p:spPr>
          <a:xfrm rot="19837992">
            <a:off x="7595088" y="5199921"/>
            <a:ext cx="13454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6"/>
              </a:rPr>
              <a:t>AndyMark 2024 Kit of Parts Chassis</a:t>
            </a:r>
            <a:endParaRPr lang="en-US" sz="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83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00BC44-C8FE-A6EA-741B-D687F5CF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5" y="1462523"/>
            <a:ext cx="8701445" cy="513668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48019" y="557706"/>
            <a:ext cx="1636907" cy="637544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D6313DAD-CF6F-BA82-8F1E-AAC3548AC878}"/>
              </a:ext>
            </a:extLst>
          </p:cNvPr>
          <p:cNvSpPr/>
          <p:nvPr/>
        </p:nvSpPr>
        <p:spPr>
          <a:xfrm>
            <a:off x="2049930" y="781996"/>
            <a:ext cx="1636907" cy="497524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1F037963-A573-56E3-6979-0A4263B0FC71}"/>
              </a:ext>
            </a:extLst>
          </p:cNvPr>
          <p:cNvSpPr/>
          <p:nvPr/>
        </p:nvSpPr>
        <p:spPr>
          <a:xfrm>
            <a:off x="3751841" y="764736"/>
            <a:ext cx="1636907" cy="523401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597020DC-3960-7CA0-6A40-83412D22B3CE}"/>
              </a:ext>
            </a:extLst>
          </p:cNvPr>
          <p:cNvSpPr/>
          <p:nvPr/>
        </p:nvSpPr>
        <p:spPr>
          <a:xfrm>
            <a:off x="5453753" y="756119"/>
            <a:ext cx="1636907" cy="523401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F4D500AE-7F8B-A975-B2DD-66976154010E}"/>
              </a:ext>
            </a:extLst>
          </p:cNvPr>
          <p:cNvSpPr/>
          <p:nvPr/>
        </p:nvSpPr>
        <p:spPr>
          <a:xfrm>
            <a:off x="7155665" y="773368"/>
            <a:ext cx="1636907" cy="506152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Pans</a:t>
            </a:r>
          </a:p>
        </p:txBody>
      </p:sp>
      <p:sp>
        <p:nvSpPr>
          <p:cNvPr id="10" name="Title 24">
            <a:extLst>
              <a:ext uri="{FF2B5EF4-FFF2-40B4-BE49-F238E27FC236}">
                <a16:creationId xmlns:a16="http://schemas.microsoft.com/office/drawing/2014/main" id="{F5F898F4-8CFB-45B7-D07C-9C6FCD9FFAFD}"/>
              </a:ext>
            </a:extLst>
          </p:cNvPr>
          <p:cNvSpPr txBox="1">
            <a:spLocks/>
          </p:cNvSpPr>
          <p:nvPr/>
        </p:nvSpPr>
        <p:spPr>
          <a:xfrm>
            <a:off x="3019246" y="0"/>
            <a:ext cx="4991184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ROBOT CHASSIS AND DRIVETRAIN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29F8D18F-0AAD-A5C7-CA62-B07AD4136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" y="191628"/>
            <a:ext cx="2740594" cy="324109"/>
          </a:xfrm>
          <a:prstGeom prst="rect">
            <a:avLst/>
          </a:prstGeom>
        </p:spPr>
      </p:pic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DAC30585-A7FC-AD66-4677-0D920825798B}"/>
              </a:ext>
            </a:extLst>
          </p:cNvPr>
          <p:cNvSpPr/>
          <p:nvPr/>
        </p:nvSpPr>
        <p:spPr>
          <a:xfrm>
            <a:off x="5253905" y="4723522"/>
            <a:ext cx="3828947" cy="286856"/>
          </a:xfrm>
          <a:prstGeom prst="round2DiagRect">
            <a:avLst/>
          </a:prstGeom>
          <a:gradFill flip="none" rotWithShape="1">
            <a:gsLst>
              <a:gs pos="0">
                <a:srgbClr val="4472C4">
                  <a:shade val="30000"/>
                  <a:satMod val="115000"/>
                </a:srgbClr>
              </a:gs>
              <a:gs pos="50000">
                <a:srgbClr val="4472C4">
                  <a:shade val="67500"/>
                  <a:satMod val="115000"/>
                </a:srgbClr>
              </a:gs>
              <a:gs pos="100000">
                <a:srgbClr val="4472C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4A24E3-226F-C2F3-E716-406E02CE2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23873" r="9700" b="20341"/>
          <a:stretch/>
        </p:blipFill>
        <p:spPr>
          <a:xfrm>
            <a:off x="4906177" y="2151667"/>
            <a:ext cx="3828947" cy="24765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0997DD-679D-5A80-711C-463E96B2AD0E}"/>
              </a:ext>
            </a:extLst>
          </p:cNvPr>
          <p:cNvSpPr txBox="1"/>
          <p:nvPr/>
        </p:nvSpPr>
        <p:spPr>
          <a:xfrm>
            <a:off x="540885" y="2338389"/>
            <a:ext cx="44324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Parts of the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 Rails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The sides of the robot where the drive wheels and gearboxes are located. 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Cross Members or Ladder Bars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Usually 2x1 aluminum box tube,  which connect to the drive rails at the front and back of the robot.</a:t>
            </a:r>
          </a:p>
          <a:p>
            <a:endParaRPr lang="en-US" sz="1400" b="1" u="sng" dirty="0">
              <a:solidFill>
                <a:srgbClr val="4472C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u="sng" dirty="0">
                <a:solidFill>
                  <a:srgbClr val="4472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 Size and 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Frames can be different shapes and sizes, however the frame perimeter often cannot exceed 120.” Make sure to check your season’s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Game Manual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season specific details.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 Tips and Tricks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1/8” thick Box Tube for durability.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Smaller robots are more maneuverable, but make packaging mechanisms and electronics more challenging.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robot will not pass inspection if it exceeds the frame perimeter size in the Game Manual.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7BC36C-C765-6E09-29F5-01561D3BBDD2}"/>
              </a:ext>
            </a:extLst>
          </p:cNvPr>
          <p:cNvSpPr/>
          <p:nvPr/>
        </p:nvSpPr>
        <p:spPr>
          <a:xfrm>
            <a:off x="5253905" y="5010378"/>
            <a:ext cx="3538667" cy="1488076"/>
          </a:xfrm>
          <a:prstGeom prst="rect">
            <a:avLst/>
          </a:prstGeom>
          <a:solidFill>
            <a:srgbClr val="BFCF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83099E-EED5-FE56-79B7-FC3E084995EB}"/>
              </a:ext>
            </a:extLst>
          </p:cNvPr>
          <p:cNvSpPr txBox="1"/>
          <p:nvPr/>
        </p:nvSpPr>
        <p:spPr>
          <a:xfrm>
            <a:off x="5383568" y="4723522"/>
            <a:ext cx="3351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 Materials and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1F035-180D-63C3-9812-943037F9172A}"/>
              </a:ext>
            </a:extLst>
          </p:cNvPr>
          <p:cNvSpPr txBox="1"/>
          <p:nvPr/>
        </p:nvSpPr>
        <p:spPr>
          <a:xfrm>
            <a:off x="474453" y="1516529"/>
            <a:ext cx="8318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a critical part of your robot structure. Important parts of the robot will attach to the frame, so it must be </a:t>
            </a: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strong and robust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3D306-8B94-A9B1-6D30-C078B3A276E4}"/>
              </a:ext>
            </a:extLst>
          </p:cNvPr>
          <p:cNvSpPr txBox="1"/>
          <p:nvPr/>
        </p:nvSpPr>
        <p:spPr>
          <a:xfrm>
            <a:off x="5383568" y="5010378"/>
            <a:ext cx="3070960" cy="138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Aluminum Box Tube</a:t>
            </a:r>
            <a:r>
              <a:rPr lang="en-US" sz="11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 Examples include:</a:t>
            </a:r>
          </a:p>
          <a:p>
            <a:pPr marL="1200150" lvl="2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7"/>
              </a:rPr>
              <a:t>REV </a:t>
            </a:r>
            <a:r>
              <a:rPr lang="en-US" sz="1100" b="0" i="0" u="sng" strike="noStrike" dirty="0" err="1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7"/>
              </a:rPr>
              <a:t>MAXTube</a:t>
            </a:r>
            <a:endParaRPr lang="en-US" sz="11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0" i="0" u="sng" strike="noStrike" dirty="0" err="1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8"/>
              </a:rPr>
              <a:t>AndyMark</a:t>
            </a:r>
            <a:r>
              <a:rPr lang="en-US" sz="11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8"/>
              </a:rPr>
              <a:t> Structure</a:t>
            </a:r>
            <a:endParaRPr lang="en-US" sz="1100" b="0" i="0" u="sng" strike="noStrike" dirty="0">
              <a:solidFill>
                <a:srgbClr val="0097A7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u="sng" dirty="0">
                <a:solidFill>
                  <a:srgbClr val="0097A7"/>
                </a:solidFill>
                <a:latin typeface="Arial" panose="020B0604020202020204" pitchFamily="34" charset="0"/>
                <a:hlinkClick r:id="rId9"/>
              </a:rPr>
              <a:t>West Coast Products</a:t>
            </a:r>
            <a:endParaRPr lang="en-US" sz="1100" u="sng" dirty="0">
              <a:solidFill>
                <a:srgbClr val="0097A7"/>
              </a:solidFill>
              <a:latin typeface="Arial" panose="020B0604020202020204" pitchFamily="34" charset="0"/>
            </a:endParaRPr>
          </a:p>
          <a:p>
            <a:pPr marL="1200150" lvl="2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0" i="0" u="sng" strike="noStrike" dirty="0" err="1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0"/>
              </a:rPr>
              <a:t>ThriftyBot</a:t>
            </a:r>
            <a:r>
              <a:rPr lang="en-US" sz="11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0"/>
              </a:rPr>
              <a:t> Structure</a:t>
            </a:r>
            <a:endParaRPr lang="en-US" sz="1100" b="0" i="0" u="sng" strike="noStrike" dirty="0">
              <a:solidFill>
                <a:srgbClr val="0097A7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Sheet Metal</a:t>
            </a:r>
            <a:r>
              <a:rPr lang="en-US" sz="11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 Examples include: </a:t>
            </a:r>
          </a:p>
          <a:p>
            <a:pPr marL="1200150" lvl="2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1"/>
              </a:rPr>
              <a:t>AndyMark Kit Bot</a:t>
            </a:r>
            <a:endParaRPr lang="en-US" sz="11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A94B6F-0369-BA35-F822-BE2336A64D58}"/>
              </a:ext>
            </a:extLst>
          </p:cNvPr>
          <p:cNvSpPr txBox="1"/>
          <p:nvPr/>
        </p:nvSpPr>
        <p:spPr>
          <a:xfrm rot="19559291">
            <a:off x="7307465" y="3768729"/>
            <a:ext cx="1778794" cy="18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/>
              </a:rPr>
              <a:t>AndyMark West Coast Drive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11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049930" y="549080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F18425ED-4CF0-B488-C3E9-D0AE9D98A9CC}"/>
              </a:ext>
            </a:extLst>
          </p:cNvPr>
          <p:cNvSpPr/>
          <p:nvPr/>
        </p:nvSpPr>
        <p:spPr>
          <a:xfrm>
            <a:off x="348019" y="790614"/>
            <a:ext cx="1636907" cy="488906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FD04BCEC-5E63-70D7-3B3D-C49F3858C158}"/>
              </a:ext>
            </a:extLst>
          </p:cNvPr>
          <p:cNvSpPr/>
          <p:nvPr/>
        </p:nvSpPr>
        <p:spPr>
          <a:xfrm>
            <a:off x="3751841" y="764736"/>
            <a:ext cx="1636907" cy="466021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E5F11B4-B762-0EEB-F8C6-339127A42D7C}"/>
              </a:ext>
            </a:extLst>
          </p:cNvPr>
          <p:cNvSpPr/>
          <p:nvPr/>
        </p:nvSpPr>
        <p:spPr>
          <a:xfrm>
            <a:off x="5453753" y="756120"/>
            <a:ext cx="1636907" cy="523400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D8BD29DE-8EE1-6B7A-1AC7-437CB0F15233}"/>
              </a:ext>
            </a:extLst>
          </p:cNvPr>
          <p:cNvSpPr/>
          <p:nvPr/>
        </p:nvSpPr>
        <p:spPr>
          <a:xfrm>
            <a:off x="7155665" y="773368"/>
            <a:ext cx="1636907" cy="506152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Pans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8DD1A43B-81CF-0880-114C-ABCCDE5BDBE3}"/>
              </a:ext>
            </a:extLst>
          </p:cNvPr>
          <p:cNvSpPr txBox="1">
            <a:spLocks/>
          </p:cNvSpPr>
          <p:nvPr/>
        </p:nvSpPr>
        <p:spPr>
          <a:xfrm>
            <a:off x="3019246" y="0"/>
            <a:ext cx="4991184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ROBOT CHASSIS AND DRIVETRAIN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75E96683-007A-A2D3-7484-826E28782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" y="191628"/>
            <a:ext cx="2740594" cy="32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67161-0813-8C53-7582-D371F1A84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5" y="1462523"/>
            <a:ext cx="8701445" cy="5136685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17EEE142-7538-6CFA-969D-2D8F164577BA}"/>
              </a:ext>
            </a:extLst>
          </p:cNvPr>
          <p:cNvSpPr/>
          <p:nvPr/>
        </p:nvSpPr>
        <p:spPr>
          <a:xfrm>
            <a:off x="5064123" y="5146221"/>
            <a:ext cx="4019492" cy="286856"/>
          </a:xfrm>
          <a:prstGeom prst="round2Diag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E21C57-7550-45DE-E6C5-8FAE6A180090}"/>
              </a:ext>
            </a:extLst>
          </p:cNvPr>
          <p:cNvSpPr txBox="1"/>
          <p:nvPr/>
        </p:nvSpPr>
        <p:spPr>
          <a:xfrm>
            <a:off x="471876" y="2361529"/>
            <a:ext cx="44941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DF76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Parts of a Bumper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Wood Backing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Typically ¾” thick, 5” tall plywood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Pool Noodles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Check the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Game Manual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specifics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Gaffers or Duct Tape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attach pool noodles to the wood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 and Blue Fabric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Similar in color to the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logo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Numbers -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Check 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Game Manual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specifics, but numbers are typically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white, 4” tall, and clearly readable from 60 feet away.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Hardware –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Brackets, bolts/nuts, pull pins, staples, etc.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>
              <a:solidFill>
                <a:srgbClr val="4472C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F762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 Tips and Tricks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wait until the last minute to construct bumpers. Poorly constructed bumpers can cost a team matches and create headaches during competition.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your bumpers sturdy, durable, and easy to remove and re-attach.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During matches, bumpers must be firmly attached to the frame, typically with brackets, in at least two spots per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Numbers are often applied before the fabric is put on the bumpers, which takes planning and precision.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43A3A7-72DE-75CD-CA93-6AAEB3B5AA73}"/>
              </a:ext>
            </a:extLst>
          </p:cNvPr>
          <p:cNvSpPr/>
          <p:nvPr/>
        </p:nvSpPr>
        <p:spPr>
          <a:xfrm>
            <a:off x="5064123" y="5433077"/>
            <a:ext cx="3681807" cy="1072233"/>
          </a:xfrm>
          <a:prstGeom prst="rect">
            <a:avLst/>
          </a:prstGeom>
          <a:solidFill>
            <a:srgbClr val="FADD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EEFD7-286E-A8C7-9775-15304B67B7C4}"/>
              </a:ext>
            </a:extLst>
          </p:cNvPr>
          <p:cNvSpPr txBox="1"/>
          <p:nvPr/>
        </p:nvSpPr>
        <p:spPr>
          <a:xfrm>
            <a:off x="5193786" y="5146221"/>
            <a:ext cx="3303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 Materials and Resources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584A2A-0DF4-33B9-E3BF-F1F60114231C}"/>
              </a:ext>
            </a:extLst>
          </p:cNvPr>
          <p:cNvSpPr txBox="1"/>
          <p:nvPr/>
        </p:nvSpPr>
        <p:spPr>
          <a:xfrm>
            <a:off x="348019" y="1421643"/>
            <a:ext cx="8554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protect the frame perimeter and feature the team’s number on all sides of the robot. Teams will need </a:t>
            </a:r>
            <a:r>
              <a:rPr lang="en-US" sz="2000" b="1" dirty="0">
                <a:solidFill>
                  <a:srgbClr val="0269B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blue bumpers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</a:t>
            </a:r>
            <a:r>
              <a:rPr lang="en-US" sz="2000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 bumpers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Check each season’s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Game Manual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details.</a:t>
            </a:r>
            <a:endParaRPr lang="en-US" sz="2000" b="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46F65-CFF0-C853-7E39-96D2751D0F80}"/>
              </a:ext>
            </a:extLst>
          </p:cNvPr>
          <p:cNvSpPr txBox="1"/>
          <p:nvPr/>
        </p:nvSpPr>
        <p:spPr>
          <a:xfrm>
            <a:off x="5181082" y="5495872"/>
            <a:ext cx="3552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FIRST®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Robotics Competition Bumper Guide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an excellent resource with links for materials and steps for construction.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1DC346-D9E8-1600-F01E-A10400E0F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b="3925"/>
          <a:stretch/>
        </p:blipFill>
        <p:spPr>
          <a:xfrm>
            <a:off x="5059232" y="3748166"/>
            <a:ext cx="2270712" cy="12982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9D4F29-BE4E-3FDF-C0CD-F1D432942A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026" r="20565" b="11535"/>
          <a:stretch/>
        </p:blipFill>
        <p:spPr>
          <a:xfrm>
            <a:off x="7434715" y="3739858"/>
            <a:ext cx="1311215" cy="12982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B8536A-A078-B918-0906-ECCC01551E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b="8759"/>
          <a:stretch/>
        </p:blipFill>
        <p:spPr>
          <a:xfrm>
            <a:off x="5035037" y="2763958"/>
            <a:ext cx="3710893" cy="923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7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751841" y="557703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6193969D-E9DA-F524-C7D5-E821F1F9070E}"/>
              </a:ext>
            </a:extLst>
          </p:cNvPr>
          <p:cNvSpPr/>
          <p:nvPr/>
        </p:nvSpPr>
        <p:spPr>
          <a:xfrm>
            <a:off x="348019" y="790614"/>
            <a:ext cx="1636907" cy="440144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0842B175-F393-7DAF-E0CE-D8A6055E43C0}"/>
              </a:ext>
            </a:extLst>
          </p:cNvPr>
          <p:cNvSpPr/>
          <p:nvPr/>
        </p:nvSpPr>
        <p:spPr>
          <a:xfrm>
            <a:off x="2049930" y="781996"/>
            <a:ext cx="1636907" cy="497524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297DE426-E95A-C022-7CD3-3525390723A9}"/>
              </a:ext>
            </a:extLst>
          </p:cNvPr>
          <p:cNvSpPr/>
          <p:nvPr/>
        </p:nvSpPr>
        <p:spPr>
          <a:xfrm>
            <a:off x="5453753" y="756120"/>
            <a:ext cx="1636907" cy="523400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9FE42569-BD8E-C010-8044-FDDBCCFEC89F}"/>
              </a:ext>
            </a:extLst>
          </p:cNvPr>
          <p:cNvSpPr/>
          <p:nvPr/>
        </p:nvSpPr>
        <p:spPr>
          <a:xfrm>
            <a:off x="7155665" y="773368"/>
            <a:ext cx="1636907" cy="506152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Pans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1FAEB9A5-58E5-E324-7FBE-A7018D9FA6D6}"/>
              </a:ext>
            </a:extLst>
          </p:cNvPr>
          <p:cNvSpPr txBox="1">
            <a:spLocks/>
          </p:cNvSpPr>
          <p:nvPr/>
        </p:nvSpPr>
        <p:spPr>
          <a:xfrm>
            <a:off x="3019246" y="0"/>
            <a:ext cx="4991184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ROBOT CHASSIS AND DRIVETRAIN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2E15EFAE-8A29-8007-119B-742F23B72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" y="191628"/>
            <a:ext cx="2740594" cy="32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89323-45A0-CCE1-F220-76DAE9772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5" y="1462523"/>
            <a:ext cx="8701445" cy="5136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ADC743-585B-B1F6-A2DE-2157CEF85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465" y="2592016"/>
            <a:ext cx="2407433" cy="1576799"/>
          </a:xfrm>
          <a:prstGeom prst="rect">
            <a:avLst/>
          </a:prstGeom>
        </p:spPr>
      </p:pic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CF85C17-E569-FB85-763C-3F8317C3A67B}"/>
              </a:ext>
            </a:extLst>
          </p:cNvPr>
          <p:cNvSpPr/>
          <p:nvPr/>
        </p:nvSpPr>
        <p:spPr>
          <a:xfrm>
            <a:off x="5253905" y="4309460"/>
            <a:ext cx="3828947" cy="286856"/>
          </a:xfrm>
          <a:prstGeom prst="round2DiagRect">
            <a:avLst/>
          </a:prstGeom>
          <a:gradFill flip="none" rotWithShape="1">
            <a:gsLst>
              <a:gs pos="0">
                <a:srgbClr val="ED1C24">
                  <a:shade val="30000"/>
                  <a:satMod val="115000"/>
                </a:srgbClr>
              </a:gs>
              <a:gs pos="50000">
                <a:srgbClr val="ED1C24">
                  <a:shade val="67500"/>
                  <a:satMod val="115000"/>
                </a:srgbClr>
              </a:gs>
              <a:gs pos="100000">
                <a:srgbClr val="ED1C2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94F454-21B0-7902-4D43-DF94A264711C}"/>
              </a:ext>
            </a:extLst>
          </p:cNvPr>
          <p:cNvSpPr/>
          <p:nvPr/>
        </p:nvSpPr>
        <p:spPr>
          <a:xfrm>
            <a:off x="5253905" y="4596315"/>
            <a:ext cx="3538667" cy="1877027"/>
          </a:xfrm>
          <a:prstGeom prst="rect">
            <a:avLst/>
          </a:prstGeom>
          <a:solidFill>
            <a:srgbClr val="FBC9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AACF8-ADF1-8FA4-C846-A361309176BB}"/>
              </a:ext>
            </a:extLst>
          </p:cNvPr>
          <p:cNvSpPr txBox="1"/>
          <p:nvPr/>
        </p:nvSpPr>
        <p:spPr>
          <a:xfrm>
            <a:off x="5253905" y="4283611"/>
            <a:ext cx="3538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 Materials and Resources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C74AD-9256-BBF8-FC18-47FCEED75FCD}"/>
              </a:ext>
            </a:extLst>
          </p:cNvPr>
          <p:cNvSpPr txBox="1"/>
          <p:nvPr/>
        </p:nvSpPr>
        <p:spPr>
          <a:xfrm>
            <a:off x="5383568" y="4622193"/>
            <a:ext cx="3375516" cy="175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 panose="020B0604020202020204" pitchFamily="34" charset="0"/>
              </a:rPr>
              <a:t>Tank Drive Kits</a:t>
            </a: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. Examples include:</a:t>
            </a:r>
          </a:p>
          <a:p>
            <a:pPr marL="742950" lvl="1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6"/>
              </a:rPr>
              <a:t>AndyMark 2024 </a:t>
            </a:r>
            <a:r>
              <a:rPr lang="en-US" sz="1100" b="0" i="0" u="sng" strike="noStrike" dirty="0" err="1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6"/>
              </a:rPr>
              <a:t>KitBot</a:t>
            </a:r>
            <a:r>
              <a:rPr lang="en-US" sz="11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6"/>
              </a:rPr>
              <a:t> Chassis</a:t>
            </a:r>
            <a:endParaRPr lang="en-US" sz="11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7"/>
              </a:rPr>
              <a:t>AndyMark West Coast Drive</a:t>
            </a:r>
            <a:r>
              <a:rPr lang="en-US" sz="11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Kit</a:t>
            </a:r>
          </a:p>
          <a:p>
            <a:pPr marL="285750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 panose="020B0604020202020204" pitchFamily="34" charset="0"/>
              </a:rPr>
              <a:t>WPI Lib </a:t>
            </a: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includes tutorials for programming</a:t>
            </a:r>
          </a:p>
          <a:p>
            <a:pPr marL="285750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Wheels are offered by many vendors:</a:t>
            </a:r>
          </a:p>
          <a:p>
            <a:pPr marL="742950" lvl="1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595959"/>
                </a:solidFill>
                <a:latin typeface="Arial" panose="020B0604020202020204" pitchFamily="34" charset="0"/>
                <a:hlinkClick r:id="rId8"/>
              </a:rPr>
              <a:t>WestCoast</a:t>
            </a: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8"/>
              </a:rPr>
              <a:t> Products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9"/>
              </a:rPr>
              <a:t>REV ION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742950" lvl="1" indent="-2857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595959"/>
                </a:solidFill>
                <a:latin typeface="Arial" panose="020B0604020202020204" pitchFamily="34" charset="0"/>
                <a:hlinkClick r:id="rId10"/>
              </a:rPr>
              <a:t>AndyMark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240816-A5D5-F467-971C-1A17B9693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21687" r="6825" b="20678"/>
          <a:stretch/>
        </p:blipFill>
        <p:spPr bwMode="auto">
          <a:xfrm>
            <a:off x="4110570" y="2605623"/>
            <a:ext cx="2471382" cy="16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FF0AACC-E0B6-BEF6-957E-5E791C30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83" y="5456463"/>
            <a:ext cx="1016880" cy="10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FB7F49-97B3-055D-5E10-7D7F7181835D}"/>
              </a:ext>
            </a:extLst>
          </p:cNvPr>
          <p:cNvSpPr txBox="1"/>
          <p:nvPr/>
        </p:nvSpPr>
        <p:spPr>
          <a:xfrm>
            <a:off x="529962" y="2501651"/>
            <a:ext cx="47437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Types of Tank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West Coast Drive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Has cantilevered wheels that stick out from the frame rather than be contained within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4-Wheel Drive, 6-Wheel Drive,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8-Wheel Drive</a:t>
            </a:r>
          </a:p>
          <a:p>
            <a:endParaRPr lang="en-US" sz="800" b="1" u="sng" dirty="0">
              <a:solidFill>
                <a:srgbClr val="4472C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 Advantages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Simple to build and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Good pushing power and traction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Generally easy to maintain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 Weaknesses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Can’t drive sideways (strafe)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Turning issues (skid steer) can cause too much friction and brownouts when turning if not built properly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 Fixes to Skid Steer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FDDD1-9114-187D-04BB-DB797F9E2FF0}"/>
              </a:ext>
            </a:extLst>
          </p:cNvPr>
          <p:cNvSpPr txBox="1"/>
          <p:nvPr/>
        </p:nvSpPr>
        <p:spPr>
          <a:xfrm>
            <a:off x="474453" y="1516529"/>
            <a:ext cx="83181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 </a:t>
            </a: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 of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Robotics Competition</a:t>
            </a:r>
            <a:r>
              <a:rPr lang="en-US" sz="20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drivetrain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</a:t>
            </a: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which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includes traction wheels powered on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</a:rPr>
              <a:t>each side 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by a single gearbox connected by chains located inside, or outside, of the box tube.</a:t>
            </a:r>
            <a:endParaRPr lang="en-US" sz="2000" b="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02141C82-25BC-284B-74B6-6B4CDFC53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57" r="-5397" b="-1"/>
          <a:stretch/>
        </p:blipFill>
        <p:spPr bwMode="auto">
          <a:xfrm rot="707648">
            <a:off x="3444802" y="3780072"/>
            <a:ext cx="890588" cy="8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081F130-F81B-21CB-5B39-562EFC064353}"/>
              </a:ext>
            </a:extLst>
          </p:cNvPr>
          <p:cNvSpPr txBox="1"/>
          <p:nvPr/>
        </p:nvSpPr>
        <p:spPr>
          <a:xfrm>
            <a:off x="507303" y="5642346"/>
            <a:ext cx="37987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Drop Center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Center wheel(s) are slightly lower (1/16” – 3/16”) to make turning easier.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Omni Wheels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Omni Wheels can be used at the front and/or back to help with turning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9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453753" y="549080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6F8BCDFA-3BD3-6F14-1454-6BEAE0377D4A}"/>
              </a:ext>
            </a:extLst>
          </p:cNvPr>
          <p:cNvSpPr/>
          <p:nvPr/>
        </p:nvSpPr>
        <p:spPr>
          <a:xfrm>
            <a:off x="348019" y="790614"/>
            <a:ext cx="1636907" cy="488906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A1BE4141-3271-7C29-309A-1A3D4071B4E3}"/>
              </a:ext>
            </a:extLst>
          </p:cNvPr>
          <p:cNvSpPr/>
          <p:nvPr/>
        </p:nvSpPr>
        <p:spPr>
          <a:xfrm>
            <a:off x="2049930" y="781996"/>
            <a:ext cx="1636907" cy="497524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82B30EFD-155C-A39C-6B74-3896832F29B1}"/>
              </a:ext>
            </a:extLst>
          </p:cNvPr>
          <p:cNvSpPr/>
          <p:nvPr/>
        </p:nvSpPr>
        <p:spPr>
          <a:xfrm>
            <a:off x="3751841" y="764736"/>
            <a:ext cx="1636907" cy="514783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AB152189-3052-3D7B-C08C-6BEDE137F96C}"/>
              </a:ext>
            </a:extLst>
          </p:cNvPr>
          <p:cNvSpPr/>
          <p:nvPr/>
        </p:nvSpPr>
        <p:spPr>
          <a:xfrm>
            <a:off x="7155665" y="773367"/>
            <a:ext cx="1636907" cy="506151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Pans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3E74689B-110B-64D8-6904-FDFA67AD2545}"/>
              </a:ext>
            </a:extLst>
          </p:cNvPr>
          <p:cNvSpPr txBox="1">
            <a:spLocks/>
          </p:cNvSpPr>
          <p:nvPr/>
        </p:nvSpPr>
        <p:spPr>
          <a:xfrm>
            <a:off x="3019246" y="0"/>
            <a:ext cx="4991184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ROBOT CHASSIS AND DRIVETRAIN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17CACE52-3DAD-1518-7EDF-58EC2FFC6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" y="191628"/>
            <a:ext cx="2740594" cy="32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30FED-07B3-7407-C205-F2CA8FF12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5" y="1462523"/>
            <a:ext cx="8701445" cy="5136685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BADEAF7-C753-86A6-A045-C99009DBEA88}"/>
              </a:ext>
            </a:extLst>
          </p:cNvPr>
          <p:cNvSpPr/>
          <p:nvPr/>
        </p:nvSpPr>
        <p:spPr>
          <a:xfrm>
            <a:off x="5253905" y="5153173"/>
            <a:ext cx="3828947" cy="286856"/>
          </a:xfrm>
          <a:prstGeom prst="round2DiagRect">
            <a:avLst/>
          </a:prstGeom>
          <a:gradFill flip="none" rotWithShape="1">
            <a:gsLst>
              <a:gs pos="0">
                <a:srgbClr val="E8AF00">
                  <a:shade val="30000"/>
                  <a:satMod val="115000"/>
                </a:srgbClr>
              </a:gs>
              <a:gs pos="50000">
                <a:srgbClr val="E8AF00">
                  <a:shade val="67500"/>
                  <a:satMod val="115000"/>
                </a:srgbClr>
              </a:gs>
              <a:gs pos="100000">
                <a:srgbClr val="E8A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614ADE-52ED-2A5F-B029-E503D1E387C6}"/>
              </a:ext>
            </a:extLst>
          </p:cNvPr>
          <p:cNvSpPr/>
          <p:nvPr/>
        </p:nvSpPr>
        <p:spPr>
          <a:xfrm>
            <a:off x="5253905" y="5440029"/>
            <a:ext cx="3538667" cy="1074072"/>
          </a:xfrm>
          <a:prstGeom prst="rect">
            <a:avLst/>
          </a:prstGeom>
          <a:solidFill>
            <a:srgbClr val="FFE7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7D591-62C5-FD28-425E-69F9C8572523}"/>
              </a:ext>
            </a:extLst>
          </p:cNvPr>
          <p:cNvSpPr txBox="1"/>
          <p:nvPr/>
        </p:nvSpPr>
        <p:spPr>
          <a:xfrm>
            <a:off x="5253905" y="5127324"/>
            <a:ext cx="375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Swerve Drive Materials and 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56879-B26A-105D-A1F2-2CAEA7CDA20F}"/>
              </a:ext>
            </a:extLst>
          </p:cNvPr>
          <p:cNvSpPr txBox="1"/>
          <p:nvPr/>
        </p:nvSpPr>
        <p:spPr>
          <a:xfrm>
            <a:off x="5383568" y="5465906"/>
            <a:ext cx="3375516" cy="100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 panose="020B0604020202020204" pitchFamily="34" charset="0"/>
              </a:rPr>
              <a:t>COTS Swerve Drive Modules</a:t>
            </a: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:</a:t>
            </a: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5"/>
              </a:rPr>
              <a:t>REV Robotics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6"/>
              </a:rPr>
              <a:t>Swerve Drive Specialties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7"/>
              </a:rPr>
              <a:t>AndyMark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8"/>
              </a:rPr>
              <a:t>ThriftyBot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257F2-5DCD-2DCA-586A-FDAFE97A5089}"/>
              </a:ext>
            </a:extLst>
          </p:cNvPr>
          <p:cNvSpPr txBox="1"/>
          <p:nvPr/>
        </p:nvSpPr>
        <p:spPr>
          <a:xfrm>
            <a:off x="474453" y="1516529"/>
            <a:ext cx="83181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Another </a:t>
            </a: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 of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Robotics Competition</a:t>
            </a:r>
            <a:r>
              <a:rPr lang="en-US" sz="20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drivetrain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</a:t>
            </a: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which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allows for omni-directional driving including spin, strafe, and diagonal driving. </a:t>
            </a: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Swerve Drive 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is a popular holonomic drivetrain.</a:t>
            </a:r>
            <a:endParaRPr lang="en-US" sz="2000" b="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CAD132-9E91-97EA-B477-E2AD8985076B}"/>
              </a:ext>
            </a:extLst>
          </p:cNvPr>
          <p:cNvSpPr txBox="1"/>
          <p:nvPr/>
        </p:nvSpPr>
        <p:spPr>
          <a:xfrm>
            <a:off x="536333" y="2615093"/>
            <a:ext cx="47437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DAA4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Types of Holonomic Drives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Swerve Drive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llows for an optimal combination of speed, pushing power, and maneuverability and is quickly becoming a gold-standard for drivetrains.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Mecanum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/Omni Drive -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Maneuverable, but lacks pushing power compared to tank and swerve drives.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u="sng" dirty="0">
              <a:solidFill>
                <a:srgbClr val="4472C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u="sng" dirty="0">
                <a:solidFill>
                  <a:srgbClr val="DAA4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Swerve Drive Advantages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Excellent maneuverability and speed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Good pushing power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There are a variety of Commercial Off-the-Shelf (COTS) swerve modules and products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AA4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Swerve Drive Weaknesses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Expensive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Complex to assemble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Heavier than most Tank Drives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Each wheel requires two motors, which can drain a battery faster</a:t>
            </a:r>
            <a:endParaRPr lang="en-US" sz="12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Can be challenging to code, but code libraries are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34A1F-35ED-2CF5-055B-02A700072F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163" y="2450510"/>
            <a:ext cx="2643556" cy="137924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E1817E5-C8F0-7092-D617-1BF5A9151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 r="16952" b="1493"/>
          <a:stretch/>
        </p:blipFill>
        <p:spPr bwMode="auto">
          <a:xfrm>
            <a:off x="5111467" y="3541967"/>
            <a:ext cx="1383309" cy="15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ED90030F-5CAB-D6A5-CC3D-9EBC93F68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10855"/>
          <a:stretch/>
        </p:blipFill>
        <p:spPr bwMode="auto">
          <a:xfrm>
            <a:off x="7155665" y="3886248"/>
            <a:ext cx="1371667" cy="11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D1112F-CF4C-8E8D-D761-984540C2A7E0}"/>
              </a:ext>
            </a:extLst>
          </p:cNvPr>
          <p:cNvSpPr txBox="1"/>
          <p:nvPr/>
        </p:nvSpPr>
        <p:spPr>
          <a:xfrm rot="20556966">
            <a:off x="6639480" y="3558895"/>
            <a:ext cx="1778794" cy="18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2"/>
              </a:rPr>
              <a:t>Team 254 Technical Binder 2022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3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155665" y="549080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Pans</a:t>
            </a:r>
          </a:p>
        </p:txBody>
      </p:sp>
      <p:sp>
        <p:nvSpPr>
          <p:cNvPr id="4" name="Rounded Rectangle 19">
            <a:extLst>
              <a:ext uri="{FF2B5EF4-FFF2-40B4-BE49-F238E27FC236}">
                <a16:creationId xmlns:a16="http://schemas.microsoft.com/office/drawing/2014/main" id="{AD23A5BF-8293-B960-1109-F459C5957F5C}"/>
              </a:ext>
            </a:extLst>
          </p:cNvPr>
          <p:cNvSpPr/>
          <p:nvPr/>
        </p:nvSpPr>
        <p:spPr>
          <a:xfrm>
            <a:off x="348019" y="790614"/>
            <a:ext cx="1636907" cy="440144"/>
          </a:xfrm>
          <a:prstGeom prst="roundRect">
            <a:avLst>
              <a:gd name="adj" fmla="val 4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F0477DAF-FE19-3DDC-DC27-037C28D4A275}"/>
              </a:ext>
            </a:extLst>
          </p:cNvPr>
          <p:cNvSpPr/>
          <p:nvPr/>
        </p:nvSpPr>
        <p:spPr>
          <a:xfrm>
            <a:off x="2049930" y="781996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Bumpers</a:t>
            </a: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0E4BCFE0-368A-53D3-85F0-4093D6E34150}"/>
              </a:ext>
            </a:extLst>
          </p:cNvPr>
          <p:cNvSpPr/>
          <p:nvPr/>
        </p:nvSpPr>
        <p:spPr>
          <a:xfrm>
            <a:off x="3751841" y="764737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Tank Drive</a:t>
            </a: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D1D8B9A1-EAB4-3F72-7A57-ED224AA07EDB}"/>
              </a:ext>
            </a:extLst>
          </p:cNvPr>
          <p:cNvSpPr/>
          <p:nvPr/>
        </p:nvSpPr>
        <p:spPr>
          <a:xfrm>
            <a:off x="5453753" y="756120"/>
            <a:ext cx="1636907" cy="440144"/>
          </a:xfrm>
          <a:prstGeom prst="roundRect">
            <a:avLst>
              <a:gd name="adj" fmla="val 4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Holonomic Drive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A89CB27D-802D-32D0-0B42-67C97FB426C4}"/>
              </a:ext>
            </a:extLst>
          </p:cNvPr>
          <p:cNvSpPr txBox="1">
            <a:spLocks/>
          </p:cNvSpPr>
          <p:nvPr/>
        </p:nvSpPr>
        <p:spPr>
          <a:xfrm>
            <a:off x="3019246" y="0"/>
            <a:ext cx="4991184" cy="69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ROBOT CHASSIS AND DRIVETRAIN</a:t>
            </a: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90313526-94A3-F633-5D07-561402F2E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" y="191628"/>
            <a:ext cx="2740594" cy="324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11B36C-0F05-A436-0B5D-085C61D6C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15" y="1462523"/>
            <a:ext cx="8701445" cy="51366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6B5964-29D1-C266-E534-B8BFD4B1F2B8}"/>
              </a:ext>
            </a:extLst>
          </p:cNvPr>
          <p:cNvSpPr/>
          <p:nvPr/>
        </p:nvSpPr>
        <p:spPr>
          <a:xfrm>
            <a:off x="3862706" y="5197765"/>
            <a:ext cx="4865782" cy="1222225"/>
          </a:xfrm>
          <a:prstGeom prst="rect">
            <a:avLst/>
          </a:prstGeom>
          <a:solidFill>
            <a:srgbClr val="DBEC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CCFF"/>
              </a:solidFill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A8582D81-8667-4D9A-6DA2-25D854B7A7D5}"/>
              </a:ext>
            </a:extLst>
          </p:cNvPr>
          <p:cNvSpPr/>
          <p:nvPr/>
        </p:nvSpPr>
        <p:spPr>
          <a:xfrm>
            <a:off x="3862706" y="4910910"/>
            <a:ext cx="5150618" cy="286855"/>
          </a:xfrm>
          <a:prstGeom prst="round2DiagRect">
            <a:avLst/>
          </a:pr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C130C-8783-247A-E219-2551BA35284D}"/>
              </a:ext>
            </a:extLst>
          </p:cNvPr>
          <p:cNvSpPr txBox="1"/>
          <p:nvPr/>
        </p:nvSpPr>
        <p:spPr>
          <a:xfrm>
            <a:off x="3862705" y="4885061"/>
            <a:ext cx="414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 Materials and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0743B-4067-C12B-3868-4C86ED783230}"/>
              </a:ext>
            </a:extLst>
          </p:cNvPr>
          <p:cNvSpPr txBox="1"/>
          <p:nvPr/>
        </p:nvSpPr>
        <p:spPr>
          <a:xfrm>
            <a:off x="3992369" y="5223643"/>
            <a:ext cx="4641444" cy="1008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95959"/>
                </a:solidFill>
                <a:latin typeface="Arial" panose="020B0604020202020204" pitchFamily="34" charset="0"/>
              </a:rPr>
              <a:t>COTS Materials</a:t>
            </a: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:</a:t>
            </a: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5"/>
              </a:rPr>
              <a:t>AndyMark Perforated Polycarbonate Sheet</a:t>
            </a: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  <a:hlinkClick r:id="rId6"/>
              </a:rPr>
              <a:t>Aluminum Perforated Sheet  </a:t>
            </a:r>
            <a:endParaRPr 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pPr marL="628650" lvl="1" indent="-17145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Plywood or Sheet Metal can be purchased at many hardware stores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3F128-5576-4BE5-1B59-0ADA2CA2638A}"/>
              </a:ext>
            </a:extLst>
          </p:cNvPr>
          <p:cNvSpPr txBox="1"/>
          <p:nvPr/>
        </p:nvSpPr>
        <p:spPr>
          <a:xfrm>
            <a:off x="474453" y="1516529"/>
            <a:ext cx="83181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teams use a </a:t>
            </a:r>
            <a:r>
              <a:rPr lang="en-US" sz="2000" b="1" i="0" u="none" strike="noStrike" dirty="0">
                <a:solidFill>
                  <a:srgbClr val="70AD4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 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the bottom of the robot, which connects the drive rails and ladder bars. A </a:t>
            </a:r>
            <a:r>
              <a:rPr lang="en-US" sz="2000" b="1" i="0" u="none" strike="noStrike" dirty="0">
                <a:solidFill>
                  <a:srgbClr val="70AD4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 </a:t>
            </a:r>
            <a:r>
              <a:rPr lang="en-US" sz="20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be used as a spot to </a:t>
            </a:r>
            <a:r>
              <a:rPr lang="en-US" sz="2000" b="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mount the electronics, battery, compressor, and other robot mechanisms.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AF8AC7-97C1-1012-C2A1-D1B61D6F431B}"/>
              </a:ext>
            </a:extLst>
          </p:cNvPr>
          <p:cNvSpPr txBox="1"/>
          <p:nvPr/>
        </p:nvSpPr>
        <p:spPr>
          <a:xfrm>
            <a:off x="510187" y="2757450"/>
            <a:ext cx="32416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800" u="sng" dirty="0">
              <a:solidFill>
                <a:srgbClr val="4472C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u="sng" dirty="0">
                <a:solidFill>
                  <a:srgbClr val="70AD4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 Advantages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Provides needed structural support to the robot frame. </a:t>
            </a: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Robots without a belly pan often need cross supports for the frame.</a:t>
            </a:r>
            <a:endParaRPr lang="en-US" sz="12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Commonly made out of ¼” - ½” plywood, 1/16”-1/8” aluminum, or 1/8” perforated </a:t>
            </a:r>
            <a:r>
              <a:rPr lang="en-US" sz="1200" dirty="0" err="1">
                <a:solidFill>
                  <a:srgbClr val="595959"/>
                </a:solidFill>
                <a:latin typeface="Arial" panose="020B0604020202020204" pitchFamily="34" charset="0"/>
              </a:rPr>
              <a:t>polycarb</a:t>
            </a: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Provides a </a:t>
            </a: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mounting location for electronics and other components</a:t>
            </a:r>
            <a:endParaRPr lang="en-US" sz="12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srgbClr val="70AD4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Belly Pan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Weaknesses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Adds weight to a robot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Can make some electronics difficult to access, depending on the design of the robot and its mechanisms.</a:t>
            </a:r>
          </a:p>
          <a:p>
            <a:pPr marL="1714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Be cautious if attaching a belly pan to tank drive rails that have a chain-in-tube drivetrain. Rivets could hit and damage the chain inside the box tube.</a:t>
            </a:r>
            <a:endParaRPr lang="en-US" sz="12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8CA7A3-50B3-FB18-02ED-0EF4ED119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742" y="2800475"/>
            <a:ext cx="3097062" cy="18798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533C67-0575-E993-834E-52C9BBEEE3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18" t="2102" r="4426" b="2610"/>
          <a:stretch/>
        </p:blipFill>
        <p:spPr>
          <a:xfrm>
            <a:off x="3764773" y="2800475"/>
            <a:ext cx="1913378" cy="18798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5D2173-CEFA-3806-D0BC-485F32D30F82}"/>
              </a:ext>
            </a:extLst>
          </p:cNvPr>
          <p:cNvSpPr txBox="1"/>
          <p:nvPr/>
        </p:nvSpPr>
        <p:spPr>
          <a:xfrm>
            <a:off x="5751673" y="4635481"/>
            <a:ext cx="31637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hlinkClick r:id="rId9"/>
              </a:rPr>
              <a:t>FRC Dark Matter 2643 Swerve Drive with Belly Pan</a:t>
            </a:r>
            <a:endParaRPr lang="en-US" sz="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1645CA-3CDE-5807-BC59-D3D7181A6332}"/>
              </a:ext>
            </a:extLst>
          </p:cNvPr>
          <p:cNvSpPr txBox="1"/>
          <p:nvPr/>
        </p:nvSpPr>
        <p:spPr>
          <a:xfrm>
            <a:off x="4129970" y="4631208"/>
            <a:ext cx="17226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10"/>
              </a:rPr>
              <a:t>FRC Team 254 West Coast Drive with Belly Pan</a:t>
            </a:r>
            <a:endParaRPr lang="en-US" sz="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332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REFERENCE_ID" val="2ee3962e-6f35-43b5-83e3-7f932f9b771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362146-d:\dropbox (articulate)\!active_work\blog posts\free templates\tabs\top-pop-tabs.pptx"/>
  <p:tag name="ARTICULATE_PRESENTER_VERSION" val="7"/>
  <p:tag name="ARTICULATE_USED_PAGE_ORIENTATION" val="1"/>
  <p:tag name="ARTICULATE_USED_PAGE_SIZE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87adf346-9431-49c5-83ec-884e7c1b2be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87adf346-9431-49c5-83ec-884e7c1b2be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SLIDE_PRESENTER_GUID" val="87adf346-9431-49c5-83ec-884e7c1b2be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NAV_LEVEL" val="1"/>
  <p:tag name="ARTICULATE_SLIDE_PRESENTER_GUID" val="87adf346-9431-49c5-83ec-884e7c1b2be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NAV_LEVEL" val="1"/>
  <p:tag name="ARTICULATE_SLIDE_PRESENTER_GUID" val="87adf346-9431-49c5-83ec-884e7c1b2be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NAV_LEVEL" val="1"/>
  <p:tag name="ARTICULATE_SLIDE_PRESENTER_GUID" val="87adf346-9431-49c5-83ec-884e7c1b2be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FF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6" ma:contentTypeDescription="Create a new document." ma:contentTypeScope="" ma:versionID="b21631f87726d0ef7d0b0b8824590e76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8f27d85d4b9594de696310b60f9d8a95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a440ee-ccdf-4ffb-ba5c-71e25989d2a9" xsi:nil="true"/>
    <lcf76f155ced4ddcb4097134ff3c332f xmlns="09a20863-7c96-4a57-95ca-029d1820b2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02B28C-A0E1-418D-AB31-E30C574FEF05}"/>
</file>

<file path=customXml/itemProps2.xml><?xml version="1.0" encoding="utf-8"?>
<ds:datastoreItem xmlns:ds="http://schemas.openxmlformats.org/officeDocument/2006/customXml" ds:itemID="{55D95180-DB3D-48DD-BC77-753BB9CCC649}"/>
</file>

<file path=customXml/itemProps3.xml><?xml version="1.0" encoding="utf-8"?>
<ds:datastoreItem xmlns:ds="http://schemas.openxmlformats.org/officeDocument/2006/customXml" ds:itemID="{3EA7DF93-D8F1-46F0-A3F3-745D2E861E2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6032</TotalTime>
  <Words>1152</Words>
  <Application>Microsoft Office PowerPoint</Application>
  <PresentationFormat>On-screen Show (4:3)</PresentationFormat>
  <Paragraphs>149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Kuhlmann</dc:creator>
  <cp:lastModifiedBy>Gavin Wood</cp:lastModifiedBy>
  <cp:revision>63</cp:revision>
  <dcterms:created xsi:type="dcterms:W3CDTF">2015-12-02T00:12:52Z</dcterms:created>
  <dcterms:modified xsi:type="dcterms:W3CDTF">2026-02-25T15:58:37Z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E23DE450-3EA4-4725-A5F5-97AB360D4091</vt:lpwstr>
  </property>
  <property fmtid="{D5CDD505-2E9C-101B-9397-08002B2CF9AE}" pid="3" name="ArticulatePath">
    <vt:lpwstr>Presentation1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D:\Dropbox (Articulate)\!active_work\Blog Posts\free templates\tabs\top-pop-tabs.ppta</vt:lpwstr>
  </property>
  <property fmtid="{D5CDD505-2E9C-101B-9397-08002B2CF9AE}" pid="7" name="ContentTypeId">
    <vt:lpwstr>0x010100942279135ABFB346BEF00BA71AF2085A</vt:lpwstr>
  </property>
</Properties>
</file>