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4"/>
  </p:sldMasterIdLst>
  <p:sldIdLst>
    <p:sldId id="257" r:id="rId5"/>
    <p:sldId id="262" r:id="rId6"/>
    <p:sldId id="258" r:id="rId7"/>
    <p:sldId id="259" r:id="rId8"/>
    <p:sldId id="260" r:id="rId9"/>
    <p:sldId id="261" r:id="rId10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1458976-A4F3-0047-7B8B-66E99C43448B}" name="Fiona Hanlon" initials="FH" userId="S::fhanlon@firstinspires.org::dcbe5917-7d61-4117-8026-3151ad00107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A400"/>
    <a:srgbClr val="70AD47"/>
    <a:srgbClr val="DBECD0"/>
    <a:srgbClr val="FCEAAA"/>
    <a:srgbClr val="FFE79B"/>
    <a:srgbClr val="E8AF00"/>
    <a:srgbClr val="FBC9CB"/>
    <a:srgbClr val="ED1C24"/>
    <a:srgbClr val="FF0000"/>
    <a:srgbClr val="DF76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25CD35-2B8C-4B71-BB14-C39B7D61122F}" v="20" dt="2026-03-09T14:01:15.2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5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vin Wood" userId="85c3655d-875c-4339-9012-f22b1cbf740e" providerId="ADAL" clId="{36D02F22-A9D9-4C7B-9D9D-2AC455EC9C75}"/>
    <pc:docChg chg="undo custSel modSld">
      <pc:chgData name="Gavin Wood" userId="85c3655d-875c-4339-9012-f22b1cbf740e" providerId="ADAL" clId="{36D02F22-A9D9-4C7B-9D9D-2AC455EC9C75}" dt="2026-03-09T14:06:13.416" v="426" actId="14100"/>
      <pc:docMkLst>
        <pc:docMk/>
      </pc:docMkLst>
      <pc:sldChg chg="modSp mod">
        <pc:chgData name="Gavin Wood" userId="85c3655d-875c-4339-9012-f22b1cbf740e" providerId="ADAL" clId="{36D02F22-A9D9-4C7B-9D9D-2AC455EC9C75}" dt="2026-03-09T13:57:33.914" v="200" actId="1036"/>
        <pc:sldMkLst>
          <pc:docMk/>
          <pc:sldMk cId="857839471" sldId="257"/>
        </pc:sldMkLst>
        <pc:spChg chg="mod">
          <ac:chgData name="Gavin Wood" userId="85c3655d-875c-4339-9012-f22b1cbf740e" providerId="ADAL" clId="{36D02F22-A9D9-4C7B-9D9D-2AC455EC9C75}" dt="2026-03-09T13:53:45.761" v="21" actId="20577"/>
          <ac:spMkLst>
            <pc:docMk/>
            <pc:sldMk cId="857839471" sldId="257"/>
            <ac:spMk id="4" creationId="{0EA46090-CB83-569E-143D-CD4787FCDEE9}"/>
          </ac:spMkLst>
        </pc:spChg>
        <pc:spChg chg="mod">
          <ac:chgData name="Gavin Wood" userId="85c3655d-875c-4339-9012-f22b1cbf740e" providerId="ADAL" clId="{36D02F22-A9D9-4C7B-9D9D-2AC455EC9C75}" dt="2026-03-09T13:57:33.914" v="200" actId="1036"/>
          <ac:spMkLst>
            <pc:docMk/>
            <pc:sldMk cId="857839471" sldId="257"/>
            <ac:spMk id="14" creationId="{F7B259BA-1047-E2A7-72E3-CEB265327320}"/>
          </ac:spMkLst>
        </pc:spChg>
        <pc:spChg chg="mod">
          <ac:chgData name="Gavin Wood" userId="85c3655d-875c-4339-9012-f22b1cbf740e" providerId="ADAL" clId="{36D02F22-A9D9-4C7B-9D9D-2AC455EC9C75}" dt="2026-03-09T13:54:56.435" v="77" actId="313"/>
          <ac:spMkLst>
            <pc:docMk/>
            <pc:sldMk cId="857839471" sldId="257"/>
            <ac:spMk id="15" creationId="{055CAC3B-CF37-1389-3246-35F067736BDF}"/>
          </ac:spMkLst>
        </pc:spChg>
        <pc:spChg chg="mod">
          <ac:chgData name="Gavin Wood" userId="85c3655d-875c-4339-9012-f22b1cbf740e" providerId="ADAL" clId="{36D02F22-A9D9-4C7B-9D9D-2AC455EC9C75}" dt="2026-03-09T13:57:27.319" v="190" actId="1035"/>
          <ac:spMkLst>
            <pc:docMk/>
            <pc:sldMk cId="857839471" sldId="257"/>
            <ac:spMk id="22" creationId="{C229B5BB-7BC4-B5EB-C4D4-CFC1243522DD}"/>
          </ac:spMkLst>
        </pc:spChg>
      </pc:sldChg>
      <pc:sldChg chg="modSp mod">
        <pc:chgData name="Gavin Wood" userId="85c3655d-875c-4339-9012-f22b1cbf740e" providerId="ADAL" clId="{36D02F22-A9D9-4C7B-9D9D-2AC455EC9C75}" dt="2026-03-09T14:05:13.605" v="384" actId="14100"/>
        <pc:sldMkLst>
          <pc:docMk/>
          <pc:sldMk cId="3555796059" sldId="258"/>
        </pc:sldMkLst>
        <pc:spChg chg="mod">
          <ac:chgData name="Gavin Wood" userId="85c3655d-875c-4339-9012-f22b1cbf740e" providerId="ADAL" clId="{36D02F22-A9D9-4C7B-9D9D-2AC455EC9C75}" dt="2026-03-09T13:55:32.582" v="113" actId="20577"/>
          <ac:spMkLst>
            <pc:docMk/>
            <pc:sldMk cId="3555796059" sldId="258"/>
            <ac:spMk id="9" creationId="{8DD1A43B-81CF-0880-114C-ABCCDE5BDBE3}"/>
          </ac:spMkLst>
        </pc:spChg>
        <pc:spChg chg="mod">
          <ac:chgData name="Gavin Wood" userId="85c3655d-875c-4339-9012-f22b1cbf740e" providerId="ADAL" clId="{36D02F22-A9D9-4C7B-9D9D-2AC455EC9C75}" dt="2026-03-09T14:05:13.605" v="384" actId="14100"/>
          <ac:spMkLst>
            <pc:docMk/>
            <pc:sldMk cId="3555796059" sldId="258"/>
            <ac:spMk id="12" creationId="{FF5D2128-3B5B-53ED-CFC0-003D2A601807}"/>
          </ac:spMkLst>
        </pc:spChg>
        <pc:spChg chg="mod">
          <ac:chgData name="Gavin Wood" userId="85c3655d-875c-4339-9012-f22b1cbf740e" providerId="ADAL" clId="{36D02F22-A9D9-4C7B-9D9D-2AC455EC9C75}" dt="2026-03-09T13:58:57.512" v="230" actId="14100"/>
          <ac:spMkLst>
            <pc:docMk/>
            <pc:sldMk cId="3555796059" sldId="258"/>
            <ac:spMk id="15" creationId="{E0E21C57-7550-45DE-E6C5-8FAE6A180090}"/>
          </ac:spMkLst>
        </pc:spChg>
        <pc:spChg chg="mod">
          <ac:chgData name="Gavin Wood" userId="85c3655d-875c-4339-9012-f22b1cbf740e" providerId="ADAL" clId="{36D02F22-A9D9-4C7B-9D9D-2AC455EC9C75}" dt="2026-03-09T13:59:01.643" v="231" actId="14100"/>
          <ac:spMkLst>
            <pc:docMk/>
            <pc:sldMk cId="3555796059" sldId="258"/>
            <ac:spMk id="18" creationId="{EB584A2A-0DF4-33B9-E3BF-F1F60114231C}"/>
          </ac:spMkLst>
        </pc:spChg>
        <pc:spChg chg="mod">
          <ac:chgData name="Gavin Wood" userId="85c3655d-875c-4339-9012-f22b1cbf740e" providerId="ADAL" clId="{36D02F22-A9D9-4C7B-9D9D-2AC455EC9C75}" dt="2026-03-09T14:04:38.193" v="334" actId="14100"/>
          <ac:spMkLst>
            <pc:docMk/>
            <pc:sldMk cId="3555796059" sldId="258"/>
            <ac:spMk id="21" creationId="{384348D5-9679-75BB-3394-7CE6E89A6E24}"/>
          </ac:spMkLst>
        </pc:spChg>
      </pc:sldChg>
      <pc:sldChg chg="modSp mod">
        <pc:chgData name="Gavin Wood" userId="85c3655d-875c-4339-9012-f22b1cbf740e" providerId="ADAL" clId="{36D02F22-A9D9-4C7B-9D9D-2AC455EC9C75}" dt="2026-03-09T14:01:45.492" v="258" actId="1076"/>
        <pc:sldMkLst>
          <pc:docMk/>
          <pc:sldMk cId="664896055" sldId="259"/>
        </pc:sldMkLst>
        <pc:spChg chg="mod">
          <ac:chgData name="Gavin Wood" userId="85c3655d-875c-4339-9012-f22b1cbf740e" providerId="ADAL" clId="{36D02F22-A9D9-4C7B-9D9D-2AC455EC9C75}" dt="2026-03-09T13:56:04.022" v="135" actId="20577"/>
          <ac:spMkLst>
            <pc:docMk/>
            <pc:sldMk cId="664896055" sldId="259"/>
            <ac:spMk id="9" creationId="{1FAEB9A5-58E5-E324-7FBE-A7018D9FA6D6}"/>
          </ac:spMkLst>
        </pc:spChg>
        <pc:spChg chg="mod">
          <ac:chgData name="Gavin Wood" userId="85c3655d-875c-4339-9012-f22b1cbf740e" providerId="ADAL" clId="{36D02F22-A9D9-4C7B-9D9D-2AC455EC9C75}" dt="2026-03-09T13:57:02.147" v="178" actId="313"/>
          <ac:spMkLst>
            <pc:docMk/>
            <pc:sldMk cId="664896055" sldId="259"/>
            <ac:spMk id="20" creationId="{08A257F2-5DCD-2DCA-586A-FDAFE97A5089}"/>
          </ac:spMkLst>
        </pc:spChg>
        <pc:spChg chg="mod">
          <ac:chgData name="Gavin Wood" userId="85c3655d-875c-4339-9012-f22b1cbf740e" providerId="ADAL" clId="{36D02F22-A9D9-4C7B-9D9D-2AC455EC9C75}" dt="2026-03-09T13:56:10.723" v="136" actId="313"/>
          <ac:spMkLst>
            <pc:docMk/>
            <pc:sldMk cId="664896055" sldId="259"/>
            <ac:spMk id="28" creationId="{D2CAD132-9E91-97EA-B477-E2AD8985076B}"/>
          </ac:spMkLst>
        </pc:spChg>
        <pc:picChg chg="mod">
          <ac:chgData name="Gavin Wood" userId="85c3655d-875c-4339-9012-f22b1cbf740e" providerId="ADAL" clId="{36D02F22-A9D9-4C7B-9D9D-2AC455EC9C75}" dt="2026-03-09T14:01:39.972" v="257" actId="1076"/>
          <ac:picMkLst>
            <pc:docMk/>
            <pc:sldMk cId="664896055" sldId="259"/>
            <ac:picMk id="27" creationId="{7BF75B8A-B84C-FF18-38A1-FC02511A61C8}"/>
          </ac:picMkLst>
        </pc:picChg>
        <pc:picChg chg="mod">
          <ac:chgData name="Gavin Wood" userId="85c3655d-875c-4339-9012-f22b1cbf740e" providerId="ADAL" clId="{36D02F22-A9D9-4C7B-9D9D-2AC455EC9C75}" dt="2026-03-09T14:01:45.492" v="258" actId="1076"/>
          <ac:picMkLst>
            <pc:docMk/>
            <pc:sldMk cId="664896055" sldId="259"/>
            <ac:picMk id="30" creationId="{504F5CF8-B634-0AAA-7EB3-CAEE16C78E1F}"/>
          </ac:picMkLst>
        </pc:picChg>
      </pc:sldChg>
      <pc:sldChg chg="modSp mod">
        <pc:chgData name="Gavin Wood" userId="85c3655d-875c-4339-9012-f22b1cbf740e" providerId="ADAL" clId="{36D02F22-A9D9-4C7B-9D9D-2AC455EC9C75}" dt="2026-03-09T13:57:03.862" v="179" actId="313"/>
        <pc:sldMkLst>
          <pc:docMk/>
          <pc:sldMk cId="357434728" sldId="260"/>
        </pc:sldMkLst>
        <pc:spChg chg="mod">
          <ac:chgData name="Gavin Wood" userId="85c3655d-875c-4339-9012-f22b1cbf740e" providerId="ADAL" clId="{36D02F22-A9D9-4C7B-9D9D-2AC455EC9C75}" dt="2026-03-09T13:56:18.595" v="152" actId="20577"/>
          <ac:spMkLst>
            <pc:docMk/>
            <pc:sldMk cId="357434728" sldId="260"/>
            <ac:spMk id="9" creationId="{3E74689B-110B-64D8-6904-FDFA67AD2545}"/>
          </ac:spMkLst>
        </pc:spChg>
        <pc:spChg chg="mod">
          <ac:chgData name="Gavin Wood" userId="85c3655d-875c-4339-9012-f22b1cbf740e" providerId="ADAL" clId="{36D02F22-A9D9-4C7B-9D9D-2AC455EC9C75}" dt="2026-03-09T13:57:03.862" v="179" actId="313"/>
          <ac:spMkLst>
            <pc:docMk/>
            <pc:sldMk cId="357434728" sldId="260"/>
            <ac:spMk id="40" creationId="{03071CAB-B209-8E0E-EFD1-7583C6D08300}"/>
          </ac:spMkLst>
        </pc:spChg>
      </pc:sldChg>
      <pc:sldChg chg="modSp mod">
        <pc:chgData name="Gavin Wood" userId="85c3655d-875c-4339-9012-f22b1cbf740e" providerId="ADAL" clId="{36D02F22-A9D9-4C7B-9D9D-2AC455EC9C75}" dt="2026-03-09T14:06:13.416" v="426" actId="14100"/>
        <pc:sldMkLst>
          <pc:docMk/>
          <pc:sldMk cId="1527332766" sldId="261"/>
        </pc:sldMkLst>
        <pc:spChg chg="mod">
          <ac:chgData name="Gavin Wood" userId="85c3655d-875c-4339-9012-f22b1cbf740e" providerId="ADAL" clId="{36D02F22-A9D9-4C7B-9D9D-2AC455EC9C75}" dt="2026-03-09T13:56:31.192" v="169" actId="20577"/>
          <ac:spMkLst>
            <pc:docMk/>
            <pc:sldMk cId="1527332766" sldId="261"/>
            <ac:spMk id="9" creationId="{A89CB27D-802D-32D0-0B42-67C97FB426C4}"/>
          </ac:spMkLst>
        </pc:spChg>
        <pc:spChg chg="mod">
          <ac:chgData name="Gavin Wood" userId="85c3655d-875c-4339-9012-f22b1cbf740e" providerId="ADAL" clId="{36D02F22-A9D9-4C7B-9D9D-2AC455EC9C75}" dt="2026-03-09T14:06:13.416" v="426" actId="14100"/>
          <ac:spMkLst>
            <pc:docMk/>
            <pc:sldMk cId="1527332766" sldId="261"/>
            <ac:spMk id="16" creationId="{8BAF8AC7-97C1-1012-C2A1-D1B61D6F431B}"/>
          </ac:spMkLst>
        </pc:spChg>
        <pc:spChg chg="mod">
          <ac:chgData name="Gavin Wood" userId="85c3655d-875c-4339-9012-f22b1cbf740e" providerId="ADAL" clId="{36D02F22-A9D9-4C7B-9D9D-2AC455EC9C75}" dt="2026-03-09T14:06:06.896" v="425" actId="1038"/>
          <ac:spMkLst>
            <pc:docMk/>
            <pc:sldMk cId="1527332766" sldId="261"/>
            <ac:spMk id="24" creationId="{865D2173-CEFA-3806-D0BC-485F32D30F82}"/>
          </ac:spMkLst>
        </pc:spChg>
        <pc:spChg chg="mod">
          <ac:chgData name="Gavin Wood" userId="85c3655d-875c-4339-9012-f22b1cbf740e" providerId="ADAL" clId="{36D02F22-A9D9-4C7B-9D9D-2AC455EC9C75}" dt="2026-03-09T14:06:06.896" v="425" actId="1038"/>
          <ac:spMkLst>
            <pc:docMk/>
            <pc:sldMk cId="1527332766" sldId="261"/>
            <ac:spMk id="25" creationId="{531645CA-3CDE-5807-BC59-D3D7181A6332}"/>
          </ac:spMkLst>
        </pc:spChg>
        <pc:picChg chg="mod">
          <ac:chgData name="Gavin Wood" userId="85c3655d-875c-4339-9012-f22b1cbf740e" providerId="ADAL" clId="{36D02F22-A9D9-4C7B-9D9D-2AC455EC9C75}" dt="2026-03-09T14:06:06.896" v="425" actId="1038"/>
          <ac:picMkLst>
            <pc:docMk/>
            <pc:sldMk cId="1527332766" sldId="261"/>
            <ac:picMk id="3" creationId="{754BBF0B-B09C-7918-C4AC-CEBA53086DBB}"/>
          </ac:picMkLst>
        </pc:picChg>
        <pc:picChg chg="mod">
          <ac:chgData name="Gavin Wood" userId="85c3655d-875c-4339-9012-f22b1cbf740e" providerId="ADAL" clId="{36D02F22-A9D9-4C7B-9D9D-2AC455EC9C75}" dt="2026-03-09T14:06:06.896" v="425" actId="1038"/>
          <ac:picMkLst>
            <pc:docMk/>
            <pc:sldMk cId="1527332766" sldId="261"/>
            <ac:picMk id="8" creationId="{8D2D54F0-C824-D6D4-F0D7-9E2D37F9C780}"/>
          </ac:picMkLst>
        </pc:picChg>
      </pc:sldChg>
      <pc:sldChg chg="modSp mod">
        <pc:chgData name="Gavin Wood" userId="85c3655d-875c-4339-9012-f22b1cbf740e" providerId="ADAL" clId="{36D02F22-A9D9-4C7B-9D9D-2AC455EC9C75}" dt="2026-03-09T13:58:43.506" v="229" actId="1037"/>
        <pc:sldMkLst>
          <pc:docMk/>
          <pc:sldMk cId="1318119375" sldId="262"/>
        </pc:sldMkLst>
        <pc:spChg chg="mod">
          <ac:chgData name="Gavin Wood" userId="85c3655d-875c-4339-9012-f22b1cbf740e" providerId="ADAL" clId="{36D02F22-A9D9-4C7B-9D9D-2AC455EC9C75}" dt="2026-03-09T13:58:16.146" v="219" actId="1035"/>
          <ac:spMkLst>
            <pc:docMk/>
            <pc:sldMk cId="1318119375" sldId="262"/>
            <ac:spMk id="3" creationId="{2805600F-99B0-EDAF-2E63-08FCC44DAAD7}"/>
          </ac:spMkLst>
        </pc:spChg>
        <pc:spChg chg="mod">
          <ac:chgData name="Gavin Wood" userId="85c3655d-875c-4339-9012-f22b1cbf740e" providerId="ADAL" clId="{36D02F22-A9D9-4C7B-9D9D-2AC455EC9C75}" dt="2026-03-09T13:55:10.771" v="96" actId="20577"/>
          <ac:spMkLst>
            <pc:docMk/>
            <pc:sldMk cId="1318119375" sldId="262"/>
            <ac:spMk id="10" creationId="{F5F898F4-8CFB-45B7-D07C-9C6FCD9FFAFD}"/>
          </ac:spMkLst>
        </pc:spChg>
        <pc:spChg chg="mod">
          <ac:chgData name="Gavin Wood" userId="85c3655d-875c-4339-9012-f22b1cbf740e" providerId="ADAL" clId="{36D02F22-A9D9-4C7B-9D9D-2AC455EC9C75}" dt="2026-03-09T13:58:43.506" v="229" actId="1037"/>
          <ac:spMkLst>
            <pc:docMk/>
            <pc:sldMk cId="1318119375" sldId="262"/>
            <ac:spMk id="14" creationId="{5371F035-180D-63C3-9812-943037F9172A}"/>
          </ac:spMkLst>
        </pc:spChg>
        <pc:spChg chg="mod">
          <ac:chgData name="Gavin Wood" userId="85c3655d-875c-4339-9012-f22b1cbf740e" providerId="ADAL" clId="{36D02F22-A9D9-4C7B-9D9D-2AC455EC9C75}" dt="2026-03-09T13:58:16.146" v="219" actId="1035"/>
          <ac:spMkLst>
            <pc:docMk/>
            <pc:sldMk cId="1318119375" sldId="262"/>
            <ac:spMk id="22" creationId="{090997DD-679D-5A80-711C-463E96B2AD0E}"/>
          </ac:spMkLst>
        </pc:spChg>
        <pc:spChg chg="mod">
          <ac:chgData name="Gavin Wood" userId="85c3655d-875c-4339-9012-f22b1cbf740e" providerId="ADAL" clId="{36D02F22-A9D9-4C7B-9D9D-2AC455EC9C75}" dt="2026-03-09T13:58:16.146" v="219" actId="1035"/>
          <ac:spMkLst>
            <pc:docMk/>
            <pc:sldMk cId="1318119375" sldId="262"/>
            <ac:spMk id="44" creationId="{B1A3FB72-C362-BD23-C891-93526707F68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7" Type="http://schemas.openxmlformats.org/officeDocument/2006/relationships/slide" Target="../slides/slide5.xml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slide" Target="../slides/slide4.xml"/><Relationship Id="rId5" Type="http://schemas.openxmlformats.org/officeDocument/2006/relationships/slide" Target="../slides/slide3.xml"/><Relationship Id="rId4" Type="http://schemas.openxmlformats.org/officeDocument/2006/relationships/slide" Target="../slides/slide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8A71-00A1-4C83-BCF0-DAC202D6ADC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09D1-5379-4918-9EA1-1F6BF178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5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8A71-00A1-4C83-BCF0-DAC202D6ADC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09D1-5379-4918-9EA1-1F6BF178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72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8A71-00A1-4C83-BCF0-DAC202D6ADC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09D1-5379-4918-9EA1-1F6BF178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1445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 userDrawn="1"/>
        </p:nvSpPr>
        <p:spPr>
          <a:xfrm>
            <a:off x="174450" y="927426"/>
            <a:ext cx="8769929" cy="5336896"/>
          </a:xfrm>
          <a:prstGeom prst="roundRect">
            <a:avLst>
              <a:gd name="adj" fmla="val 2520"/>
            </a:avLst>
          </a:prstGeom>
          <a:solidFill>
            <a:srgbClr val="FBFBFB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ounded Rectangle 16">
            <a:hlinkClick r:id="rId3" action="ppaction://hlinksldjump"/>
          </p:cNvPr>
          <p:cNvSpPr/>
          <p:nvPr userDrawn="1"/>
        </p:nvSpPr>
        <p:spPr>
          <a:xfrm>
            <a:off x="348019" y="736981"/>
            <a:ext cx="1636907" cy="1364777"/>
          </a:xfrm>
          <a:prstGeom prst="roundRect">
            <a:avLst>
              <a:gd name="adj" fmla="val 4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350" dirty="0"/>
              <a:t>1</a:t>
            </a:r>
          </a:p>
        </p:txBody>
      </p:sp>
      <p:sp>
        <p:nvSpPr>
          <p:cNvPr id="18" name="Rounded Rectangle 17">
            <a:hlinkClick r:id="rId4" action="ppaction://hlinksldjump"/>
          </p:cNvPr>
          <p:cNvSpPr/>
          <p:nvPr userDrawn="1"/>
        </p:nvSpPr>
        <p:spPr>
          <a:xfrm>
            <a:off x="7155665" y="736981"/>
            <a:ext cx="1636907" cy="1364777"/>
          </a:xfrm>
          <a:prstGeom prst="roundRect">
            <a:avLst>
              <a:gd name="adj" fmla="val 4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350" dirty="0"/>
              <a:t>5</a:t>
            </a:r>
          </a:p>
        </p:txBody>
      </p:sp>
      <p:sp>
        <p:nvSpPr>
          <p:cNvPr id="19" name="Rounded Rectangle 18">
            <a:hlinkClick r:id="rId5" action="ppaction://hlinksldjump"/>
          </p:cNvPr>
          <p:cNvSpPr/>
          <p:nvPr userDrawn="1"/>
        </p:nvSpPr>
        <p:spPr>
          <a:xfrm>
            <a:off x="2049930" y="736981"/>
            <a:ext cx="1636907" cy="1364777"/>
          </a:xfrm>
          <a:prstGeom prst="roundRect">
            <a:avLst>
              <a:gd name="adj" fmla="val 4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350" dirty="0"/>
              <a:t>2</a:t>
            </a:r>
          </a:p>
        </p:txBody>
      </p:sp>
      <p:sp>
        <p:nvSpPr>
          <p:cNvPr id="20" name="Rounded Rectangle 19">
            <a:hlinkClick r:id="rId6" action="ppaction://hlinksldjump"/>
          </p:cNvPr>
          <p:cNvSpPr/>
          <p:nvPr userDrawn="1"/>
        </p:nvSpPr>
        <p:spPr>
          <a:xfrm>
            <a:off x="3751841" y="736981"/>
            <a:ext cx="1636907" cy="1364777"/>
          </a:xfrm>
          <a:prstGeom prst="roundRect">
            <a:avLst>
              <a:gd name="adj" fmla="val 4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350" dirty="0"/>
              <a:t>3</a:t>
            </a:r>
          </a:p>
        </p:txBody>
      </p:sp>
      <p:sp>
        <p:nvSpPr>
          <p:cNvPr id="21" name="Rounded Rectangle 20">
            <a:hlinkClick r:id="rId7" action="ppaction://hlinksldjump"/>
          </p:cNvPr>
          <p:cNvSpPr/>
          <p:nvPr userDrawn="1"/>
        </p:nvSpPr>
        <p:spPr>
          <a:xfrm>
            <a:off x="5453753" y="736981"/>
            <a:ext cx="1636907" cy="1364777"/>
          </a:xfrm>
          <a:prstGeom prst="roundRect">
            <a:avLst>
              <a:gd name="adj" fmla="val 4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350" dirty="0"/>
              <a:t>4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174450" y="1419366"/>
            <a:ext cx="8769929" cy="5213446"/>
          </a:xfrm>
          <a:prstGeom prst="rect">
            <a:avLst/>
          </a:prstGeom>
          <a:gradFill flip="none" rotWithShape="1">
            <a:gsLst>
              <a:gs pos="0">
                <a:srgbClr val="FBFBFB"/>
              </a:gs>
              <a:gs pos="100000">
                <a:srgbClr val="F0F0F0"/>
              </a:gs>
            </a:gsLst>
            <a:lin ang="5400000" scaled="1"/>
            <a:tileRect/>
          </a:gradFill>
          <a:ln w="28575">
            <a:solidFill>
              <a:srgbClr val="FFFFFF"/>
            </a:solidFill>
          </a:ln>
          <a:effectLst>
            <a:outerShdw blurRad="139700" dist="50800" dir="16200000" rotWithShape="0">
              <a:prstClr val="black">
                <a:alpha val="2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35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48017" y="1443300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5" name="Content Placeholder 24"/>
          <p:cNvSpPr>
            <a:spLocks noGrp="1"/>
          </p:cNvSpPr>
          <p:nvPr>
            <p:ph sz="quarter" idx="10"/>
          </p:nvPr>
        </p:nvSpPr>
        <p:spPr>
          <a:xfrm>
            <a:off x="347664" y="2962275"/>
            <a:ext cx="8352235" cy="330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8166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8A71-00A1-4C83-BCF0-DAC202D6ADC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09D1-5379-4918-9EA1-1F6BF178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39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8A71-00A1-4C83-BCF0-DAC202D6ADC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09D1-5379-4918-9EA1-1F6BF178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02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8A71-00A1-4C83-BCF0-DAC202D6ADC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09D1-5379-4918-9EA1-1F6BF178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99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8A71-00A1-4C83-BCF0-DAC202D6ADC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09D1-5379-4918-9EA1-1F6BF178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39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8A71-00A1-4C83-BCF0-DAC202D6ADC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09D1-5379-4918-9EA1-1F6BF178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3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8A71-00A1-4C83-BCF0-DAC202D6ADC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09D1-5379-4918-9EA1-1F6BF178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759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8A71-00A1-4C83-BCF0-DAC202D6ADC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09D1-5379-4918-9EA1-1F6BF178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09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18A71-00A1-4C83-BCF0-DAC202D6ADC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609D1-5379-4918-9EA1-1F6BF178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03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18A71-00A1-4C83-BCF0-DAC202D6ADC5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609D1-5379-4918-9EA1-1F6BF178A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5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hyperlink" Target="https://youtu.be/OMRcs1KkWjE?si=VQJ6xKD92t8X3n6V" TargetMode="Externa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cproducts.com/products/shaft-stock" TargetMode="External"/><Relationship Id="rId13" Type="http://schemas.openxmlformats.org/officeDocument/2006/relationships/hyperlink" Target="https://docs.google.com/presentation/d/1B3SdgohcquMUMQrBeZn0BAOIZ6J-tSOT7bCNL4jrQ0Y/edit#slide=id.g2998ad40190_0_5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andymark.com/products/frc-2024-kitbot-2024" TargetMode="External"/><Relationship Id="rId12" Type="http://schemas.openxmlformats.org/officeDocument/2006/relationships/hyperlink" Target="https://teamrembrandts.com/intake-2022/" TargetMode="External"/><Relationship Id="rId2" Type="http://schemas.openxmlformats.org/officeDocument/2006/relationships/slideLayout" Target="../slideLayouts/slideLayout12.xml"/><Relationship Id="rId16" Type="http://schemas.openxmlformats.org/officeDocument/2006/relationships/hyperlink" Target="https://youtu.be/7VoMqIHEjkE?si=9kvhslTjFwjlvNWr" TargetMode="External"/><Relationship Id="rId1" Type="http://schemas.openxmlformats.org/officeDocument/2006/relationships/tags" Target="../tags/tag4.xml"/><Relationship Id="rId6" Type="http://schemas.openxmlformats.org/officeDocument/2006/relationships/hyperlink" Target="https://www.andymark.com/products/1-2-in-7075-aluminum-hex-shaft-stock" TargetMode="External"/><Relationship Id="rId11" Type="http://schemas.openxmlformats.org/officeDocument/2006/relationships/image" Target="../media/image4.png"/><Relationship Id="rId5" Type="http://schemas.openxmlformats.org/officeDocument/2006/relationships/hyperlink" Target="https://www.mcmaster.com/products/polycarbonate/" TargetMode="External"/><Relationship Id="rId15" Type="http://schemas.openxmlformats.org/officeDocument/2006/relationships/image" Target="../media/image6.GIF"/><Relationship Id="rId10" Type="http://schemas.openxmlformats.org/officeDocument/2006/relationships/hyperlink" Target="https://www.andymark.com/products/frc-roller-intake-system-kit" TargetMode="External"/><Relationship Id="rId4" Type="http://schemas.openxmlformats.org/officeDocument/2006/relationships/image" Target="../media/image1.png"/><Relationship Id="rId9" Type="http://schemas.openxmlformats.org/officeDocument/2006/relationships/hyperlink" Target="https://www.mcmaster.com/products/rollers/" TargetMode="External"/><Relationship Id="rId1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document/d/1Asp0x9WzTM27EI6uSHEAD9cBJAzZvl5D8X4AJGMlKpg/edit?usp=sharing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media.team254.com/2018/07/8fda07af-2018-Techbinder.pdf" TargetMode="Externa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10" Type="http://schemas.openxmlformats.org/officeDocument/2006/relationships/image" Target="../media/image10.GIF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hethriftybot.com/collections/thrifty-swerve" TargetMode="External"/><Relationship Id="rId13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hyperlink" Target="https://wcproducts.com/collections/wheels-hubs" TargetMode="External"/><Relationship Id="rId12" Type="http://schemas.openxmlformats.org/officeDocument/2006/relationships/image" Target="../media/image14.jpeg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7.png"/><Relationship Id="rId1" Type="http://schemas.openxmlformats.org/officeDocument/2006/relationships/tags" Target="../tags/tag6.xml"/><Relationship Id="rId6" Type="http://schemas.openxmlformats.org/officeDocument/2006/relationships/hyperlink" Target="https://www.andymark.com/categories/compliant-intake-wheels" TargetMode="External"/><Relationship Id="rId11" Type="http://schemas.openxmlformats.org/officeDocument/2006/relationships/image" Target="../media/image13.jpeg"/><Relationship Id="rId5" Type="http://schemas.openxmlformats.org/officeDocument/2006/relationships/hyperlink" Target="https://www.revrobotics.com/rev-21-3005/" TargetMode="External"/><Relationship Id="rId15" Type="http://schemas.openxmlformats.org/officeDocument/2006/relationships/image" Target="../media/image16.png"/><Relationship Id="rId10" Type="http://schemas.openxmlformats.org/officeDocument/2006/relationships/image" Target="../media/image12.jp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dymark.com/products/10-ft-black-polybelt-roll" TargetMode="External"/><Relationship Id="rId13" Type="http://schemas.openxmlformats.org/officeDocument/2006/relationships/hyperlink" Target="https://youtu.be/-9gjxSvwelM?si=qVg6ofQ8ZRQaSm9o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andymark.com/products/polybelt-welder-hot-knife" TargetMode="External"/><Relationship Id="rId12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hyperlink" Target="https://www.andymark.com/products/polybelt-welder-clamp-tool" TargetMode="External"/><Relationship Id="rId11" Type="http://schemas.openxmlformats.org/officeDocument/2006/relationships/hyperlink" Target="https://www.mcmaster.com/products/round-belts/" TargetMode="External"/><Relationship Id="rId5" Type="http://schemas.openxmlformats.org/officeDocument/2006/relationships/hyperlink" Target="https://youtu.be/7rzU3xUu2Ag?si=QqAVHEpYSNJ9V0xJ" TargetMode="External"/><Relationship Id="rId15" Type="http://schemas.openxmlformats.org/officeDocument/2006/relationships/hyperlink" Target="https://youtu.be/L0IrdbzMmBg?si=DfQS2LRNHRmKMDnR" TargetMode="External"/><Relationship Id="rId10" Type="http://schemas.openxmlformats.org/officeDocument/2006/relationships/hyperlink" Target="https://docs.wcproducts.com/frc-build-system/belts-chain-and-gears/belts-and-pulleys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www.andymark.com/products/polybelt-rollers" TargetMode="External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.png"/><Relationship Id="rId7" Type="http://schemas.openxmlformats.org/officeDocument/2006/relationships/image" Target="../media/image21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hyperlink" Target="https://youtu.be/7j6oHFt21Gk?si=QmZMLGh6kqMhqxLo" TargetMode="External"/><Relationship Id="rId5" Type="http://schemas.openxmlformats.org/officeDocument/2006/relationships/hyperlink" Target="https://youtu.be/uKy-IKDq_6o?si=OgN7-4igKerm0_X7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348019" y="781988"/>
            <a:ext cx="1636907" cy="497532"/>
          </a:xfrm>
          <a:prstGeom prst="roundRect">
            <a:avLst>
              <a:gd name="adj" fmla="val 4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Intake Arms</a:t>
            </a:r>
          </a:p>
        </p:txBody>
      </p:sp>
      <p:sp>
        <p:nvSpPr>
          <p:cNvPr id="4" name="Title 24">
            <a:extLst>
              <a:ext uri="{FF2B5EF4-FFF2-40B4-BE49-F238E27FC236}">
                <a16:creationId xmlns:a16="http://schemas.microsoft.com/office/drawing/2014/main" id="{0EA46090-CB83-569E-143D-CD4787FCDEE9}"/>
              </a:ext>
            </a:extLst>
          </p:cNvPr>
          <p:cNvSpPr txBox="1">
            <a:spLocks/>
          </p:cNvSpPr>
          <p:nvPr/>
        </p:nvSpPr>
        <p:spPr>
          <a:xfrm>
            <a:off x="3019246" y="0"/>
            <a:ext cx="4991184" cy="698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| SCORING ELEMENT INTAKES</a:t>
            </a:r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18E8B206-4E18-E88D-249F-727338CA4B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5" y="191628"/>
            <a:ext cx="2740594" cy="324109"/>
          </a:xfrm>
          <a:prstGeom prst="rect">
            <a:avLst/>
          </a:prstGeom>
        </p:spPr>
      </p:pic>
      <p:sp>
        <p:nvSpPr>
          <p:cNvPr id="6" name="Rounded Rectangle 21">
            <a:extLst>
              <a:ext uri="{FF2B5EF4-FFF2-40B4-BE49-F238E27FC236}">
                <a16:creationId xmlns:a16="http://schemas.microsoft.com/office/drawing/2014/main" id="{2EAE518C-AA53-4486-4388-126D97B275FE}"/>
              </a:ext>
            </a:extLst>
          </p:cNvPr>
          <p:cNvSpPr/>
          <p:nvPr/>
        </p:nvSpPr>
        <p:spPr>
          <a:xfrm>
            <a:off x="2049930" y="781996"/>
            <a:ext cx="1636907" cy="497524"/>
          </a:xfrm>
          <a:prstGeom prst="roundRect">
            <a:avLst>
              <a:gd name="adj" fmla="val 4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Roller Claws</a:t>
            </a:r>
          </a:p>
        </p:txBody>
      </p:sp>
      <p:sp>
        <p:nvSpPr>
          <p:cNvPr id="7" name="Rounded Rectangle 22">
            <a:extLst>
              <a:ext uri="{FF2B5EF4-FFF2-40B4-BE49-F238E27FC236}">
                <a16:creationId xmlns:a16="http://schemas.microsoft.com/office/drawing/2014/main" id="{7276D8FE-A5BB-300E-55DA-65C6FAD01B0E}"/>
              </a:ext>
            </a:extLst>
          </p:cNvPr>
          <p:cNvSpPr/>
          <p:nvPr/>
        </p:nvSpPr>
        <p:spPr>
          <a:xfrm>
            <a:off x="3751841" y="764736"/>
            <a:ext cx="1636907" cy="514783"/>
          </a:xfrm>
          <a:prstGeom prst="roundRect">
            <a:avLst>
              <a:gd name="adj" fmla="val 4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Intake Wheels</a:t>
            </a:r>
          </a:p>
        </p:txBody>
      </p:sp>
      <p:sp>
        <p:nvSpPr>
          <p:cNvPr id="8" name="Rounded Rectangle 23">
            <a:extLst>
              <a:ext uri="{FF2B5EF4-FFF2-40B4-BE49-F238E27FC236}">
                <a16:creationId xmlns:a16="http://schemas.microsoft.com/office/drawing/2014/main" id="{F015C1F8-8FCD-C5E4-E0E9-0DB2B6EFA22C}"/>
              </a:ext>
            </a:extLst>
          </p:cNvPr>
          <p:cNvSpPr/>
          <p:nvPr/>
        </p:nvSpPr>
        <p:spPr>
          <a:xfrm>
            <a:off x="5453753" y="756119"/>
            <a:ext cx="1636907" cy="523399"/>
          </a:xfrm>
          <a:prstGeom prst="roundRect">
            <a:avLst>
              <a:gd name="adj" fmla="val 4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Belts</a:t>
            </a:r>
          </a:p>
        </p:txBody>
      </p:sp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9FB4B0C9-A106-0DEB-8FB6-0008318E61CD}"/>
              </a:ext>
            </a:extLst>
          </p:cNvPr>
          <p:cNvSpPr/>
          <p:nvPr/>
        </p:nvSpPr>
        <p:spPr>
          <a:xfrm>
            <a:off x="7155665" y="773368"/>
            <a:ext cx="1636907" cy="523398"/>
          </a:xfrm>
          <a:prstGeom prst="roundRect">
            <a:avLst>
              <a:gd name="adj" fmla="val 4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Passive Intakes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C6ADD5-6CD1-AFF1-D667-975B972A4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015" y="1462523"/>
            <a:ext cx="8701445" cy="51366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7B259BA-1047-E2A7-72E3-CEB265327320}"/>
              </a:ext>
            </a:extLst>
          </p:cNvPr>
          <p:cNvSpPr txBox="1"/>
          <p:nvPr/>
        </p:nvSpPr>
        <p:spPr>
          <a:xfrm>
            <a:off x="489427" y="2037541"/>
            <a:ext cx="8175232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</a:t>
            </a:r>
            <a:r>
              <a:rPr lang="en-US" b="1" i="0" u="none" strike="noStrike" dirty="0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intake </a:t>
            </a:r>
            <a:r>
              <a:rPr lang="en-US" b="0" i="0" u="none" strike="noStrike" dirty="0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 the mechanism that allows robots to acquire and possess scoring elements (game pieces). The goal for an </a:t>
            </a:r>
            <a:r>
              <a:rPr lang="en-US" b="1" i="0" u="none" strike="noStrike" dirty="0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intake</a:t>
            </a:r>
            <a:r>
              <a:rPr lang="en-US" b="0" i="0" u="none" strike="noStrike" dirty="0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is “Touch it, own it.” Consider these questions when designing an </a:t>
            </a:r>
            <a:r>
              <a:rPr lang="en-US" b="1" i="0" u="none" strike="noStrike" dirty="0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intake</a:t>
            </a:r>
            <a:r>
              <a:rPr lang="en-US" b="0" i="0" u="none" strike="noStrike" dirty="0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b="0" i="0" u="none" strike="noStrike" dirty="0">
              <a:solidFill>
                <a:srgbClr val="595959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5CAC3B-CF37-1389-3246-35F067736BDF}"/>
              </a:ext>
            </a:extLst>
          </p:cNvPr>
          <p:cNvSpPr txBox="1"/>
          <p:nvPr/>
        </p:nvSpPr>
        <p:spPr>
          <a:xfrm>
            <a:off x="489427" y="3022160"/>
            <a:ext cx="4833072" cy="33958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800" b="0" i="0" u="none" strike="noStrike" dirty="0">
              <a:solidFill>
                <a:srgbClr val="595959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342900" indent="-342900" rtl="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Where will the robot </a:t>
            </a:r>
            <a:r>
              <a:rPr lang="en-US" sz="1500" b="1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intake</a:t>
            </a:r>
            <a:r>
              <a:rPr lang="en-US" sz="1500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scoring element: from the floor, a human player station, and/or another location?</a:t>
            </a:r>
          </a:p>
          <a:p>
            <a:pPr marL="342900" indent="-342900" rtl="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does the size and shape of the scoring element impact the design of the </a:t>
            </a:r>
            <a:r>
              <a:rPr lang="en-US" sz="1500" b="1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intake</a:t>
            </a:r>
            <a:r>
              <a:rPr lang="en-US" sz="1500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?</a:t>
            </a:r>
          </a:p>
          <a:p>
            <a:pPr marL="342900" indent="-342900" rtl="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If the </a:t>
            </a:r>
            <a:r>
              <a:rPr lang="en-US" sz="1500" b="1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intake</a:t>
            </a:r>
            <a:r>
              <a:rPr lang="en-US" sz="1500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extends outside of the frame perimeter of the robot, what will its starting configuration look like?</a:t>
            </a:r>
          </a:p>
          <a:p>
            <a:pPr marL="342900" indent="-342900" rtl="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will the </a:t>
            </a:r>
            <a:r>
              <a:rPr lang="en-US" sz="1500" b="1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intake</a:t>
            </a:r>
            <a:r>
              <a:rPr lang="en-US" sz="1500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interact with other mechanisms in the robot?</a:t>
            </a:r>
          </a:p>
          <a:p>
            <a:pPr marL="342900" indent="-342900" rtl="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will the</a:t>
            </a:r>
            <a:r>
              <a:rPr lang="en-US" sz="1500" b="1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intake </a:t>
            </a:r>
            <a:r>
              <a:rPr lang="en-US" sz="1500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avoid damage and penalties if it collides with another robot or field element?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29B5BB-7BC4-B5EB-C4D4-CFC1243522DD}"/>
              </a:ext>
            </a:extLst>
          </p:cNvPr>
          <p:cNvSpPr txBox="1"/>
          <p:nvPr/>
        </p:nvSpPr>
        <p:spPr>
          <a:xfrm>
            <a:off x="221277" y="1453887"/>
            <a:ext cx="86609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SCORING ELEMENT INTAKES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6BBFB41-DC2D-AAF0-77A7-8694F32D11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748" y="2997101"/>
            <a:ext cx="3135431" cy="314526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EA94B6F-0369-BA35-F822-BE2336A64D58}"/>
              </a:ext>
            </a:extLst>
          </p:cNvPr>
          <p:cNvSpPr txBox="1"/>
          <p:nvPr/>
        </p:nvSpPr>
        <p:spPr>
          <a:xfrm>
            <a:off x="6505575" y="6139352"/>
            <a:ext cx="2286997" cy="186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1" algn="l" defTabSz="4572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6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6"/>
              </a:rPr>
              <a:t>Cranberry Alarm Ri3D CRESCENDO 2024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7839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700BC44-C8FE-A6EA-741B-D687F5CFF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15" y="1462523"/>
            <a:ext cx="8701445" cy="5136685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348019" y="557706"/>
            <a:ext cx="1636907" cy="637544"/>
          </a:xfrm>
          <a:prstGeom prst="roundRect">
            <a:avLst>
              <a:gd name="adj" fmla="val 4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r>
              <a:rPr lang="en-US" sz="14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Intake Arms</a:t>
            </a:r>
          </a:p>
        </p:txBody>
      </p:sp>
      <p:sp>
        <p:nvSpPr>
          <p:cNvPr id="6" name="Rounded Rectangle 21">
            <a:extLst>
              <a:ext uri="{FF2B5EF4-FFF2-40B4-BE49-F238E27FC236}">
                <a16:creationId xmlns:a16="http://schemas.microsoft.com/office/drawing/2014/main" id="{D6313DAD-CF6F-BA82-8F1E-AAC3548AC878}"/>
              </a:ext>
            </a:extLst>
          </p:cNvPr>
          <p:cNvSpPr/>
          <p:nvPr/>
        </p:nvSpPr>
        <p:spPr>
          <a:xfrm>
            <a:off x="2049930" y="781996"/>
            <a:ext cx="1636907" cy="497524"/>
          </a:xfrm>
          <a:prstGeom prst="roundRect">
            <a:avLst>
              <a:gd name="adj" fmla="val 4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Roller Claws</a:t>
            </a:r>
          </a:p>
        </p:txBody>
      </p:sp>
      <p:sp>
        <p:nvSpPr>
          <p:cNvPr id="7" name="Rounded Rectangle 22">
            <a:extLst>
              <a:ext uri="{FF2B5EF4-FFF2-40B4-BE49-F238E27FC236}">
                <a16:creationId xmlns:a16="http://schemas.microsoft.com/office/drawing/2014/main" id="{1F037963-A573-56E3-6979-0A4263B0FC71}"/>
              </a:ext>
            </a:extLst>
          </p:cNvPr>
          <p:cNvSpPr/>
          <p:nvPr/>
        </p:nvSpPr>
        <p:spPr>
          <a:xfrm>
            <a:off x="3751841" y="764736"/>
            <a:ext cx="1636907" cy="523401"/>
          </a:xfrm>
          <a:prstGeom prst="roundRect">
            <a:avLst>
              <a:gd name="adj" fmla="val 4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Intake Wheels</a:t>
            </a:r>
          </a:p>
        </p:txBody>
      </p:sp>
      <p:sp>
        <p:nvSpPr>
          <p:cNvPr id="8" name="Rounded Rectangle 23">
            <a:extLst>
              <a:ext uri="{FF2B5EF4-FFF2-40B4-BE49-F238E27FC236}">
                <a16:creationId xmlns:a16="http://schemas.microsoft.com/office/drawing/2014/main" id="{597020DC-3960-7CA0-6A40-83412D22B3CE}"/>
              </a:ext>
            </a:extLst>
          </p:cNvPr>
          <p:cNvSpPr/>
          <p:nvPr/>
        </p:nvSpPr>
        <p:spPr>
          <a:xfrm>
            <a:off x="5453753" y="756119"/>
            <a:ext cx="1636907" cy="523401"/>
          </a:xfrm>
          <a:prstGeom prst="roundRect">
            <a:avLst>
              <a:gd name="adj" fmla="val 4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Belts</a:t>
            </a:r>
          </a:p>
        </p:txBody>
      </p:sp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F4D500AE-7F8B-A975-B2DD-66976154010E}"/>
              </a:ext>
            </a:extLst>
          </p:cNvPr>
          <p:cNvSpPr/>
          <p:nvPr/>
        </p:nvSpPr>
        <p:spPr>
          <a:xfrm>
            <a:off x="7155665" y="773368"/>
            <a:ext cx="1636907" cy="506152"/>
          </a:xfrm>
          <a:prstGeom prst="roundRect">
            <a:avLst>
              <a:gd name="adj" fmla="val 4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Passive Intakes</a:t>
            </a:r>
          </a:p>
        </p:txBody>
      </p:sp>
      <p:sp>
        <p:nvSpPr>
          <p:cNvPr id="10" name="Title 24">
            <a:extLst>
              <a:ext uri="{FF2B5EF4-FFF2-40B4-BE49-F238E27FC236}">
                <a16:creationId xmlns:a16="http://schemas.microsoft.com/office/drawing/2014/main" id="{F5F898F4-8CFB-45B7-D07C-9C6FCD9FFAFD}"/>
              </a:ext>
            </a:extLst>
          </p:cNvPr>
          <p:cNvSpPr txBox="1">
            <a:spLocks/>
          </p:cNvSpPr>
          <p:nvPr/>
        </p:nvSpPr>
        <p:spPr>
          <a:xfrm>
            <a:off x="3019246" y="0"/>
            <a:ext cx="4991184" cy="698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| SCORING ELEMENT INTAKES</a:t>
            </a:r>
          </a:p>
        </p:txBody>
      </p:sp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29F8D18F-0AAD-A5C7-CA62-B07AD4136E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5" y="191628"/>
            <a:ext cx="2740594" cy="324109"/>
          </a:xfrm>
          <a:prstGeom prst="rect">
            <a:avLst/>
          </a:prstGeom>
        </p:spPr>
      </p:pic>
      <p:sp>
        <p:nvSpPr>
          <p:cNvPr id="23" name="Rectangle: Diagonal Corners Rounded 22">
            <a:extLst>
              <a:ext uri="{FF2B5EF4-FFF2-40B4-BE49-F238E27FC236}">
                <a16:creationId xmlns:a16="http://schemas.microsoft.com/office/drawing/2014/main" id="{DAC30585-A7FC-AD66-4677-0D920825798B}"/>
              </a:ext>
            </a:extLst>
          </p:cNvPr>
          <p:cNvSpPr/>
          <p:nvPr/>
        </p:nvSpPr>
        <p:spPr>
          <a:xfrm>
            <a:off x="5253905" y="4297395"/>
            <a:ext cx="3828947" cy="286856"/>
          </a:xfrm>
          <a:prstGeom prst="round2DiagRect">
            <a:avLst/>
          </a:prstGeom>
          <a:gradFill flip="none" rotWithShape="1">
            <a:gsLst>
              <a:gs pos="0">
                <a:srgbClr val="4472C4">
                  <a:shade val="30000"/>
                  <a:satMod val="115000"/>
                </a:srgbClr>
              </a:gs>
              <a:gs pos="50000">
                <a:srgbClr val="4472C4">
                  <a:shade val="67500"/>
                  <a:satMod val="115000"/>
                </a:srgbClr>
              </a:gs>
              <a:gs pos="100000">
                <a:srgbClr val="4472C4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0997DD-679D-5A80-711C-463E96B2AD0E}"/>
              </a:ext>
            </a:extLst>
          </p:cNvPr>
          <p:cNvSpPr txBox="1"/>
          <p:nvPr/>
        </p:nvSpPr>
        <p:spPr>
          <a:xfrm>
            <a:off x="408272" y="4841751"/>
            <a:ext cx="484702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Intake Arm Tips and Tricks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Consider using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polycarbonate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for the sides of the arm to make the arm flexible, strong and lightweight.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 NOT use Acrylic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it can shatter on impact.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Design the arm to move back inside the frame perimeter when not picking up a scoring element. This will decrease the chance of damage to the arm from collisions with field elements or robots.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7BC36C-C765-6E09-29F5-01561D3BBDD2}"/>
              </a:ext>
            </a:extLst>
          </p:cNvPr>
          <p:cNvSpPr/>
          <p:nvPr/>
        </p:nvSpPr>
        <p:spPr>
          <a:xfrm>
            <a:off x="5253905" y="4584250"/>
            <a:ext cx="3538667" cy="1939955"/>
          </a:xfrm>
          <a:prstGeom prst="rect">
            <a:avLst/>
          </a:prstGeom>
          <a:solidFill>
            <a:srgbClr val="BFCF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CC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83099E-EED5-FE56-79B7-FC3E084995EB}"/>
              </a:ext>
            </a:extLst>
          </p:cNvPr>
          <p:cNvSpPr txBox="1"/>
          <p:nvPr/>
        </p:nvSpPr>
        <p:spPr>
          <a:xfrm>
            <a:off x="5383568" y="4297395"/>
            <a:ext cx="335155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Arm Examples and Resources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B3D306-8B94-A9B1-6D30-C078B3A276E4}"/>
              </a:ext>
            </a:extLst>
          </p:cNvPr>
          <p:cNvSpPr txBox="1"/>
          <p:nvPr/>
        </p:nvSpPr>
        <p:spPr>
          <a:xfrm>
            <a:off x="5383568" y="4584251"/>
            <a:ext cx="3409004" cy="17537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100" b="1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Polycarbonate or Lexan</a:t>
            </a:r>
            <a:r>
              <a:rPr lang="en-US" sz="11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. Examples include:</a:t>
            </a:r>
          </a:p>
          <a:p>
            <a:pPr marL="742950" lvl="1" indent="-2857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Local Hardware Stores and Vendors</a:t>
            </a:r>
            <a:endParaRPr lang="en-US" sz="1100" b="0" i="0" strike="noStrike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742950" lvl="1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Online Vendors</a:t>
            </a:r>
          </a:p>
          <a:p>
            <a:pPr marL="171450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b="1" i="0" u="none" strike="noStrike" dirty="0">
                <a:solidFill>
                  <a:srgbClr val="595959"/>
                </a:solidFill>
                <a:effectLst/>
                <a:latin typeface="Arial"/>
                <a:cs typeface="Arial"/>
              </a:rPr>
              <a:t>Hex Shaft</a:t>
            </a:r>
            <a:r>
              <a:rPr lang="en-US" sz="1100" b="0" i="0" u="none" strike="noStrike" dirty="0">
                <a:solidFill>
                  <a:srgbClr val="595959"/>
                </a:solidFill>
                <a:effectLst/>
                <a:latin typeface="Arial"/>
                <a:cs typeface="Arial"/>
              </a:rPr>
              <a:t>. Examples include: </a:t>
            </a:r>
          </a:p>
          <a:p>
            <a:pPr marL="742950" lvl="1" indent="-2857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b="0" i="0" u="sng" strike="noStrike" dirty="0">
                <a:solidFill>
                  <a:srgbClr val="0097A7"/>
                </a:solidFill>
                <a:effectLst/>
                <a:latin typeface="Arial"/>
                <a:cs typeface="Arial"/>
                <a:hlinkClick r:id="rId6"/>
              </a:rPr>
              <a:t>AndyMark</a:t>
            </a:r>
            <a:r>
              <a:rPr lang="en-US" sz="1100" b="0" i="0" u="sng" strike="noStrike" dirty="0">
                <a:solidFill>
                  <a:srgbClr val="0097A7"/>
                </a:solidFill>
                <a:effectLst/>
                <a:latin typeface="Arial"/>
                <a:cs typeface="Arial"/>
                <a:hlinkClick r:id="rId7"/>
              </a:rPr>
              <a:t> </a:t>
            </a:r>
            <a:endParaRPr lang="en-US" sz="1100" b="0" i="0" u="sng" strike="noStrike" dirty="0">
              <a:solidFill>
                <a:srgbClr val="0097A7"/>
              </a:solidFill>
              <a:effectLst/>
              <a:latin typeface="Arial"/>
              <a:cs typeface="Arial"/>
            </a:endParaRPr>
          </a:p>
          <a:p>
            <a:pPr marL="742950" lvl="1" indent="-2857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b="0" i="0" u="none" strike="noStrike" dirty="0">
                <a:solidFill>
                  <a:srgbClr val="595959"/>
                </a:solidFill>
                <a:effectLst/>
                <a:latin typeface="Arial"/>
                <a:cs typeface="Arial"/>
                <a:hlinkClick r:id="rId8"/>
              </a:rPr>
              <a:t>WestCoast Products</a:t>
            </a:r>
            <a:endParaRPr lang="en-US" sz="1100" b="0" i="0" u="none" strike="noStrike" dirty="0">
              <a:solidFill>
                <a:srgbClr val="595959"/>
              </a:solidFill>
              <a:effectLst/>
              <a:latin typeface="Arial"/>
              <a:cs typeface="Arial"/>
            </a:endParaRPr>
          </a:p>
          <a:p>
            <a:pPr marL="171450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595959"/>
                </a:solidFill>
                <a:latin typeface="Arial" panose="020B0604020202020204" pitchFamily="34" charset="0"/>
              </a:rPr>
              <a:t>Rollers</a:t>
            </a:r>
            <a:r>
              <a:rPr lang="en-US" sz="1100" dirty="0">
                <a:solidFill>
                  <a:srgbClr val="595959"/>
                </a:solidFill>
                <a:latin typeface="Arial" panose="020B0604020202020204" pitchFamily="34" charset="0"/>
              </a:rPr>
              <a:t>. Examples include</a:t>
            </a:r>
          </a:p>
          <a:p>
            <a:pPr marL="742950" lvl="1" indent="-2857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595959"/>
                </a:solidFill>
                <a:latin typeface="Arial" panose="020B0604020202020204" pitchFamily="34" charset="0"/>
                <a:hlinkClick r:id="rId9"/>
              </a:rPr>
              <a:t>McMaster-Carr</a:t>
            </a:r>
            <a:endParaRPr lang="en-US" sz="1100" dirty="0">
              <a:solidFill>
                <a:srgbClr val="595959"/>
              </a:solidFill>
              <a:latin typeface="Arial" panose="020B0604020202020204" pitchFamily="34" charset="0"/>
            </a:endParaRPr>
          </a:p>
          <a:p>
            <a:pPr marL="742950" lvl="1" indent="-2857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b="0" i="0" u="none" strike="noStrike" dirty="0">
                <a:solidFill>
                  <a:srgbClr val="595959"/>
                </a:solidFill>
                <a:effectLst/>
                <a:latin typeface="Arial"/>
                <a:cs typeface="Arial"/>
                <a:hlinkClick r:id="rId10"/>
              </a:rPr>
              <a:t>AndyMark Roller Intake Kit</a:t>
            </a:r>
            <a:endParaRPr lang="en-US" sz="1100" b="0" i="0" u="none" strike="noStrike" dirty="0">
              <a:solidFill>
                <a:srgbClr val="595959"/>
              </a:solidFill>
              <a:effectLst/>
              <a:latin typeface="Arial"/>
              <a:cs typeface="Arial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68282ED-580F-89DB-4A64-6A78F14F38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7312" y="3008179"/>
            <a:ext cx="2187797" cy="107152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6465C81-2622-481B-F402-7152DBD5EB5A}"/>
              </a:ext>
            </a:extLst>
          </p:cNvPr>
          <p:cNvSpPr txBox="1"/>
          <p:nvPr/>
        </p:nvSpPr>
        <p:spPr>
          <a:xfrm>
            <a:off x="4953631" y="3996113"/>
            <a:ext cx="161094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hlinkClick r:id="rId12"/>
              </a:rPr>
              <a:t>Team Rembrandts 2022 4-Bar Linkage Intake</a:t>
            </a:r>
            <a:endParaRPr lang="en-US" sz="6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1A3FB72-C362-BD23-C891-93526707F68D}"/>
              </a:ext>
            </a:extLst>
          </p:cNvPr>
          <p:cNvSpPr txBox="1"/>
          <p:nvPr/>
        </p:nvSpPr>
        <p:spPr>
          <a:xfrm>
            <a:off x="396820" y="3498595"/>
            <a:ext cx="47288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4472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Parts Often Used on an Intake Arm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Wheels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See the Intake Wheels tab for more information.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Belts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–See the Belts &amp; Tubing tab for more information.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Rollers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Rotating aluminum or polycarbonate tubes, sometimes with grip material applied to them are common.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Hex Shaft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Wheels, belts and/or rollers are often located on one or more axles, typically made from 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½” Hex 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S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haft. 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71F035-180D-63C3-9812-943037F9172A}"/>
              </a:ext>
            </a:extLst>
          </p:cNvPr>
          <p:cNvSpPr txBox="1"/>
          <p:nvPr/>
        </p:nvSpPr>
        <p:spPr>
          <a:xfrm>
            <a:off x="366826" y="1516529"/>
            <a:ext cx="47673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dirty="0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 </a:t>
            </a:r>
            <a:r>
              <a:rPr lang="en-US" b="1" i="0" u="none" strike="noStrike" dirty="0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intake arm</a:t>
            </a:r>
            <a:r>
              <a:rPr lang="en-US" b="0" i="0" u="none" strike="noStrike" dirty="0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is a common </a:t>
            </a:r>
            <a:r>
              <a:rPr lang="en-US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mechanism. Intake arms often start inside the robot frame, then extend </a:t>
            </a:r>
            <a:r>
              <a:rPr lang="en-US" b="1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over the bumper</a:t>
            </a:r>
            <a:r>
              <a:rPr lang="en-US" b="0" i="0" u="none" strike="noStrike" dirty="0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05600F-99B0-EDAF-2E63-08FCC44DAAD7}"/>
              </a:ext>
            </a:extLst>
          </p:cNvPr>
          <p:cNvSpPr txBox="1"/>
          <p:nvPr/>
        </p:nvSpPr>
        <p:spPr>
          <a:xfrm>
            <a:off x="364207" y="2397774"/>
            <a:ext cx="413616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4472C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Intake Arm Mechanics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4-Bar Linkages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Many over-the-bumper arms use four-bar linkages, which are examined later in this lesson.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Slap Down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Other arms are designed to “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slap down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 from a pivot point inside the robot frame.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1FF9FB-9473-8A79-561A-C5B21BD70594}"/>
              </a:ext>
            </a:extLst>
          </p:cNvPr>
          <p:cNvSpPr txBox="1"/>
          <p:nvPr/>
        </p:nvSpPr>
        <p:spPr>
          <a:xfrm>
            <a:off x="5383568" y="2895022"/>
            <a:ext cx="122958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hlinkClick r:id="rId13"/>
              </a:rPr>
              <a:t>Slap Down Intake &amp; Arm Design</a:t>
            </a:r>
            <a:endParaRPr lang="en-US" sz="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9BE61E5-AE7D-E5BA-211E-184524012E4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031" y="1546099"/>
            <a:ext cx="1718078" cy="13901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54C77A1-CECE-9836-D16E-47A4173CFF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32"/>
          <a:stretch/>
        </p:blipFill>
        <p:spPr>
          <a:xfrm>
            <a:off x="6719764" y="1731918"/>
            <a:ext cx="2027511" cy="22809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680C81-1C95-072F-2818-AA2B590BF3B7}"/>
              </a:ext>
            </a:extLst>
          </p:cNvPr>
          <p:cNvSpPr txBox="1"/>
          <p:nvPr/>
        </p:nvSpPr>
        <p:spPr>
          <a:xfrm>
            <a:off x="7709760" y="4002587"/>
            <a:ext cx="143424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hlinkClick r:id="rId16"/>
              </a:rPr>
              <a:t>FRC 1323 Madtown 2023 Robot</a:t>
            </a:r>
            <a:endParaRPr lang="en-US" sz="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8119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2049930" y="549080"/>
            <a:ext cx="1636907" cy="440144"/>
          </a:xfrm>
          <a:prstGeom prst="roundRect">
            <a:avLst>
              <a:gd name="adj" fmla="val 4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Roller Claws</a:t>
            </a:r>
          </a:p>
        </p:txBody>
      </p:sp>
      <p:sp>
        <p:nvSpPr>
          <p:cNvPr id="4" name="Rounded Rectangle 19">
            <a:extLst>
              <a:ext uri="{FF2B5EF4-FFF2-40B4-BE49-F238E27FC236}">
                <a16:creationId xmlns:a16="http://schemas.microsoft.com/office/drawing/2014/main" id="{F18425ED-4CF0-B488-C3E9-D0AE9D98A9CC}"/>
              </a:ext>
            </a:extLst>
          </p:cNvPr>
          <p:cNvSpPr/>
          <p:nvPr/>
        </p:nvSpPr>
        <p:spPr>
          <a:xfrm>
            <a:off x="348019" y="790614"/>
            <a:ext cx="1636907" cy="488906"/>
          </a:xfrm>
          <a:prstGeom prst="roundRect">
            <a:avLst>
              <a:gd name="adj" fmla="val 4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Intake Arms</a:t>
            </a:r>
          </a:p>
        </p:txBody>
      </p:sp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FD04BCEC-5E63-70D7-3B3D-C49F3858C158}"/>
              </a:ext>
            </a:extLst>
          </p:cNvPr>
          <p:cNvSpPr/>
          <p:nvPr/>
        </p:nvSpPr>
        <p:spPr>
          <a:xfrm>
            <a:off x="3751841" y="764736"/>
            <a:ext cx="1636907" cy="514784"/>
          </a:xfrm>
          <a:prstGeom prst="roundRect">
            <a:avLst>
              <a:gd name="adj" fmla="val 4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Intake Wheels</a:t>
            </a:r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8E5F11B4-B762-0EEB-F8C6-339127A42D7C}"/>
              </a:ext>
            </a:extLst>
          </p:cNvPr>
          <p:cNvSpPr/>
          <p:nvPr/>
        </p:nvSpPr>
        <p:spPr>
          <a:xfrm>
            <a:off x="5453753" y="756120"/>
            <a:ext cx="1636907" cy="523400"/>
          </a:xfrm>
          <a:prstGeom prst="roundRect">
            <a:avLst>
              <a:gd name="adj" fmla="val 4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Belts</a:t>
            </a:r>
          </a:p>
        </p:txBody>
      </p:sp>
      <p:sp>
        <p:nvSpPr>
          <p:cNvPr id="8" name="Rounded Rectangle 20">
            <a:extLst>
              <a:ext uri="{FF2B5EF4-FFF2-40B4-BE49-F238E27FC236}">
                <a16:creationId xmlns:a16="http://schemas.microsoft.com/office/drawing/2014/main" id="{D8BD29DE-8EE1-6B7A-1AC7-437CB0F15233}"/>
              </a:ext>
            </a:extLst>
          </p:cNvPr>
          <p:cNvSpPr/>
          <p:nvPr/>
        </p:nvSpPr>
        <p:spPr>
          <a:xfrm>
            <a:off x="7155665" y="773368"/>
            <a:ext cx="1636907" cy="506152"/>
          </a:xfrm>
          <a:prstGeom prst="roundRect">
            <a:avLst>
              <a:gd name="adj" fmla="val 4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Passive Intakes</a:t>
            </a:r>
          </a:p>
        </p:txBody>
      </p:sp>
      <p:sp>
        <p:nvSpPr>
          <p:cNvPr id="9" name="Title 24">
            <a:extLst>
              <a:ext uri="{FF2B5EF4-FFF2-40B4-BE49-F238E27FC236}">
                <a16:creationId xmlns:a16="http://schemas.microsoft.com/office/drawing/2014/main" id="{8DD1A43B-81CF-0880-114C-ABCCDE5BDBE3}"/>
              </a:ext>
            </a:extLst>
          </p:cNvPr>
          <p:cNvSpPr txBox="1">
            <a:spLocks/>
          </p:cNvSpPr>
          <p:nvPr/>
        </p:nvSpPr>
        <p:spPr>
          <a:xfrm>
            <a:off x="3019246" y="0"/>
            <a:ext cx="4991184" cy="698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| SCORING ELEMENT INTAKES</a:t>
            </a:r>
          </a:p>
        </p:txBody>
      </p:sp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75E96683-007A-A2D3-7484-826E287824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5" y="191628"/>
            <a:ext cx="2740594" cy="3241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567161-0813-8C53-7582-D371F1A84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015" y="1462523"/>
            <a:ext cx="8701445" cy="51366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0E21C57-7550-45DE-E6C5-8FAE6A180090}"/>
              </a:ext>
            </a:extLst>
          </p:cNvPr>
          <p:cNvSpPr txBox="1"/>
          <p:nvPr/>
        </p:nvSpPr>
        <p:spPr>
          <a:xfrm>
            <a:off x="364565" y="2497124"/>
            <a:ext cx="4440347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DF76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Types of Roller Claws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Side-to-Side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This intake is good for picking up box-shaped scoring elements, since it can grab a scoring element from both sides. It often uses compliant wheels.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Top-and-Bottom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This intake typically features 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rotating wheels or belts that draw in a scoring element </a:t>
            </a:r>
            <a:b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from the floor or another flat surface.</a:t>
            </a:r>
          </a:p>
          <a:p>
            <a:endParaRPr lang="en-US" sz="800" b="1" u="sng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b="1" u="sng" dirty="0">
                <a:solidFill>
                  <a:srgbClr val="DF76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Parts Often Used on Roller Claws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Wheels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–See Intake Wheels tab for more information.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Belts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See Belts &amp; Tubing tab for more information.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sng" strike="noStrike" kern="1200" cap="none" spc="0" normalizeH="0" baseline="0" noProof="0" dirty="0">
              <a:ln>
                <a:noFill/>
              </a:ln>
              <a:solidFill>
                <a:srgbClr val="DF762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DF762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Roller Claw Tips and Tricks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Make sure the scoring element is secure within the claw, even when the robot travels at high-speeds, turns quickly, or takes a hit.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Some roller claws also open and close to pinch the scoring element tighter between the rollers. This may or may not be necessary, depending on the scoring element.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Even slight changes to the wheels or shape and angle of the claw can make a big difference in effectiveness.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584A2A-0DF4-33B9-E3BF-F1F60114231C}"/>
              </a:ext>
            </a:extLst>
          </p:cNvPr>
          <p:cNvSpPr txBox="1"/>
          <p:nvPr/>
        </p:nvSpPr>
        <p:spPr>
          <a:xfrm>
            <a:off x="348019" y="1516529"/>
            <a:ext cx="84445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dirty="0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Roller Claws</a:t>
            </a:r>
            <a:r>
              <a:rPr lang="en-US" sz="2000" b="0" i="0" u="none" strike="noStrike" dirty="0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are mechanisms that can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intake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scoring element, and if the motors for the wheels or belts are reversed in direction, can also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launch or place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scoring element.</a:t>
            </a:r>
            <a:endParaRPr lang="en-US" sz="2000" b="0" i="0" u="none" strike="noStrike" dirty="0">
              <a:solidFill>
                <a:srgbClr val="595959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3B728EC-0D24-1985-0750-A0D0F1A5DE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542" r="18107"/>
          <a:stretch/>
        </p:blipFill>
        <p:spPr>
          <a:xfrm>
            <a:off x="4658682" y="2328062"/>
            <a:ext cx="2026537" cy="16504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E0BDB5-848D-2570-B112-19FFE5D550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35" y="4457141"/>
            <a:ext cx="1973337" cy="19795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5D2128-3B5B-53ED-CFC0-003D2A601807}"/>
              </a:ext>
            </a:extLst>
          </p:cNvPr>
          <p:cNvSpPr txBox="1"/>
          <p:nvPr/>
        </p:nvSpPr>
        <p:spPr>
          <a:xfrm>
            <a:off x="5063706" y="3978511"/>
            <a:ext cx="17555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hlinkClick r:id="rId7"/>
              </a:rPr>
              <a:t>FIRST Robotics Team 1678 – Citrus Circuits</a:t>
            </a:r>
            <a:r>
              <a:rPr lang="en-US" sz="600" dirty="0"/>
              <a:t> - 2018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4348D5-9679-75BB-3394-7CE6E89A6E24}"/>
              </a:ext>
            </a:extLst>
          </p:cNvPr>
          <p:cNvSpPr txBox="1"/>
          <p:nvPr/>
        </p:nvSpPr>
        <p:spPr>
          <a:xfrm>
            <a:off x="5604995" y="5917214"/>
            <a:ext cx="13344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hlinkClick r:id="rId8"/>
              </a:rPr>
              <a:t>FIRST Robotics Team 118 – </a:t>
            </a:r>
            <a:r>
              <a:rPr lang="en-US" sz="600" dirty="0" err="1">
                <a:hlinkClick r:id="rId8"/>
              </a:rPr>
              <a:t>Robonauts</a:t>
            </a:r>
            <a:r>
              <a:rPr lang="en-US" sz="600" dirty="0">
                <a:hlinkClick r:id="rId8"/>
              </a:rPr>
              <a:t>: </a:t>
            </a:r>
            <a:r>
              <a:rPr lang="en-US" sz="600" dirty="0" err="1">
                <a:hlinkClick r:id="rId8"/>
              </a:rPr>
              <a:t>Everybot</a:t>
            </a:r>
            <a:r>
              <a:rPr lang="en-US" sz="600" dirty="0">
                <a:hlinkClick r:id="rId8"/>
              </a:rPr>
              <a:t> 2023</a:t>
            </a:r>
            <a:endParaRPr lang="en-US" sz="6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E37222D-C30E-A3AE-779C-EE0FCAB593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4912" y="4445923"/>
            <a:ext cx="1971115" cy="14491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3584C5-3AC7-F19F-8EDA-69E3033EE2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709" y="2328062"/>
            <a:ext cx="1996863" cy="20031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5796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3751841" y="557703"/>
            <a:ext cx="1636907" cy="440144"/>
          </a:xfrm>
          <a:prstGeom prst="roundRect">
            <a:avLst>
              <a:gd name="adj" fmla="val 4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Intake Wheels</a:t>
            </a:r>
          </a:p>
        </p:txBody>
      </p:sp>
      <p:sp>
        <p:nvSpPr>
          <p:cNvPr id="4" name="Rounded Rectangle 19">
            <a:extLst>
              <a:ext uri="{FF2B5EF4-FFF2-40B4-BE49-F238E27FC236}">
                <a16:creationId xmlns:a16="http://schemas.microsoft.com/office/drawing/2014/main" id="{6193969D-E9DA-F524-C7D5-E821F1F9070E}"/>
              </a:ext>
            </a:extLst>
          </p:cNvPr>
          <p:cNvSpPr/>
          <p:nvPr/>
        </p:nvSpPr>
        <p:spPr>
          <a:xfrm>
            <a:off x="348019" y="790614"/>
            <a:ext cx="1636907" cy="440144"/>
          </a:xfrm>
          <a:prstGeom prst="roundRect">
            <a:avLst>
              <a:gd name="adj" fmla="val 4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Intake Arms</a:t>
            </a: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0842B175-F393-7DAF-E0CE-D8A6055E43C0}"/>
              </a:ext>
            </a:extLst>
          </p:cNvPr>
          <p:cNvSpPr/>
          <p:nvPr/>
        </p:nvSpPr>
        <p:spPr>
          <a:xfrm>
            <a:off x="2049930" y="781996"/>
            <a:ext cx="1636907" cy="497524"/>
          </a:xfrm>
          <a:prstGeom prst="roundRect">
            <a:avLst>
              <a:gd name="adj" fmla="val 4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Roller Claws</a:t>
            </a:r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297DE426-E95A-C022-7CD3-3525390723A9}"/>
              </a:ext>
            </a:extLst>
          </p:cNvPr>
          <p:cNvSpPr/>
          <p:nvPr/>
        </p:nvSpPr>
        <p:spPr>
          <a:xfrm>
            <a:off x="5453753" y="756120"/>
            <a:ext cx="1636907" cy="523400"/>
          </a:xfrm>
          <a:prstGeom prst="roundRect">
            <a:avLst>
              <a:gd name="adj" fmla="val 4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Belts</a:t>
            </a:r>
          </a:p>
        </p:txBody>
      </p:sp>
      <p:sp>
        <p:nvSpPr>
          <p:cNvPr id="8" name="Rounded Rectangle 20">
            <a:extLst>
              <a:ext uri="{FF2B5EF4-FFF2-40B4-BE49-F238E27FC236}">
                <a16:creationId xmlns:a16="http://schemas.microsoft.com/office/drawing/2014/main" id="{9FE42569-BD8E-C010-8044-FDDBCCFEC89F}"/>
              </a:ext>
            </a:extLst>
          </p:cNvPr>
          <p:cNvSpPr/>
          <p:nvPr/>
        </p:nvSpPr>
        <p:spPr>
          <a:xfrm>
            <a:off x="7155665" y="773368"/>
            <a:ext cx="1636907" cy="506152"/>
          </a:xfrm>
          <a:prstGeom prst="roundRect">
            <a:avLst>
              <a:gd name="adj" fmla="val 4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Passive Intakes</a:t>
            </a:r>
          </a:p>
        </p:txBody>
      </p:sp>
      <p:sp>
        <p:nvSpPr>
          <p:cNvPr id="9" name="Title 24">
            <a:extLst>
              <a:ext uri="{FF2B5EF4-FFF2-40B4-BE49-F238E27FC236}">
                <a16:creationId xmlns:a16="http://schemas.microsoft.com/office/drawing/2014/main" id="{1FAEB9A5-58E5-E324-7FBE-A7018D9FA6D6}"/>
              </a:ext>
            </a:extLst>
          </p:cNvPr>
          <p:cNvSpPr txBox="1">
            <a:spLocks/>
          </p:cNvSpPr>
          <p:nvPr/>
        </p:nvSpPr>
        <p:spPr>
          <a:xfrm>
            <a:off x="3019246" y="0"/>
            <a:ext cx="4991184" cy="698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| SCORING ELEMENT INTAKES</a:t>
            </a:r>
          </a:p>
        </p:txBody>
      </p:sp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2E15EFAE-8A29-8007-119B-742F23B72A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5" y="191628"/>
            <a:ext cx="2740594" cy="3241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389323-45A0-CCE1-F220-76DAE9772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015" y="1462523"/>
            <a:ext cx="8701445" cy="5136685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3CF85C17-E569-FB85-763C-3F8317C3A67B}"/>
              </a:ext>
            </a:extLst>
          </p:cNvPr>
          <p:cNvSpPr/>
          <p:nvPr/>
        </p:nvSpPr>
        <p:spPr>
          <a:xfrm>
            <a:off x="5253905" y="4887429"/>
            <a:ext cx="3828947" cy="286856"/>
          </a:xfrm>
          <a:prstGeom prst="round2DiagRect">
            <a:avLst/>
          </a:prstGeom>
          <a:gradFill flip="none" rotWithShape="1">
            <a:gsLst>
              <a:gs pos="0">
                <a:srgbClr val="ED1C24">
                  <a:shade val="30000"/>
                  <a:satMod val="115000"/>
                </a:srgbClr>
              </a:gs>
              <a:gs pos="50000">
                <a:srgbClr val="ED1C24">
                  <a:shade val="67500"/>
                  <a:satMod val="115000"/>
                </a:srgbClr>
              </a:gs>
              <a:gs pos="100000">
                <a:srgbClr val="ED1C24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94F454-21B0-7902-4D43-DF94A264711C}"/>
              </a:ext>
            </a:extLst>
          </p:cNvPr>
          <p:cNvSpPr/>
          <p:nvPr/>
        </p:nvSpPr>
        <p:spPr>
          <a:xfrm>
            <a:off x="5253905" y="5176746"/>
            <a:ext cx="3420061" cy="1296595"/>
          </a:xfrm>
          <a:prstGeom prst="rect">
            <a:avLst/>
          </a:prstGeom>
          <a:solidFill>
            <a:srgbClr val="FBC9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CC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E7D591-62C5-FD28-425E-69F9C8572523}"/>
              </a:ext>
            </a:extLst>
          </p:cNvPr>
          <p:cNvSpPr txBox="1"/>
          <p:nvPr/>
        </p:nvSpPr>
        <p:spPr>
          <a:xfrm>
            <a:off x="5253905" y="4860430"/>
            <a:ext cx="375207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Intake Wheel Examples and Resources</a:t>
            </a:r>
            <a:endParaRPr lang="en-US" sz="16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156879-B26A-105D-A1F2-2CAEA7CDA20F}"/>
              </a:ext>
            </a:extLst>
          </p:cNvPr>
          <p:cNvSpPr txBox="1"/>
          <p:nvPr/>
        </p:nvSpPr>
        <p:spPr>
          <a:xfrm>
            <a:off x="5396582" y="5197932"/>
            <a:ext cx="3397710" cy="10766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71450" indent="-1714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595959"/>
                </a:solidFill>
                <a:latin typeface="Arial" panose="020B0604020202020204" pitchFamily="34" charset="0"/>
                <a:hlinkClick r:id="rId5"/>
              </a:rPr>
              <a:t>REV Robotics</a:t>
            </a:r>
            <a:endParaRPr lang="en-US" sz="110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rgbClr val="595959"/>
                </a:solidFill>
                <a:latin typeface="Arial" panose="020B0604020202020204" pitchFamily="34" charset="0"/>
                <a:hlinkClick r:id="rId6"/>
              </a:rPr>
              <a:t>AndyMark</a:t>
            </a:r>
            <a:endParaRPr lang="en-US" sz="110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595959"/>
                </a:solidFill>
                <a:latin typeface="Arial" panose="020B0604020202020204" pitchFamily="34" charset="0"/>
                <a:hlinkClick r:id="rId7"/>
              </a:rPr>
              <a:t>West Coast Products</a:t>
            </a:r>
            <a:endParaRPr lang="en-US" sz="110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595959"/>
                </a:solidFill>
                <a:latin typeface="Arial"/>
                <a:cs typeface="Arial"/>
                <a:hlinkClick r:id="rId8"/>
              </a:rPr>
              <a:t>ThriftyBot</a:t>
            </a:r>
            <a:endParaRPr lang="en-US" sz="1100" dirty="0">
              <a:solidFill>
                <a:srgbClr val="595959"/>
              </a:solidFill>
              <a:latin typeface="Arial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A257F2-5DCD-2DCA-586A-FDAFE97A5089}"/>
              </a:ext>
            </a:extLst>
          </p:cNvPr>
          <p:cNvSpPr txBox="1"/>
          <p:nvPr/>
        </p:nvSpPr>
        <p:spPr>
          <a:xfrm>
            <a:off x="338849" y="1439562"/>
            <a:ext cx="83181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dirty="0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Wheels are used on both intake arms and roller claws, helping to intake a scoring element and release it as well.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BB1151E-B2F0-9A12-4574-E6C6AFD901A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7776" t="3331" b="5669"/>
          <a:stretch/>
        </p:blipFill>
        <p:spPr>
          <a:xfrm rot="2612661">
            <a:off x="6826127" y="2451583"/>
            <a:ext cx="1308546" cy="12459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E849D87-20EE-00CC-30E6-D22D6E9EF4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10127" r="4419" b="23024"/>
          <a:stretch/>
        </p:blipFill>
        <p:spPr>
          <a:xfrm>
            <a:off x="4793388" y="1831503"/>
            <a:ext cx="1816004" cy="11272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D9A85B-654B-19AC-E988-AB454B91981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" t="5015" r="15640" b="5015"/>
          <a:stretch/>
        </p:blipFill>
        <p:spPr>
          <a:xfrm>
            <a:off x="7747466" y="1850462"/>
            <a:ext cx="700073" cy="84584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AFD36F3-A17F-CFA1-B676-401D6830CAC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t="4795" r="13369" b="9843"/>
          <a:stretch/>
        </p:blipFill>
        <p:spPr>
          <a:xfrm>
            <a:off x="6616103" y="1845073"/>
            <a:ext cx="854840" cy="9076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BF75B8A-B84C-FF18-38A1-FC02511A61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679" b="84672" l="3478" r="76812">
                        <a14:foregroundMark x1="76812" y1="16788" x2="46377" y2="32117"/>
                        <a14:foregroundMark x1="54203" y1="18978" x2="51884" y2="16058"/>
                        <a14:foregroundMark x1="66957" y1="16058" x2="60000" y2="11679"/>
                        <a14:foregroundMark x1="57681" y1="13139" x2="65217" y2="19708"/>
                        <a14:foregroundMark x1="67826" y1="11679" x2="69565" y2="16058"/>
                        <a14:foregroundMark x1="51304" y1="18978" x2="50145" y2="16058"/>
                        <a14:foregroundMark x1="50145" y1="13869" x2="47246" y2="19708"/>
                        <a14:foregroundMark x1="46087" y1="29927" x2="45507" y2="32117"/>
                        <a14:foregroundMark x1="44058" y1="34307" x2="48406" y2="28467"/>
                        <a14:foregroundMark x1="45797" y1="35766" x2="40580" y2="40876"/>
                        <a14:foregroundMark x1="43768" y1="29197" x2="41159" y2="40876"/>
                        <a14:foregroundMark x1="7826" y1="26277" x2="7246" y2="39416"/>
                        <a14:foregroundMark x1="4928" y1="32117" x2="3768" y2="40876"/>
                        <a14:foregroundMark x1="51884" y1="70073" x2="55072" y2="75182"/>
                        <a14:foregroundMark x1="52754" y1="84672" x2="53333" y2="81752"/>
                        <a14:foregroundMark x1="73333" y1="21898" x2="72464" y2="20438"/>
                        <a14:foregroundMark x1="71594" y1="24088" x2="76812" y2="24088"/>
                        <a14:foregroundMark x1="73333" y1="19708" x2="71884" y2="13139"/>
                        <a14:foregroundMark x1="54493" y1="19708" x2="54493" y2="13869"/>
                      </a14:backgroundRemoval>
                    </a14:imgEffect>
                  </a14:imgLayer>
                </a14:imgProps>
              </a:ext>
            </a:extLst>
          </a:blip>
          <a:srcRect t="15862" r="20489" b="10959"/>
          <a:stretch/>
        </p:blipFill>
        <p:spPr>
          <a:xfrm>
            <a:off x="4546694" y="3043494"/>
            <a:ext cx="1655387" cy="53329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9BA1F66-AD6C-290D-C266-947667D0AF28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r="7821"/>
          <a:stretch/>
        </p:blipFill>
        <p:spPr>
          <a:xfrm>
            <a:off x="7176365" y="3481229"/>
            <a:ext cx="1481111" cy="126223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2CAD132-9E91-97EA-B477-E2AD8985076B}"/>
              </a:ext>
            </a:extLst>
          </p:cNvPr>
          <p:cNvSpPr txBox="1"/>
          <p:nvPr/>
        </p:nvSpPr>
        <p:spPr>
          <a:xfrm>
            <a:off x="338849" y="2111516"/>
            <a:ext cx="478920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Types of Intake Wheels</a:t>
            </a:r>
          </a:p>
          <a:p>
            <a:pPr marL="171450" indent="-1714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Compliant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– </a:t>
            </a:r>
            <a:r>
              <a:rPr lang="en-US" sz="1200" dirty="0">
                <a:solidFill>
                  <a:srgbClr val="595959"/>
                </a:solidFill>
                <a:latin typeface="Arial" panose="020B06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Compliant wheels provide grip and come in a variety of durometers. </a:t>
            </a:r>
            <a:r>
              <a:rPr lang="en-US" sz="1200" b="1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Durometer</a:t>
            </a:r>
            <a:r>
              <a:rPr lang="en-US" sz="12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 measures how “squishy” a compliant wheel is. </a:t>
            </a:r>
            <a:r>
              <a:rPr lang="en-US" sz="1200" dirty="0">
                <a:solidFill>
                  <a:srgbClr val="595959"/>
                </a:solidFill>
                <a:latin typeface="Arial" panose="020B0604020202020204" pitchFamily="34" charset="0"/>
              </a:rPr>
              <a:t>The lower the durometer, the squishier the wheel.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Mecanum –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Used to center an object for indexing.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Omni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Also used to center an object for indexing.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Stars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Used for their ability to sweep in a scoring element.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u="sng" dirty="0">
              <a:solidFill>
                <a:srgbClr val="4472C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b="1" u="sng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What is Bore?</a:t>
            </a:r>
          </a:p>
          <a:p>
            <a:pPr marL="171450" indent="-1714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1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Bore</a:t>
            </a:r>
            <a:r>
              <a:rPr lang="en-US" sz="12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 refers to the size of the hole in the center of the wheel. </a:t>
            </a:r>
          </a:p>
          <a:p>
            <a:pPr marL="171450" indent="-1714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1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Axles</a:t>
            </a:r>
            <a:r>
              <a:rPr lang="en-US" sz="1200" dirty="0">
                <a:solidFill>
                  <a:srgbClr val="595959"/>
                </a:solidFill>
                <a:latin typeface="Arial" panose="020B0604020202020204" pitchFamily="34" charset="0"/>
              </a:rPr>
              <a:t>, such as a </a:t>
            </a:r>
            <a:r>
              <a:rPr lang="en-US" sz="12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Hex Shaft, should match the diameter of the bore. ½” is a common size for a Bore and Hex Shaft. A </a:t>
            </a:r>
            <a:r>
              <a:rPr lang="en-US" sz="1200" b="1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Hub</a:t>
            </a:r>
            <a:r>
              <a:rPr lang="en-US" sz="12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 can be attached to a wheel to change the size of the bore.</a:t>
            </a:r>
            <a:endParaRPr lang="en-US" sz="1200" dirty="0">
              <a:solidFill>
                <a:srgbClr val="595959"/>
              </a:solidFill>
              <a:latin typeface="Arial" panose="020B0604020202020204" pitchFamily="34" charset="0"/>
            </a:endParaRPr>
          </a:p>
          <a:p>
            <a:pPr marL="171450" indent="-1714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595959"/>
              </a:solidFill>
              <a:latin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Bearings and Intake Wheel Mechanics</a:t>
            </a:r>
          </a:p>
          <a:p>
            <a:pPr marL="171450" indent="-1714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595959"/>
                </a:solidFill>
                <a:latin typeface="Arial" panose="020B0604020202020204" pitchFamily="34" charset="0"/>
              </a:rPr>
              <a:t>Spacers</a:t>
            </a:r>
            <a:r>
              <a:rPr lang="en-US" sz="1200" dirty="0">
                <a:solidFill>
                  <a:srgbClr val="595959"/>
                </a:solidFill>
                <a:latin typeface="Arial" panose="020B0604020202020204" pitchFamily="34" charset="0"/>
              </a:rPr>
              <a:t> and </a:t>
            </a:r>
            <a:r>
              <a:rPr lang="en-US" sz="1200" b="1" dirty="0">
                <a:solidFill>
                  <a:srgbClr val="595959"/>
                </a:solidFill>
                <a:latin typeface="Arial" panose="020B0604020202020204" pitchFamily="34" charset="0"/>
              </a:rPr>
              <a:t>Shaft Collars </a:t>
            </a:r>
            <a:r>
              <a:rPr lang="en-US" sz="1200" dirty="0">
                <a:solidFill>
                  <a:srgbClr val="595959"/>
                </a:solidFill>
                <a:latin typeface="Arial" panose="020B0604020202020204" pitchFamily="34" charset="0"/>
              </a:rPr>
              <a:t>hold wheels in place on an axle. </a:t>
            </a:r>
            <a:endParaRPr lang="en-US" sz="1200" b="0" i="0" u="none" strike="noStrike" dirty="0">
              <a:solidFill>
                <a:srgbClr val="595959"/>
              </a:solidFill>
              <a:effectLst/>
              <a:latin typeface="Arial" panose="020B0604020202020204" pitchFamily="34" charset="0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95959"/>
                </a:solidFill>
                <a:latin typeface="Arial" panose="020B0604020202020204" pitchFamily="34" charset="0"/>
              </a:rPr>
              <a:t>Axles that spin </a:t>
            </a:r>
            <a:r>
              <a:rPr lang="en-US" sz="1200" u="sng" dirty="0">
                <a:solidFill>
                  <a:srgbClr val="595959"/>
                </a:solidFill>
                <a:latin typeface="Arial" panose="020B0604020202020204" pitchFamily="34" charset="0"/>
              </a:rPr>
              <a:t>must be supported in at least 2 places </a:t>
            </a:r>
            <a:r>
              <a:rPr lang="en-US" sz="1200" dirty="0">
                <a:solidFill>
                  <a:srgbClr val="595959"/>
                </a:solidFill>
                <a:latin typeface="Arial" panose="020B0604020202020204" pitchFamily="34" charset="0"/>
              </a:rPr>
              <a:t>by either a motor with a gearbox or a bearing. 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595959"/>
                </a:solidFill>
                <a:latin typeface="Arial" panose="020B0604020202020204" pitchFamily="34" charset="0"/>
              </a:rPr>
              <a:t>Bearings</a:t>
            </a:r>
            <a:r>
              <a:rPr lang="en-US" sz="1200" dirty="0">
                <a:solidFill>
                  <a:srgbClr val="595959"/>
                </a:solidFill>
                <a:latin typeface="Arial" panose="020B0604020202020204" pitchFamily="34" charset="0"/>
              </a:rPr>
              <a:t> are metal components that allow the inside portion that contains the axle to rotate smoothly and independently from the outside part that is mounted to the robot. 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95959"/>
                </a:solidFill>
                <a:latin typeface="Arial" panose="020B0604020202020204" pitchFamily="34" charset="0"/>
              </a:rPr>
              <a:t>One motor can power multiple axles of intake wheels if they are connected by belts, gears, or chains.</a:t>
            </a:r>
            <a:endParaRPr lang="en-US" sz="1200" b="0" i="0" u="none" strike="noStrike" dirty="0">
              <a:solidFill>
                <a:srgbClr val="595959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8326EAE-877C-650F-1E8B-7D4CACBA4318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10875" t="5512" b="332"/>
          <a:stretch/>
        </p:blipFill>
        <p:spPr>
          <a:xfrm>
            <a:off x="5865964" y="3487367"/>
            <a:ext cx="1244653" cy="125282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04F5CF8-B634-0AAA-7EB3-CAEE16C78E1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69296" t="38738"/>
          <a:stretch/>
        </p:blipFill>
        <p:spPr>
          <a:xfrm>
            <a:off x="5030214" y="3597029"/>
            <a:ext cx="847078" cy="49258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E166B2C-6AD4-8B38-E1C9-360064E3CE4B}"/>
              </a:ext>
            </a:extLst>
          </p:cNvPr>
          <p:cNvSpPr txBox="1"/>
          <p:nvPr/>
        </p:nvSpPr>
        <p:spPr>
          <a:xfrm>
            <a:off x="5208641" y="4324070"/>
            <a:ext cx="715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Bearing and Hex Shaft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5E24B4-970F-9742-6F14-D7226ADA963F}"/>
              </a:ext>
            </a:extLst>
          </p:cNvPr>
          <p:cNvSpPr txBox="1"/>
          <p:nvPr/>
        </p:nvSpPr>
        <p:spPr>
          <a:xfrm>
            <a:off x="6148373" y="1878716"/>
            <a:ext cx="612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Compliant Wheels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747308E-3848-1823-C2E6-B213F97B1FA8}"/>
              </a:ext>
            </a:extLst>
          </p:cNvPr>
          <p:cNvSpPr txBox="1"/>
          <p:nvPr/>
        </p:nvSpPr>
        <p:spPr>
          <a:xfrm>
            <a:off x="8371056" y="1897771"/>
            <a:ext cx="474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</a:t>
            </a:r>
          </a:p>
          <a:p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Wheel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20F31E0-418C-A2E0-1651-176E7AD939DF}"/>
              </a:ext>
            </a:extLst>
          </p:cNvPr>
          <p:cNvSpPr txBox="1"/>
          <p:nvPr/>
        </p:nvSpPr>
        <p:spPr>
          <a:xfrm>
            <a:off x="7319715" y="1839671"/>
            <a:ext cx="576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Mecanum</a:t>
            </a:r>
          </a:p>
          <a:p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Wheel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D2B6EF-70B0-5471-4FEB-6C45419D0983}"/>
              </a:ext>
            </a:extLst>
          </p:cNvPr>
          <p:cNvSpPr txBox="1"/>
          <p:nvPr/>
        </p:nvSpPr>
        <p:spPr>
          <a:xfrm>
            <a:off x="8146843" y="2887205"/>
            <a:ext cx="527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Intake</a:t>
            </a:r>
          </a:p>
          <a:p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4896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5453753" y="549080"/>
            <a:ext cx="1636907" cy="440144"/>
          </a:xfrm>
          <a:prstGeom prst="roundRect">
            <a:avLst>
              <a:gd name="adj" fmla="val 4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Belts</a:t>
            </a:r>
          </a:p>
        </p:txBody>
      </p:sp>
      <p:sp>
        <p:nvSpPr>
          <p:cNvPr id="4" name="Rounded Rectangle 19">
            <a:extLst>
              <a:ext uri="{FF2B5EF4-FFF2-40B4-BE49-F238E27FC236}">
                <a16:creationId xmlns:a16="http://schemas.microsoft.com/office/drawing/2014/main" id="{6F8BCDFA-3BD3-6F14-1454-6BEAE0377D4A}"/>
              </a:ext>
            </a:extLst>
          </p:cNvPr>
          <p:cNvSpPr/>
          <p:nvPr/>
        </p:nvSpPr>
        <p:spPr>
          <a:xfrm>
            <a:off x="348019" y="790614"/>
            <a:ext cx="1636907" cy="488906"/>
          </a:xfrm>
          <a:prstGeom prst="roundRect">
            <a:avLst>
              <a:gd name="adj" fmla="val 4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Intake Arms</a:t>
            </a: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A1BE4141-3271-7C29-309A-1A3D4071B4E3}"/>
              </a:ext>
            </a:extLst>
          </p:cNvPr>
          <p:cNvSpPr/>
          <p:nvPr/>
        </p:nvSpPr>
        <p:spPr>
          <a:xfrm>
            <a:off x="2049930" y="781996"/>
            <a:ext cx="1636907" cy="497524"/>
          </a:xfrm>
          <a:prstGeom prst="roundRect">
            <a:avLst>
              <a:gd name="adj" fmla="val 4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Roller Claws</a:t>
            </a:r>
          </a:p>
        </p:txBody>
      </p:sp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82B30EFD-155C-A39C-6B74-3896832F29B1}"/>
              </a:ext>
            </a:extLst>
          </p:cNvPr>
          <p:cNvSpPr/>
          <p:nvPr/>
        </p:nvSpPr>
        <p:spPr>
          <a:xfrm>
            <a:off x="3751841" y="764736"/>
            <a:ext cx="1636907" cy="514783"/>
          </a:xfrm>
          <a:prstGeom prst="roundRect">
            <a:avLst>
              <a:gd name="adj" fmla="val 4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Intake Wheels</a:t>
            </a:r>
          </a:p>
        </p:txBody>
      </p:sp>
      <p:sp>
        <p:nvSpPr>
          <p:cNvPr id="8" name="Rounded Rectangle 20">
            <a:extLst>
              <a:ext uri="{FF2B5EF4-FFF2-40B4-BE49-F238E27FC236}">
                <a16:creationId xmlns:a16="http://schemas.microsoft.com/office/drawing/2014/main" id="{AB152189-3052-3D7B-C08C-6BEDE137F96C}"/>
              </a:ext>
            </a:extLst>
          </p:cNvPr>
          <p:cNvSpPr/>
          <p:nvPr/>
        </p:nvSpPr>
        <p:spPr>
          <a:xfrm>
            <a:off x="7155665" y="773367"/>
            <a:ext cx="1636907" cy="506151"/>
          </a:xfrm>
          <a:prstGeom prst="roundRect">
            <a:avLst>
              <a:gd name="adj" fmla="val 4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Passive Intakes</a:t>
            </a:r>
          </a:p>
        </p:txBody>
      </p:sp>
      <p:sp>
        <p:nvSpPr>
          <p:cNvPr id="9" name="Title 24">
            <a:extLst>
              <a:ext uri="{FF2B5EF4-FFF2-40B4-BE49-F238E27FC236}">
                <a16:creationId xmlns:a16="http://schemas.microsoft.com/office/drawing/2014/main" id="{3E74689B-110B-64D8-6904-FDFA67AD2545}"/>
              </a:ext>
            </a:extLst>
          </p:cNvPr>
          <p:cNvSpPr txBox="1">
            <a:spLocks/>
          </p:cNvSpPr>
          <p:nvPr/>
        </p:nvSpPr>
        <p:spPr>
          <a:xfrm>
            <a:off x="3019246" y="0"/>
            <a:ext cx="4991184" cy="698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| SCORING ELEMENT INTAKES</a:t>
            </a:r>
          </a:p>
        </p:txBody>
      </p:sp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17CACE52-3DAD-1518-7EDF-58EC2FFC60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5" y="191628"/>
            <a:ext cx="2740594" cy="3241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A30FED-07B3-7407-C205-F2CA8FF12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015" y="1462523"/>
            <a:ext cx="8701445" cy="5136685"/>
          </a:xfrm>
          <a:prstGeom prst="rect">
            <a:avLst/>
          </a:prstGeom>
        </p:spPr>
      </p:pic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BBADEAF7-C753-86A6-A045-C99009DBEA88}"/>
              </a:ext>
            </a:extLst>
          </p:cNvPr>
          <p:cNvSpPr/>
          <p:nvPr/>
        </p:nvSpPr>
        <p:spPr>
          <a:xfrm>
            <a:off x="5049991" y="4316398"/>
            <a:ext cx="4032861" cy="286856"/>
          </a:xfrm>
          <a:prstGeom prst="round2DiagRect">
            <a:avLst/>
          </a:prstGeom>
          <a:gradFill flip="none" rotWithShape="1">
            <a:gsLst>
              <a:gs pos="0">
                <a:srgbClr val="E8AF00">
                  <a:shade val="30000"/>
                  <a:satMod val="115000"/>
                </a:srgbClr>
              </a:gs>
              <a:gs pos="50000">
                <a:srgbClr val="E8AF00">
                  <a:shade val="67500"/>
                  <a:satMod val="115000"/>
                </a:srgbClr>
              </a:gs>
              <a:gs pos="100000">
                <a:srgbClr val="E8AF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614ADE-52ED-2A5F-B029-E503D1E387C6}"/>
              </a:ext>
            </a:extLst>
          </p:cNvPr>
          <p:cNvSpPr/>
          <p:nvPr/>
        </p:nvSpPr>
        <p:spPr>
          <a:xfrm>
            <a:off x="5049991" y="4603254"/>
            <a:ext cx="3742581" cy="1790168"/>
          </a:xfrm>
          <a:prstGeom prst="rect">
            <a:avLst/>
          </a:prstGeom>
          <a:solidFill>
            <a:srgbClr val="FFE79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CCFF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3F326F-FD2A-18B9-9046-2100F48FDEF2}"/>
              </a:ext>
            </a:extLst>
          </p:cNvPr>
          <p:cNvSpPr txBox="1"/>
          <p:nvPr/>
        </p:nvSpPr>
        <p:spPr>
          <a:xfrm>
            <a:off x="5095015" y="4302401"/>
            <a:ext cx="3538667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Roboto"/>
                <a:ea typeface="Roboto"/>
                <a:cs typeface="Roboto"/>
              </a:rPr>
              <a:t>Belt Examples and Resources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E91E43-0AAE-E7AA-5E65-B4CCAF1C64FF}"/>
              </a:ext>
            </a:extLst>
          </p:cNvPr>
          <p:cNvSpPr txBox="1"/>
          <p:nvPr/>
        </p:nvSpPr>
        <p:spPr>
          <a:xfrm>
            <a:off x="5095015" y="4654825"/>
            <a:ext cx="3375516" cy="1567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595959"/>
                </a:solidFill>
                <a:latin typeface="Arial" panose="020B0604020202020204" pitchFamily="34" charset="0"/>
                <a:hlinkClick r:id="rId5"/>
              </a:rPr>
              <a:t>How Do I Use Polybelt?</a:t>
            </a:r>
            <a:endParaRPr lang="en-US" sz="1100" dirty="0">
              <a:solidFill>
                <a:srgbClr val="595959"/>
              </a:solidFill>
              <a:latin typeface="Arial" panose="020B0604020202020204" pitchFamily="34" charset="0"/>
            </a:endParaRPr>
          </a:p>
          <a:p>
            <a:pPr marL="171450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595959"/>
                </a:solidFill>
                <a:latin typeface="Arial" panose="020B0604020202020204" pitchFamily="34" charset="0"/>
              </a:rPr>
              <a:t>Heat Gun – </a:t>
            </a:r>
            <a:r>
              <a:rPr lang="en-US" sz="1100" dirty="0">
                <a:solidFill>
                  <a:srgbClr val="595959"/>
                </a:solidFill>
                <a:latin typeface="Arial" panose="020B0604020202020204" pitchFamily="34" charset="0"/>
              </a:rPr>
              <a:t>Available at most hardware stores</a:t>
            </a:r>
          </a:p>
          <a:p>
            <a:pPr marL="171450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595959"/>
                </a:solidFill>
                <a:latin typeface="Arial" panose="020B0604020202020204" pitchFamily="34" charset="0"/>
                <a:hlinkClick r:id="rId6"/>
              </a:rPr>
              <a:t>Clamp tool</a:t>
            </a:r>
            <a:r>
              <a:rPr lang="en-US" sz="1100" dirty="0">
                <a:solidFill>
                  <a:srgbClr val="595959"/>
                </a:solidFill>
                <a:latin typeface="Arial" panose="020B0604020202020204" pitchFamily="34" charset="0"/>
              </a:rPr>
              <a:t> and </a:t>
            </a:r>
            <a:r>
              <a:rPr lang="en-US" sz="1100" dirty="0">
                <a:solidFill>
                  <a:srgbClr val="595959"/>
                </a:solidFill>
                <a:latin typeface="Arial" panose="020B0604020202020204" pitchFamily="34" charset="0"/>
                <a:hlinkClick r:id="rId7"/>
              </a:rPr>
              <a:t>Hot Knife</a:t>
            </a:r>
            <a:endParaRPr lang="en-US" sz="1100" dirty="0">
              <a:solidFill>
                <a:srgbClr val="595959"/>
              </a:solidFill>
              <a:latin typeface="Arial" panose="020B0604020202020204" pitchFamily="34" charset="0"/>
            </a:endParaRPr>
          </a:p>
          <a:p>
            <a:pPr marL="171450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595959"/>
                </a:solidFill>
                <a:latin typeface="Arial" panose="020B0604020202020204" pitchFamily="34" charset="0"/>
              </a:rPr>
              <a:t>Flat Belts</a:t>
            </a:r>
            <a:endParaRPr lang="en-US" sz="1100" dirty="0">
              <a:solidFill>
                <a:srgbClr val="595959"/>
              </a:solidFill>
              <a:latin typeface="Arial" panose="020B0604020202020204" pitchFamily="34" charset="0"/>
            </a:endParaRPr>
          </a:p>
          <a:p>
            <a:pPr marL="628650" lvl="1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rgbClr val="595959"/>
                </a:solidFill>
                <a:latin typeface="Arial" panose="020B0604020202020204" pitchFamily="34" charset="0"/>
                <a:hlinkClick r:id="rId8"/>
              </a:rPr>
              <a:t>AndyMark</a:t>
            </a:r>
            <a:r>
              <a:rPr lang="en-US" sz="1100" dirty="0">
                <a:solidFill>
                  <a:srgbClr val="595959"/>
                </a:solidFill>
                <a:latin typeface="Arial" panose="020B0604020202020204" pitchFamily="34" charset="0"/>
              </a:rPr>
              <a:t> – also has </a:t>
            </a:r>
            <a:r>
              <a:rPr lang="en-US" sz="1100" dirty="0">
                <a:solidFill>
                  <a:srgbClr val="595959"/>
                </a:solidFill>
                <a:latin typeface="Arial" panose="020B0604020202020204" pitchFamily="34" charset="0"/>
                <a:hlinkClick r:id="rId9"/>
              </a:rPr>
              <a:t>Crowned pulleys</a:t>
            </a:r>
            <a:endParaRPr lang="en-US" sz="1100" dirty="0">
              <a:solidFill>
                <a:srgbClr val="595959"/>
              </a:solidFill>
              <a:latin typeface="Arial" panose="020B0604020202020204" pitchFamily="34" charset="0"/>
            </a:endParaRPr>
          </a:p>
          <a:p>
            <a:pPr marL="628650" lvl="1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595959"/>
                </a:solidFill>
                <a:latin typeface="Arial" panose="020B0604020202020204" pitchFamily="34" charset="0"/>
              </a:rPr>
              <a:t>WCP - </a:t>
            </a:r>
            <a:r>
              <a:rPr lang="en-US" sz="1100" dirty="0">
                <a:solidFill>
                  <a:srgbClr val="595959"/>
                </a:solidFill>
                <a:latin typeface="Arial" panose="020B0604020202020204" pitchFamily="34" charset="0"/>
                <a:hlinkClick r:id="rId10"/>
              </a:rPr>
              <a:t>Timing Belts and Pulleys</a:t>
            </a:r>
            <a:endParaRPr lang="en-US" sz="1100" dirty="0">
              <a:solidFill>
                <a:srgbClr val="595959"/>
              </a:solidFill>
              <a:latin typeface="Arial" panose="020B0604020202020204" pitchFamily="34" charset="0"/>
            </a:endParaRPr>
          </a:p>
          <a:p>
            <a:pPr marL="171450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rgbClr val="595959"/>
                </a:solidFill>
                <a:latin typeface="Arial" panose="020B0604020202020204" pitchFamily="34" charset="0"/>
              </a:rPr>
              <a:t>Round Belts</a:t>
            </a:r>
          </a:p>
          <a:p>
            <a:pPr marL="628650" lvl="1" indent="-171450" fontAlgn="base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595959"/>
                </a:solidFill>
                <a:latin typeface="Arial" panose="020B0604020202020204" pitchFamily="34" charset="0"/>
                <a:hlinkClick r:id="rId11"/>
              </a:rPr>
              <a:t>McMaster-Carr</a:t>
            </a:r>
            <a:endParaRPr lang="en-US" sz="1100" dirty="0">
              <a:solidFill>
                <a:srgbClr val="595959"/>
              </a:solidFill>
              <a:latin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2AF98E-6C76-7492-00DD-EB71AAE2D64F}"/>
              </a:ext>
            </a:extLst>
          </p:cNvPr>
          <p:cNvSpPr txBox="1"/>
          <p:nvPr/>
        </p:nvSpPr>
        <p:spPr>
          <a:xfrm>
            <a:off x="366789" y="2100918"/>
            <a:ext cx="4674841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DAA4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Flat Belt Mechanics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Polyurethane flat belts or “Polybelts”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are typically 1-2 inches wide and roll on crowned pulleys to keep them in place. Belts can be cut and “welded” together with heat to make loops.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Crowned pulleys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have a raised center that keeps flat belts centered on a roller.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Timing belts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use 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toothed pulleys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prevent slipping, but cannot be re-sized and have a specific center to center distance.</a:t>
            </a:r>
            <a:endParaRPr 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en-US" sz="800" b="1" u="sng" dirty="0">
              <a:solidFill>
                <a:srgbClr val="4472C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b="1" u="sng" dirty="0">
                <a:solidFill>
                  <a:srgbClr val="DAA4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Round Belt Mechanics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Polyurethane round belts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look like tubes and run on rollers with channels to keep the belts in place.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Solid round belts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can be “welded” together to make a loop.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Hollow round belts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use small metal connectors to attach the two ends instead of welding them together.</a:t>
            </a:r>
          </a:p>
          <a:p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DAA4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Welding Polyurethane Belts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Belts need to be partially melted with either a heat gun or a hot knife, then clamped together to “weld” them into a loop.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Make belts about 10% smaller than the needed length to make sure they remain tight on the rollers.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3071CAB-B209-8E0E-EFD1-7583C6D08300}"/>
              </a:ext>
            </a:extLst>
          </p:cNvPr>
          <p:cNvSpPr txBox="1"/>
          <p:nvPr/>
        </p:nvSpPr>
        <p:spPr>
          <a:xfrm>
            <a:off x="358428" y="1437022"/>
            <a:ext cx="83181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dirty="0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Some intakes use </a:t>
            </a:r>
            <a:r>
              <a:rPr lang="en-US" b="1" i="0" u="none" strike="noStrike" dirty="0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flat belts </a:t>
            </a:r>
            <a:r>
              <a:rPr lang="en-US" i="0" u="none" strike="noStrike" dirty="0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or </a:t>
            </a:r>
            <a:r>
              <a:rPr lang="en-US" b="1" i="0" u="none" strike="noStrike" dirty="0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round belts </a:t>
            </a:r>
            <a:r>
              <a:rPr lang="en-US" dirty="0">
                <a:solidFill>
                  <a:srgbClr val="595959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 draw a scoring element into the robot, as well as index or load the scoring element into another mechanism</a:t>
            </a:r>
            <a:r>
              <a:rPr lang="en-US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. </a:t>
            </a:r>
            <a:endParaRPr lang="en-US" b="0" i="0" u="none" strike="noStrike" dirty="0">
              <a:solidFill>
                <a:srgbClr val="595959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652306C-D810-0706-0D5A-8D6B24A075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41630" y="2208878"/>
            <a:ext cx="1592083" cy="195964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1DDDAB3-6039-1BD3-05C1-5033FADB6EFA}"/>
              </a:ext>
            </a:extLst>
          </p:cNvPr>
          <p:cNvSpPr txBox="1"/>
          <p:nvPr/>
        </p:nvSpPr>
        <p:spPr>
          <a:xfrm>
            <a:off x="5359215" y="4122179"/>
            <a:ext cx="1412522" cy="186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10000"/>
              </a:lnSpc>
            </a:pPr>
            <a:r>
              <a:rPr lang="en-US" sz="600" dirty="0">
                <a:solidFill>
                  <a:srgbClr val="595959"/>
                </a:solidFill>
                <a:latin typeface="Arial" panose="020B0604020202020204" pitchFamily="34" charset="0"/>
                <a:hlinkClick r:id="rId13"/>
              </a:rPr>
              <a:t>Flat Pulley Belting Transfer System</a:t>
            </a:r>
            <a:endParaRPr lang="en-US" sz="600" b="0" i="0" u="none" strike="noStrike" dirty="0">
              <a:solidFill>
                <a:srgbClr val="595959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F24F9EE-5F6F-BA82-FCFA-283FA1CFC5C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01415" y="2208879"/>
            <a:ext cx="2091157" cy="191228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845289D-3C01-5A67-5D72-BD0A58F91686}"/>
              </a:ext>
            </a:extLst>
          </p:cNvPr>
          <p:cNvSpPr txBox="1"/>
          <p:nvPr/>
        </p:nvSpPr>
        <p:spPr>
          <a:xfrm>
            <a:off x="7449645" y="4083154"/>
            <a:ext cx="1412522" cy="186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10000"/>
              </a:lnSpc>
            </a:pPr>
            <a:r>
              <a:rPr lang="en-US" sz="600" dirty="0">
                <a:solidFill>
                  <a:srgbClr val="595959"/>
                </a:solidFill>
                <a:latin typeface="Arial" panose="020B0604020202020204" pitchFamily="34" charset="0"/>
                <a:hlinkClick r:id="rId15"/>
              </a:rPr>
              <a:t>Round Belting Transfer System</a:t>
            </a:r>
            <a:endParaRPr lang="en-US" sz="600" b="0" i="0" u="none" strike="noStrike" dirty="0">
              <a:solidFill>
                <a:srgbClr val="595959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434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7155665" y="549080"/>
            <a:ext cx="1636907" cy="440144"/>
          </a:xfrm>
          <a:prstGeom prst="roundRect">
            <a:avLst>
              <a:gd name="adj" fmla="val 4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Passive Intakes</a:t>
            </a:r>
          </a:p>
        </p:txBody>
      </p:sp>
      <p:sp>
        <p:nvSpPr>
          <p:cNvPr id="4" name="Rounded Rectangle 19">
            <a:extLst>
              <a:ext uri="{FF2B5EF4-FFF2-40B4-BE49-F238E27FC236}">
                <a16:creationId xmlns:a16="http://schemas.microsoft.com/office/drawing/2014/main" id="{AD23A5BF-8293-B960-1109-F459C5957F5C}"/>
              </a:ext>
            </a:extLst>
          </p:cNvPr>
          <p:cNvSpPr/>
          <p:nvPr/>
        </p:nvSpPr>
        <p:spPr>
          <a:xfrm>
            <a:off x="348019" y="790614"/>
            <a:ext cx="1636907" cy="440144"/>
          </a:xfrm>
          <a:prstGeom prst="roundRect">
            <a:avLst>
              <a:gd name="adj" fmla="val 4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Intake Arms</a:t>
            </a: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F0477DAF-FE19-3DDC-DC27-037C28D4A275}"/>
              </a:ext>
            </a:extLst>
          </p:cNvPr>
          <p:cNvSpPr/>
          <p:nvPr/>
        </p:nvSpPr>
        <p:spPr>
          <a:xfrm>
            <a:off x="2049930" y="781996"/>
            <a:ext cx="1636907" cy="440144"/>
          </a:xfrm>
          <a:prstGeom prst="roundRect">
            <a:avLst>
              <a:gd name="adj" fmla="val 4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Roller Claws</a:t>
            </a:r>
          </a:p>
        </p:txBody>
      </p:sp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0E4BCFE0-368A-53D3-85F0-4093D6E34150}"/>
              </a:ext>
            </a:extLst>
          </p:cNvPr>
          <p:cNvSpPr/>
          <p:nvPr/>
        </p:nvSpPr>
        <p:spPr>
          <a:xfrm>
            <a:off x="3751841" y="764737"/>
            <a:ext cx="1636907" cy="440144"/>
          </a:xfrm>
          <a:prstGeom prst="roundRect">
            <a:avLst>
              <a:gd name="adj" fmla="val 4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Intake Wheels</a:t>
            </a:r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D1D8B9A1-EAB4-3F72-7A57-ED224AA07EDB}"/>
              </a:ext>
            </a:extLst>
          </p:cNvPr>
          <p:cNvSpPr/>
          <p:nvPr/>
        </p:nvSpPr>
        <p:spPr>
          <a:xfrm>
            <a:off x="5453753" y="756120"/>
            <a:ext cx="1636907" cy="440144"/>
          </a:xfrm>
          <a:prstGeom prst="roundRect">
            <a:avLst>
              <a:gd name="adj" fmla="val 4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1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Belts</a:t>
            </a:r>
          </a:p>
        </p:txBody>
      </p:sp>
      <p:sp>
        <p:nvSpPr>
          <p:cNvPr id="9" name="Title 24">
            <a:extLst>
              <a:ext uri="{FF2B5EF4-FFF2-40B4-BE49-F238E27FC236}">
                <a16:creationId xmlns:a16="http://schemas.microsoft.com/office/drawing/2014/main" id="{A89CB27D-802D-32D0-0B42-67C97FB426C4}"/>
              </a:ext>
            </a:extLst>
          </p:cNvPr>
          <p:cNvSpPr txBox="1">
            <a:spLocks/>
          </p:cNvSpPr>
          <p:nvPr/>
        </p:nvSpPr>
        <p:spPr>
          <a:xfrm>
            <a:off x="3019246" y="0"/>
            <a:ext cx="4991184" cy="6987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| SCORING ELEMENT INTAKES</a:t>
            </a:r>
          </a:p>
        </p:txBody>
      </p:sp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90313526-94A3-F633-5D07-561402F2EA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5" y="191628"/>
            <a:ext cx="2740594" cy="3241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11B36C-0F05-A436-0B5D-085C61D6C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015" y="1462523"/>
            <a:ext cx="8701445" cy="51366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93F128-5576-4BE5-1B59-0ADA2CA2638A}"/>
              </a:ext>
            </a:extLst>
          </p:cNvPr>
          <p:cNvSpPr txBox="1"/>
          <p:nvPr/>
        </p:nvSpPr>
        <p:spPr>
          <a:xfrm>
            <a:off x="474453" y="1516529"/>
            <a:ext cx="83181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dirty="0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Some teams use a </a:t>
            </a:r>
            <a:r>
              <a:rPr lang="en-US" sz="2000" b="1" i="0" u="none" strike="noStrike" dirty="0">
                <a:solidFill>
                  <a:srgbClr val="70AD47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passive intake: </a:t>
            </a:r>
            <a:r>
              <a:rPr lang="en-US" sz="2000" b="0" i="0" u="none" strike="noStrike" dirty="0">
                <a:solidFill>
                  <a:srgbClr val="595959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one that does not require motors or mechanisms to function. A passive intake can be combined with motorized mechanisms as well.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AF8AC7-97C1-1012-C2A1-D1B61D6F431B}"/>
              </a:ext>
            </a:extLst>
          </p:cNvPr>
          <p:cNvSpPr txBox="1"/>
          <p:nvPr/>
        </p:nvSpPr>
        <p:spPr>
          <a:xfrm>
            <a:off x="533075" y="2589200"/>
            <a:ext cx="477911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70AD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Dust Pans and Shovels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595959"/>
                </a:solidFill>
                <a:latin typeface="Arial" panose="020B0604020202020204" pitchFamily="34" charset="0"/>
              </a:rPr>
              <a:t>Dust Pans </a:t>
            </a:r>
            <a:r>
              <a:rPr lang="en-US" sz="1200" dirty="0">
                <a:solidFill>
                  <a:srgbClr val="595959"/>
                </a:solidFill>
                <a:latin typeface="Arial" panose="020B0604020202020204" pitchFamily="34" charset="0"/>
              </a:rPr>
              <a:t>are thin pieces of material that move along the floor or carpet to scoop up scoring elements, particularly with flat scoring elements. Mechanized rollers are sometimes added for indexing.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US" sz="1200" b="1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Shovels</a:t>
            </a:r>
            <a:r>
              <a:rPr lang="en-US" sz="12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 are a </a:t>
            </a:r>
            <a:r>
              <a:rPr lang="en-US" sz="1200" dirty="0">
                <a:solidFill>
                  <a:srgbClr val="595959"/>
                </a:solidFill>
                <a:latin typeface="Arial" panose="020B0604020202020204" pitchFamily="34" charset="0"/>
              </a:rPr>
              <a:t>simple way to move scoring elements along the floor, often to assist alliance partners to “feed” them scoring elements to score.</a:t>
            </a:r>
            <a:endParaRPr lang="en-US" sz="1200" b="0" i="0" u="none" strike="noStrike" dirty="0">
              <a:solidFill>
                <a:srgbClr val="595959"/>
              </a:solidFill>
              <a:effectLst/>
              <a:latin typeface="Arial" panose="020B0604020202020204" pitchFamily="34" charset="0"/>
            </a:endParaRPr>
          </a:p>
          <a:p>
            <a:pPr marL="171450" indent="-1714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>
                <a:solidFill>
                  <a:srgbClr val="70AD4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Ramps and Slides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71450" indent="-1714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1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Ramps and Slides </a:t>
            </a:r>
            <a:r>
              <a:rPr lang="en-US" sz="12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are sometimes used as a way to gather scoring elements from a Human Player Station, depending on the game. </a:t>
            </a:r>
          </a:p>
          <a:p>
            <a:pPr marL="171450" indent="-1714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95959"/>
                </a:solidFill>
                <a:latin typeface="Arial" panose="020B0604020202020204" pitchFamily="34" charset="0"/>
              </a:rPr>
              <a:t>Typically, a</a:t>
            </a:r>
            <a:r>
              <a:rPr lang="en-US" sz="1200" b="0" i="0" u="none" strike="noStrike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 robot aligns its ramp or slide with the station, then Human Player pushes a scoring element through the field element, where it slides directly into the robot.</a:t>
            </a:r>
          </a:p>
          <a:p>
            <a:pPr marL="171450" indent="-1714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595959"/>
                </a:solidFill>
                <a:latin typeface="Arial" panose="020B0604020202020204" pitchFamily="34" charset="0"/>
              </a:rPr>
              <a:t>The 2024 KitBot featured a passive intake which loaded the scoring element into a motorized launching mechanism.</a:t>
            </a:r>
            <a:endParaRPr lang="en-US" sz="1200" b="0" i="0" u="none" strike="noStrike" dirty="0">
              <a:solidFill>
                <a:srgbClr val="595959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5D2173-CEFA-3806-D0BC-485F32D30F82}"/>
              </a:ext>
            </a:extLst>
          </p:cNvPr>
          <p:cNvSpPr txBox="1"/>
          <p:nvPr/>
        </p:nvSpPr>
        <p:spPr>
          <a:xfrm>
            <a:off x="5510820" y="4218182"/>
            <a:ext cx="316371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i="1" dirty="0">
                <a:hlinkClick r:id="rId5"/>
              </a:rPr>
              <a:t>FIRST</a:t>
            </a:r>
            <a:r>
              <a:rPr lang="en-US" sz="600" dirty="0">
                <a:hlinkClick r:id="rId5"/>
              </a:rPr>
              <a:t> Robotics Team Titanium 1986 - 2013 Reveal</a:t>
            </a:r>
            <a:endParaRPr lang="en-US" sz="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1645CA-3CDE-5807-BC59-D3D7181A6332}"/>
              </a:ext>
            </a:extLst>
          </p:cNvPr>
          <p:cNvSpPr txBox="1"/>
          <p:nvPr/>
        </p:nvSpPr>
        <p:spPr>
          <a:xfrm>
            <a:off x="7034820" y="6434420"/>
            <a:ext cx="172262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hlinkClick r:id="rId6"/>
              </a:rPr>
              <a:t>2024 FIRST Robotics Competition KitBot Reveal</a:t>
            </a:r>
            <a:endParaRPr lang="en-US" sz="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4BBF0B-B09C-7918-C4AC-CEBA53086D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820" y="2206733"/>
            <a:ext cx="3048000" cy="2028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2D54F0-C824-D6D4-F0D7-9E2D37F9C7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820" y="4411844"/>
            <a:ext cx="3048000" cy="20288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73327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6"/>
  <p:tag name="ARTICULATE_REFERENCE_ID" val="2ee3962e-6f35-43b5-83e3-7f932f9b7716"/>
  <p:tag name="ARTICULATE_REFERENCE_COUNT" val="0"/>
  <p:tag name="ARTICULATE_PLAYER_GLOSSARY_XML" val="&lt;?xml version=&quot;1.0&quot; encoding=&quot;utf-16&quot;?&gt;&lt;glossary xmlns:xsi=&quot;http://www.w3.org/2001/XMLSchema-instance&quot; xmlns:xsd=&quot;http://www.w3.org/2001/XMLSchema&quot;&gt;&lt;terms /&gt;&lt;/glossary&gt;"/>
  <p:tag name="TAG_BACKING_FORM_KEY" val="2362146-d:\dropbox (articulate)\!active_work\blog posts\free templates\tabs\top-pop-tabs.pptx"/>
  <p:tag name="ARTICULATE_PRESENTER_VERSION" val="7"/>
  <p:tag name="ARTICULATE_USED_PAGE_ORIENTATION" val="1"/>
  <p:tag name="ARTICULATE_USED_PAGE_SIZE" val="7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7"/>
  <p:tag name="ARTICULATE_NAV_LEVEL" val="1"/>
  <p:tag name="ARTICULATE_SLIDE_PRESENTER_GUID" val="87adf346-9431-49c5-83ec-884e7c1b2beb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1"/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7"/>
  <p:tag name="ARTICULATE_NAV_LEVEL" val="1"/>
  <p:tag name="ARTICULATE_SLIDE_PRESENTER_GUID" val="87adf346-9431-49c5-83ec-884e7c1b2beb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1"/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8"/>
  <p:tag name="ARTICULATE_NAV_LEVEL" val="1"/>
  <p:tag name="ARTICULATE_SLIDE_PRESENTER_GUID" val="87adf346-9431-49c5-83ec-884e7c1b2beb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1"/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9"/>
  <p:tag name="ARTICULATE_NAV_LEVEL" val="1"/>
  <p:tag name="ARTICULATE_SLIDE_PRESENTER_GUID" val="87adf346-9431-49c5-83ec-884e7c1b2beb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1"/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0"/>
  <p:tag name="ARTICULATE_NAV_LEVEL" val="1"/>
  <p:tag name="ARTICULATE_SLIDE_PRESENTER_GUID" val="87adf346-9431-49c5-83ec-884e7c1b2beb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1"/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1"/>
  <p:tag name="ARTICULATE_NAV_LEVEL" val="1"/>
  <p:tag name="ARTICULATE_SLIDE_PRESENTER_GUID" val="87adf346-9431-49c5-83ec-884e7c1b2beb"/>
  <p:tag name="ARTICULATE_SLIDE_PAUSE" val="0"/>
  <p:tag name="ARTICULATE_LOCK_SLIDE" val="0"/>
  <p:tag name="ARTICULATE_HIDE_SLIDE" val="0"/>
  <p:tag name="ARTICULATE_PLAYER_CONTROL_PREVIOUS" val="True"/>
  <p:tag name="ARTICULATE_PLAYER_CONTROL_NEXT" val="True"/>
  <p:tag name="ARTICULATE_USED_LAYOUT" val="1"/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FFFFFF"/>
      </a:lt2>
      <a:accent1>
        <a:srgbClr val="4472C4"/>
      </a:accent1>
      <a:accent2>
        <a:srgbClr val="ED7D31"/>
      </a:accent2>
      <a:accent3>
        <a:srgbClr val="FF000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2a440ee-ccdf-4ffb-ba5c-71e25989d2a9" xsi:nil="true"/>
    <lcf76f155ced4ddcb4097134ff3c332f xmlns="09a20863-7c96-4a57-95ca-029d1820b20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2279135ABFB346BEF00BA71AF2085A" ma:contentTypeVersion="16" ma:contentTypeDescription="Create a new document." ma:contentTypeScope="" ma:versionID="b21631f87726d0ef7d0b0b8824590e76">
  <xsd:schema xmlns:xsd="http://www.w3.org/2001/XMLSchema" xmlns:xs="http://www.w3.org/2001/XMLSchema" xmlns:p="http://schemas.microsoft.com/office/2006/metadata/properties" xmlns:ns2="09a20863-7c96-4a57-95ca-029d1820b203" xmlns:ns3="32a440ee-ccdf-4ffb-ba5c-71e25989d2a9" targetNamespace="http://schemas.microsoft.com/office/2006/metadata/properties" ma:root="true" ma:fieldsID="8f27d85d4b9594de696310b60f9d8a95" ns2:_="" ns3:_="">
    <xsd:import namespace="09a20863-7c96-4a57-95ca-029d1820b203"/>
    <xsd:import namespace="32a440ee-ccdf-4ffb-ba5c-71e25989d2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a20863-7c96-4a57-95ca-029d1820b2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13cef49-2953-4246-9b7f-e3d70b1cf0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a440ee-ccdf-4ffb-ba5c-71e25989d2a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ead4032-91df-4aa8-82eb-58c2a2f4ac87}" ma:internalName="TaxCatchAll" ma:showField="CatchAllData" ma:web="32a440ee-ccdf-4ffb-ba5c-71e25989d2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4933F1-CA37-4ADD-A2EC-7381EE0F14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D63E60-38FE-4E4D-93CC-6167C9680C9F}">
  <ds:schemaRefs>
    <ds:schemaRef ds:uri="http://schemas.microsoft.com/office/infopath/2007/PartnerControls"/>
    <ds:schemaRef ds:uri="http://schemas.microsoft.com/office/2006/metadata/properties"/>
    <ds:schemaRef ds:uri="32a440ee-ccdf-4ffb-ba5c-71e25989d2a9"/>
    <ds:schemaRef ds:uri="http://purl.org/dc/terms/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09a20863-7c96-4a57-95ca-029d1820b203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91444A7-A8D6-420B-8DFF-C151307B908D}"/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18959</TotalTime>
  <Words>1425</Words>
  <Application>Microsoft Office PowerPoint</Application>
  <PresentationFormat>On-screen Show (4:3)</PresentationFormat>
  <Paragraphs>151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Kuhlmann</dc:creator>
  <cp:lastModifiedBy>Gavin Wood</cp:lastModifiedBy>
  <cp:revision>150</cp:revision>
  <dcterms:created xsi:type="dcterms:W3CDTF">2015-12-02T00:12:52Z</dcterms:created>
  <dcterms:modified xsi:type="dcterms:W3CDTF">2026-03-09T14:06:17Z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E23DE450-3EA4-4725-A5F5-97AB360D4091</vt:lpwstr>
  </property>
  <property fmtid="{D5CDD505-2E9C-101B-9397-08002B2CF9AE}" pid="3" name="ArticulatePath">
    <vt:lpwstr>Presentation1</vt:lpwstr>
  </property>
  <property fmtid="{D5CDD505-2E9C-101B-9397-08002B2CF9AE}" pid="4" name="ArticulateProjectVersion">
    <vt:lpwstr>7</vt:lpwstr>
  </property>
  <property fmtid="{D5CDD505-2E9C-101B-9397-08002B2CF9AE}" pid="5" name="ArticulateUseProject">
    <vt:lpwstr>1</vt:lpwstr>
  </property>
  <property fmtid="{D5CDD505-2E9C-101B-9397-08002B2CF9AE}" pid="6" name="ArticulateProjectFull">
    <vt:lpwstr>D:\Dropbox (Articulate)\!active_work\Blog Posts\free templates\tabs\top-pop-tabs.ppta</vt:lpwstr>
  </property>
  <property fmtid="{D5CDD505-2E9C-101B-9397-08002B2CF9AE}" pid="7" name="ContentTypeId">
    <vt:lpwstr>0x010100942279135ABFB346BEF00BA71AF2085A</vt:lpwstr>
  </property>
  <property fmtid="{D5CDD505-2E9C-101B-9397-08002B2CF9AE}" pid="8" name="MediaServiceImageTags">
    <vt:lpwstr/>
  </property>
</Properties>
</file>