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4"/>
  </p:sldMasterIdLst>
  <p:sldIdLst>
    <p:sldId id="257" r:id="rId5"/>
    <p:sldId id="262" r:id="rId6"/>
    <p:sldId id="258" r:id="rId7"/>
    <p:sldId id="259" r:id="rId8"/>
    <p:sldId id="260" r:id="rId9"/>
    <p:sldId id="261" r:id="rId10"/>
  </p:sldIdLst>
  <p:sldSz cx="9144000" cy="6858000" type="screen4x3"/>
  <p:notesSz cx="6858000" cy="9144000"/>
  <p:custDataLst>
    <p:tags r:id="rId1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1458976-A4F3-0047-7B8B-66E99C43448B}" name="Fiona Hanlon" initials="FH" userId="S::fhanlon@firstinspires.org::dcbe5917-7d61-4117-8026-3151ad00107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400"/>
    <a:srgbClr val="70AD47"/>
    <a:srgbClr val="DBECD0"/>
    <a:srgbClr val="FCEAAA"/>
    <a:srgbClr val="FFE79B"/>
    <a:srgbClr val="E8AF00"/>
    <a:srgbClr val="FBC9CB"/>
    <a:srgbClr val="ED1C24"/>
    <a:srgbClr val="FF0000"/>
    <a:srgbClr val="DF76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CEACF6-DD06-4F29-9D1E-5327E0D484FA}" v="14" dt="2026-03-10T20:31:04.8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300" d="100"/>
          <a:sy n="300" d="100"/>
        </p:scale>
        <p:origin x="-7836" y="-83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18" Type="http://schemas.microsoft.com/office/2018/10/relationships/authors" Target="author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customXml" Target="../customXml/item2.xml"/><Relationship Id="rId1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vin Wood" userId="85c3655d-875c-4339-9012-f22b1cbf740e" providerId="ADAL" clId="{36D02F22-A9D9-4C7B-9D9D-2AC455EC9C75}"/>
    <pc:docChg chg="undo custSel modSld">
      <pc:chgData name="Gavin Wood" userId="85c3655d-875c-4339-9012-f22b1cbf740e" providerId="ADAL" clId="{36D02F22-A9D9-4C7B-9D9D-2AC455EC9C75}" dt="2026-03-10T20:31:22.722" v="750" actId="1076"/>
      <pc:docMkLst>
        <pc:docMk/>
      </pc:docMkLst>
      <pc:sldChg chg="addSp delSp modSp mod">
        <pc:chgData name="Gavin Wood" userId="85c3655d-875c-4339-9012-f22b1cbf740e" providerId="ADAL" clId="{36D02F22-A9D9-4C7B-9D9D-2AC455EC9C75}" dt="2026-03-10T20:31:22.722" v="750" actId="1076"/>
        <pc:sldMkLst>
          <pc:docMk/>
          <pc:sldMk cId="857839471" sldId="257"/>
        </pc:sldMkLst>
        <pc:spChg chg="mod">
          <ac:chgData name="Gavin Wood" userId="85c3655d-875c-4339-9012-f22b1cbf740e" providerId="ADAL" clId="{36D02F22-A9D9-4C7B-9D9D-2AC455EC9C75}" dt="2026-03-10T14:21:19.654" v="592" actId="20577"/>
          <ac:spMkLst>
            <pc:docMk/>
            <pc:sldMk cId="857839471" sldId="257"/>
            <ac:spMk id="14" creationId="{F7B259BA-1047-E2A7-72E3-CEB265327320}"/>
          </ac:spMkLst>
        </pc:spChg>
        <pc:spChg chg="mod">
          <ac:chgData name="Gavin Wood" userId="85c3655d-875c-4339-9012-f22b1cbf740e" providerId="ADAL" clId="{36D02F22-A9D9-4C7B-9D9D-2AC455EC9C75}" dt="2026-03-10T14:15:59.031" v="553" actId="313"/>
          <ac:spMkLst>
            <pc:docMk/>
            <pc:sldMk cId="857839471" sldId="257"/>
            <ac:spMk id="15" creationId="{055CAC3B-CF37-1389-3246-35F067736BDF}"/>
          </ac:spMkLst>
        </pc:spChg>
        <pc:spChg chg="del mod">
          <ac:chgData name="Gavin Wood" userId="85c3655d-875c-4339-9012-f22b1cbf740e" providerId="ADAL" clId="{36D02F22-A9D9-4C7B-9D9D-2AC455EC9C75}" dt="2026-03-10T13:27:46.866" v="1" actId="478"/>
          <ac:spMkLst>
            <pc:docMk/>
            <pc:sldMk cId="857839471" sldId="257"/>
            <ac:spMk id="19" creationId="{4ABF1558-C0AB-8B54-B43D-F68F20871B8B}"/>
          </ac:spMkLst>
        </pc:spChg>
        <pc:spChg chg="mod">
          <ac:chgData name="Gavin Wood" userId="85c3655d-875c-4339-9012-f22b1cbf740e" providerId="ADAL" clId="{36D02F22-A9D9-4C7B-9D9D-2AC455EC9C75}" dt="2026-03-10T13:29:03.046" v="24" actId="1035"/>
          <ac:spMkLst>
            <pc:docMk/>
            <pc:sldMk cId="857839471" sldId="257"/>
            <ac:spMk id="22" creationId="{C229B5BB-7BC4-B5EB-C4D4-CFC1243522DD}"/>
          </ac:spMkLst>
        </pc:spChg>
        <pc:spChg chg="mod">
          <ac:chgData name="Gavin Wood" userId="85c3655d-875c-4339-9012-f22b1cbf740e" providerId="ADAL" clId="{36D02F22-A9D9-4C7B-9D9D-2AC455EC9C75}" dt="2026-03-10T20:31:22.722" v="750" actId="1076"/>
          <ac:spMkLst>
            <pc:docMk/>
            <pc:sldMk cId="857839471" sldId="257"/>
            <ac:spMk id="31" creationId="{8EA94B6F-0369-BA35-F822-BE2336A64D58}"/>
          </ac:spMkLst>
        </pc:spChg>
        <pc:picChg chg="add mod modCrop">
          <ac:chgData name="Gavin Wood" userId="85c3655d-875c-4339-9012-f22b1cbf740e" providerId="ADAL" clId="{36D02F22-A9D9-4C7B-9D9D-2AC455EC9C75}" dt="2026-03-10T20:29:16.117" v="689" actId="1076"/>
          <ac:picMkLst>
            <pc:docMk/>
            <pc:sldMk cId="857839471" sldId="257"/>
            <ac:picMk id="3" creationId="{28A0B90A-D2CA-9187-986D-F89A99505941}"/>
          </ac:picMkLst>
        </pc:picChg>
        <pc:picChg chg="del">
          <ac:chgData name="Gavin Wood" userId="85c3655d-875c-4339-9012-f22b1cbf740e" providerId="ADAL" clId="{36D02F22-A9D9-4C7B-9D9D-2AC455EC9C75}" dt="2026-03-10T20:28:22.725" v="683" actId="478"/>
          <ac:picMkLst>
            <pc:docMk/>
            <pc:sldMk cId="857839471" sldId="257"/>
            <ac:picMk id="11" creationId="{2B30FCC9-B218-44EB-3FD1-06FC263EB63B}"/>
          </ac:picMkLst>
        </pc:picChg>
        <pc:picChg chg="mod">
          <ac:chgData name="Gavin Wood" userId="85c3655d-875c-4339-9012-f22b1cbf740e" providerId="ADAL" clId="{36D02F22-A9D9-4C7B-9D9D-2AC455EC9C75}" dt="2026-03-10T20:31:18.176" v="749" actId="1076"/>
          <ac:picMkLst>
            <pc:docMk/>
            <pc:sldMk cId="857839471" sldId="257"/>
            <ac:picMk id="12" creationId="{B9C6ADD5-6CD1-AFF1-D667-975B972A471B}"/>
          </ac:picMkLst>
        </pc:picChg>
      </pc:sldChg>
      <pc:sldChg chg="modSp mod">
        <pc:chgData name="Gavin Wood" userId="85c3655d-875c-4339-9012-f22b1cbf740e" providerId="ADAL" clId="{36D02F22-A9D9-4C7B-9D9D-2AC455EC9C75}" dt="2026-03-10T14:23:23.011" v="632" actId="1035"/>
        <pc:sldMkLst>
          <pc:docMk/>
          <pc:sldMk cId="3555796059" sldId="258"/>
        </pc:sldMkLst>
        <pc:spChg chg="mod">
          <ac:chgData name="Gavin Wood" userId="85c3655d-875c-4339-9012-f22b1cbf740e" providerId="ADAL" clId="{36D02F22-A9D9-4C7B-9D9D-2AC455EC9C75}" dt="2026-03-10T14:06:49.003" v="483" actId="14100"/>
          <ac:spMkLst>
            <pc:docMk/>
            <pc:sldMk cId="3555796059" sldId="258"/>
            <ac:spMk id="14" creationId="{17EEE142-7538-6CFA-969D-2D8F164577BA}"/>
          </ac:spMkLst>
        </pc:spChg>
        <pc:spChg chg="mod">
          <ac:chgData name="Gavin Wood" userId="85c3655d-875c-4339-9012-f22b1cbf740e" providerId="ADAL" clId="{36D02F22-A9D9-4C7B-9D9D-2AC455EC9C75}" dt="2026-03-10T14:23:23.011" v="632" actId="1035"/>
          <ac:spMkLst>
            <pc:docMk/>
            <pc:sldMk cId="3555796059" sldId="258"/>
            <ac:spMk id="15" creationId="{E0E21C57-7550-45DE-E6C5-8FAE6A180090}"/>
          </ac:spMkLst>
        </pc:spChg>
        <pc:spChg chg="mod">
          <ac:chgData name="Gavin Wood" userId="85c3655d-875c-4339-9012-f22b1cbf740e" providerId="ADAL" clId="{36D02F22-A9D9-4C7B-9D9D-2AC455EC9C75}" dt="2026-03-10T14:23:05.797" v="612" actId="14100"/>
          <ac:spMkLst>
            <pc:docMk/>
            <pc:sldMk cId="3555796059" sldId="258"/>
            <ac:spMk id="18" creationId="{EB584A2A-0DF4-33B9-E3BF-F1F60114231C}"/>
          </ac:spMkLst>
        </pc:spChg>
        <pc:spChg chg="mod">
          <ac:chgData name="Gavin Wood" userId="85c3655d-875c-4339-9012-f22b1cbf740e" providerId="ADAL" clId="{36D02F22-A9D9-4C7B-9D9D-2AC455EC9C75}" dt="2026-03-10T14:01:08.965" v="364" actId="20577"/>
          <ac:spMkLst>
            <pc:docMk/>
            <pc:sldMk cId="3555796059" sldId="258"/>
            <ac:spMk id="19" creationId="{30B46F65-CFF0-C853-7E39-96D2751D0F80}"/>
          </ac:spMkLst>
        </pc:spChg>
      </pc:sldChg>
      <pc:sldChg chg="modSp mod">
        <pc:chgData name="Gavin Wood" userId="85c3655d-875c-4339-9012-f22b1cbf740e" providerId="ADAL" clId="{36D02F22-A9D9-4C7B-9D9D-2AC455EC9C75}" dt="2026-03-10T14:23:58.953" v="637" actId="6549"/>
        <pc:sldMkLst>
          <pc:docMk/>
          <pc:sldMk cId="664896055" sldId="259"/>
        </pc:sldMkLst>
        <pc:spChg chg="mod">
          <ac:chgData name="Gavin Wood" userId="85c3655d-875c-4339-9012-f22b1cbf740e" providerId="ADAL" clId="{36D02F22-A9D9-4C7B-9D9D-2AC455EC9C75}" dt="2026-03-10T14:23:58.953" v="637" actId="6549"/>
          <ac:spMkLst>
            <pc:docMk/>
            <pc:sldMk cId="664896055" sldId="259"/>
            <ac:spMk id="14" creationId="{D7FB7F49-97B3-055D-5E10-7D7F7181835D}"/>
          </ac:spMkLst>
        </pc:spChg>
        <pc:spChg chg="mod">
          <ac:chgData name="Gavin Wood" userId="85c3655d-875c-4339-9012-f22b1cbf740e" providerId="ADAL" clId="{36D02F22-A9D9-4C7B-9D9D-2AC455EC9C75}" dt="2026-03-10T14:02:40.046" v="400" actId="114"/>
          <ac:spMkLst>
            <pc:docMk/>
            <pc:sldMk cId="664896055" sldId="259"/>
            <ac:spMk id="25" creationId="{BE824E05-2BDC-F6FB-46A4-80FA059378F8}"/>
          </ac:spMkLst>
        </pc:spChg>
      </pc:sldChg>
      <pc:sldChg chg="modSp mod">
        <pc:chgData name="Gavin Wood" userId="85c3655d-875c-4339-9012-f22b1cbf740e" providerId="ADAL" clId="{36D02F22-A9D9-4C7B-9D9D-2AC455EC9C75}" dt="2026-03-10T14:26:40.014" v="680" actId="1035"/>
        <pc:sldMkLst>
          <pc:docMk/>
          <pc:sldMk cId="357434728" sldId="260"/>
        </pc:sldMkLst>
        <pc:spChg chg="mod">
          <ac:chgData name="Gavin Wood" userId="85c3655d-875c-4339-9012-f22b1cbf740e" providerId="ADAL" clId="{36D02F22-A9D9-4C7B-9D9D-2AC455EC9C75}" dt="2026-03-10T14:26:29.941" v="650" actId="20577"/>
          <ac:spMkLst>
            <pc:docMk/>
            <pc:sldMk cId="357434728" sldId="260"/>
            <ac:spMk id="16" creationId="{D2CAD132-9E91-97EA-B477-E2AD8985076B}"/>
          </ac:spMkLst>
        </pc:spChg>
        <pc:spChg chg="mod">
          <ac:chgData name="Gavin Wood" userId="85c3655d-875c-4339-9012-f22b1cbf740e" providerId="ADAL" clId="{36D02F22-A9D9-4C7B-9D9D-2AC455EC9C75}" dt="2026-03-10T14:16:23.421" v="567" actId="313"/>
          <ac:spMkLst>
            <pc:docMk/>
            <pc:sldMk cId="357434728" sldId="260"/>
            <ac:spMk id="17" creationId="{08A257F2-5DCD-2DCA-586A-FDAFE97A5089}"/>
          </ac:spMkLst>
        </pc:spChg>
        <pc:spChg chg="mod">
          <ac:chgData name="Gavin Wood" userId="85c3655d-875c-4339-9012-f22b1cbf740e" providerId="ADAL" clId="{36D02F22-A9D9-4C7B-9D9D-2AC455EC9C75}" dt="2026-03-10T14:03:27.394" v="453" actId="14100"/>
          <ac:spMkLst>
            <pc:docMk/>
            <pc:sldMk cId="357434728" sldId="260"/>
            <ac:spMk id="37" creationId="{90344EE7-BA10-8A42-090C-54E54818A40A}"/>
          </ac:spMkLst>
        </pc:spChg>
        <pc:spChg chg="mod">
          <ac:chgData name="Gavin Wood" userId="85c3655d-875c-4339-9012-f22b1cbf740e" providerId="ADAL" clId="{36D02F22-A9D9-4C7B-9D9D-2AC455EC9C75}" dt="2026-03-10T14:06:39.876" v="482" actId="14100"/>
          <ac:spMkLst>
            <pc:docMk/>
            <pc:sldMk cId="357434728" sldId="260"/>
            <ac:spMk id="40" creationId="{9C038BCA-25F8-3ABF-DD46-6A9AA04B90D2}"/>
          </ac:spMkLst>
        </pc:spChg>
        <pc:spChg chg="mod">
          <ac:chgData name="Gavin Wood" userId="85c3655d-875c-4339-9012-f22b1cbf740e" providerId="ADAL" clId="{36D02F22-A9D9-4C7B-9D9D-2AC455EC9C75}" dt="2026-03-10T14:16:25.876" v="569" actId="313"/>
          <ac:spMkLst>
            <pc:docMk/>
            <pc:sldMk cId="357434728" sldId="260"/>
            <ac:spMk id="47" creationId="{EDFD9AA6-4FF6-852D-0A1D-37EF297F072E}"/>
          </ac:spMkLst>
        </pc:spChg>
        <pc:picChg chg="mod">
          <ac:chgData name="Gavin Wood" userId="85c3655d-875c-4339-9012-f22b1cbf740e" providerId="ADAL" clId="{36D02F22-A9D9-4C7B-9D9D-2AC455EC9C75}" dt="2026-03-10T14:26:40.014" v="680" actId="1035"/>
          <ac:picMkLst>
            <pc:docMk/>
            <pc:sldMk cId="357434728" sldId="260"/>
            <ac:picMk id="33" creationId="{C7ADB9FD-C734-855E-1A47-E7E1366B2A20}"/>
          </ac:picMkLst>
        </pc:picChg>
      </pc:sldChg>
      <pc:sldChg chg="modSp mod">
        <pc:chgData name="Gavin Wood" userId="85c3655d-875c-4339-9012-f22b1cbf740e" providerId="ADAL" clId="{36D02F22-A9D9-4C7B-9D9D-2AC455EC9C75}" dt="2026-03-10T14:16:29.902" v="571" actId="313"/>
        <pc:sldMkLst>
          <pc:docMk/>
          <pc:sldMk cId="1527332766" sldId="261"/>
        </pc:sldMkLst>
        <pc:spChg chg="mod">
          <ac:chgData name="Gavin Wood" userId="85c3655d-875c-4339-9012-f22b1cbf740e" providerId="ADAL" clId="{36D02F22-A9D9-4C7B-9D9D-2AC455EC9C75}" dt="2026-03-10T14:16:28.503" v="570" actId="313"/>
          <ac:spMkLst>
            <pc:docMk/>
            <pc:sldMk cId="1527332766" sldId="261"/>
            <ac:spMk id="15" creationId="{2493F128-5576-4BE5-1B59-0ADA2CA2638A}"/>
          </ac:spMkLst>
        </pc:spChg>
        <pc:spChg chg="mod">
          <ac:chgData name="Gavin Wood" userId="85c3655d-875c-4339-9012-f22b1cbf740e" providerId="ADAL" clId="{36D02F22-A9D9-4C7B-9D9D-2AC455EC9C75}" dt="2026-03-10T14:16:29.902" v="571" actId="313"/>
          <ac:spMkLst>
            <pc:docMk/>
            <pc:sldMk cId="1527332766" sldId="261"/>
            <ac:spMk id="16" creationId="{8BAF8AC7-97C1-1012-C2A1-D1B61D6F431B}"/>
          </ac:spMkLst>
        </pc:spChg>
        <pc:spChg chg="mod">
          <ac:chgData name="Gavin Wood" userId="85c3655d-875c-4339-9012-f22b1cbf740e" providerId="ADAL" clId="{36D02F22-A9D9-4C7B-9D9D-2AC455EC9C75}" dt="2026-03-10T14:09:43.931" v="521" actId="1037"/>
          <ac:spMkLst>
            <pc:docMk/>
            <pc:sldMk cId="1527332766" sldId="261"/>
            <ac:spMk id="24" creationId="{865D2173-CEFA-3806-D0BC-485F32D30F82}"/>
          </ac:spMkLst>
        </pc:spChg>
        <pc:spChg chg="mod">
          <ac:chgData name="Gavin Wood" userId="85c3655d-875c-4339-9012-f22b1cbf740e" providerId="ADAL" clId="{36D02F22-A9D9-4C7B-9D9D-2AC455EC9C75}" dt="2026-03-10T14:09:20.831" v="518" actId="14100"/>
          <ac:spMkLst>
            <pc:docMk/>
            <pc:sldMk cId="1527332766" sldId="261"/>
            <ac:spMk id="25" creationId="{531645CA-3CDE-5807-BC59-D3D7181A6332}"/>
          </ac:spMkLst>
        </pc:spChg>
      </pc:sldChg>
      <pc:sldChg chg="addSp delSp modSp mod">
        <pc:chgData name="Gavin Wood" userId="85c3655d-875c-4339-9012-f22b1cbf740e" providerId="ADAL" clId="{36D02F22-A9D9-4C7B-9D9D-2AC455EC9C75}" dt="2026-03-10T14:21:46.617" v="606" actId="1036"/>
        <pc:sldMkLst>
          <pc:docMk/>
          <pc:sldMk cId="1318119375" sldId="262"/>
        </pc:sldMkLst>
        <pc:spChg chg="add mod">
          <ac:chgData name="Gavin Wood" userId="85c3655d-875c-4339-9012-f22b1cbf740e" providerId="ADAL" clId="{36D02F22-A9D9-4C7B-9D9D-2AC455EC9C75}" dt="2026-03-10T13:46:46.817" v="269" actId="1076"/>
          <ac:spMkLst>
            <pc:docMk/>
            <pc:sldMk cId="1318119375" sldId="262"/>
            <ac:spMk id="13" creationId="{88B15E0E-A579-7E56-8E25-39A4725296A2}"/>
          </ac:spMkLst>
        </pc:spChg>
        <pc:spChg chg="mod">
          <ac:chgData name="Gavin Wood" userId="85c3655d-875c-4339-9012-f22b1cbf740e" providerId="ADAL" clId="{36D02F22-A9D9-4C7B-9D9D-2AC455EC9C75}" dt="2026-03-10T13:44:56.355" v="263" actId="1076"/>
          <ac:spMkLst>
            <pc:docMk/>
            <pc:sldMk cId="1318119375" sldId="262"/>
            <ac:spMk id="14" creationId="{5371F035-180D-63C3-9812-943037F9172A}"/>
          </ac:spMkLst>
        </pc:spChg>
        <pc:spChg chg="add mod">
          <ac:chgData name="Gavin Wood" userId="85c3655d-875c-4339-9012-f22b1cbf740e" providerId="ADAL" clId="{36D02F22-A9D9-4C7B-9D9D-2AC455EC9C75}" dt="2026-03-10T13:43:38.063" v="235"/>
          <ac:spMkLst>
            <pc:docMk/>
            <pc:sldMk cId="1318119375" sldId="262"/>
            <ac:spMk id="15" creationId="{138341B3-AD5D-A289-0AB6-F31FF9359ED0}"/>
          </ac:spMkLst>
        </pc:spChg>
        <pc:spChg chg="add mod">
          <ac:chgData name="Gavin Wood" userId="85c3655d-875c-4339-9012-f22b1cbf740e" providerId="ADAL" clId="{36D02F22-A9D9-4C7B-9D9D-2AC455EC9C75}" dt="2026-03-10T13:46:46.817" v="269" actId="1076"/>
          <ac:spMkLst>
            <pc:docMk/>
            <pc:sldMk cId="1318119375" sldId="262"/>
            <ac:spMk id="16" creationId="{A7D4C8DF-6BA6-331F-8955-1B56D6809BDF}"/>
          </ac:spMkLst>
        </pc:spChg>
        <pc:spChg chg="mod">
          <ac:chgData name="Gavin Wood" userId="85c3655d-875c-4339-9012-f22b1cbf740e" providerId="ADAL" clId="{36D02F22-A9D9-4C7B-9D9D-2AC455EC9C75}" dt="2026-03-10T13:52:08.504" v="284" actId="1037"/>
          <ac:spMkLst>
            <pc:docMk/>
            <pc:sldMk cId="1318119375" sldId="262"/>
            <ac:spMk id="18" creationId="{88B3D306-8B94-A9B1-6D30-C078B3A276E4}"/>
          </ac:spMkLst>
        </pc:spChg>
        <pc:spChg chg="mod">
          <ac:chgData name="Gavin Wood" userId="85c3655d-875c-4339-9012-f22b1cbf740e" providerId="ADAL" clId="{36D02F22-A9D9-4C7B-9D9D-2AC455EC9C75}" dt="2026-03-10T14:21:40.606" v="601" actId="1036"/>
          <ac:spMkLst>
            <pc:docMk/>
            <pc:sldMk cId="1318119375" sldId="262"/>
            <ac:spMk id="22" creationId="{090997DD-679D-5A80-711C-463E96B2AD0E}"/>
          </ac:spMkLst>
        </pc:spChg>
        <pc:spChg chg="mod">
          <ac:chgData name="Gavin Wood" userId="85c3655d-875c-4339-9012-f22b1cbf740e" providerId="ADAL" clId="{36D02F22-A9D9-4C7B-9D9D-2AC455EC9C75}" dt="2026-03-10T13:52:03.185" v="271" actId="14100"/>
          <ac:spMkLst>
            <pc:docMk/>
            <pc:sldMk cId="1318119375" sldId="262"/>
            <ac:spMk id="23" creationId="{DAC30585-A7FC-AD66-4677-0D920825798B}"/>
          </ac:spMkLst>
        </pc:spChg>
        <pc:spChg chg="mod ord">
          <ac:chgData name="Gavin Wood" userId="85c3655d-875c-4339-9012-f22b1cbf740e" providerId="ADAL" clId="{36D02F22-A9D9-4C7B-9D9D-2AC455EC9C75}" dt="2026-03-10T13:43:46.993" v="236" actId="1076"/>
          <ac:spMkLst>
            <pc:docMk/>
            <pc:sldMk cId="1318119375" sldId="262"/>
            <ac:spMk id="26" creationId="{0A8848DD-8D39-5975-58E1-863B529AF645}"/>
          </ac:spMkLst>
        </pc:spChg>
        <pc:spChg chg="mod">
          <ac:chgData name="Gavin Wood" userId="85c3655d-875c-4339-9012-f22b1cbf740e" providerId="ADAL" clId="{36D02F22-A9D9-4C7B-9D9D-2AC455EC9C75}" dt="2026-03-10T13:39:43.405" v="93" actId="1076"/>
          <ac:spMkLst>
            <pc:docMk/>
            <pc:sldMk cId="1318119375" sldId="262"/>
            <ac:spMk id="27" creationId="{B93156CE-1876-424E-ED44-491C9DFCCFBD}"/>
          </ac:spMkLst>
        </pc:spChg>
        <pc:spChg chg="mod">
          <ac:chgData name="Gavin Wood" userId="85c3655d-875c-4339-9012-f22b1cbf740e" providerId="ADAL" clId="{36D02F22-A9D9-4C7B-9D9D-2AC455EC9C75}" dt="2026-03-10T13:39:43.405" v="93" actId="1076"/>
          <ac:spMkLst>
            <pc:docMk/>
            <pc:sldMk cId="1318119375" sldId="262"/>
            <ac:spMk id="28" creationId="{91ED0303-8E26-860C-BB31-1C36AC6EA6C9}"/>
          </ac:spMkLst>
        </pc:spChg>
        <pc:spChg chg="mod">
          <ac:chgData name="Gavin Wood" userId="85c3655d-875c-4339-9012-f22b1cbf740e" providerId="ADAL" clId="{36D02F22-A9D9-4C7B-9D9D-2AC455EC9C75}" dt="2026-03-10T13:52:16.730" v="293" actId="1037"/>
          <ac:spMkLst>
            <pc:docMk/>
            <pc:sldMk cId="1318119375" sldId="262"/>
            <ac:spMk id="29" creationId="{D27BC36C-C765-6E09-29F5-01561D3BBDD2}"/>
          </ac:spMkLst>
        </pc:spChg>
        <pc:spChg chg="mod">
          <ac:chgData name="Gavin Wood" userId="85c3655d-875c-4339-9012-f22b1cbf740e" providerId="ADAL" clId="{36D02F22-A9D9-4C7B-9D9D-2AC455EC9C75}" dt="2026-03-10T13:50:38.754" v="270" actId="114"/>
          <ac:spMkLst>
            <pc:docMk/>
            <pc:sldMk cId="1318119375" sldId="262"/>
            <ac:spMk id="40" creationId="{D6465C81-2622-481B-F402-7152DBD5EB5A}"/>
          </ac:spMkLst>
        </pc:spChg>
        <pc:spChg chg="mod">
          <ac:chgData name="Gavin Wood" userId="85c3655d-875c-4339-9012-f22b1cbf740e" providerId="ADAL" clId="{36D02F22-A9D9-4C7B-9D9D-2AC455EC9C75}" dt="2026-03-10T14:21:46.617" v="606" actId="1036"/>
          <ac:spMkLst>
            <pc:docMk/>
            <pc:sldMk cId="1318119375" sldId="262"/>
            <ac:spMk id="44" creationId="{B1A3FB72-C362-BD23-C891-93526707F68D}"/>
          </ac:spMkLst>
        </pc:spChg>
        <pc:grpChg chg="del mod">
          <ac:chgData name="Gavin Wood" userId="85c3655d-875c-4339-9012-f22b1cbf740e" providerId="ADAL" clId="{36D02F22-A9D9-4C7B-9D9D-2AC455EC9C75}" dt="2026-03-10T14:13:27.744" v="524" actId="478"/>
          <ac:grpSpMkLst>
            <pc:docMk/>
            <pc:sldMk cId="1318119375" sldId="262"/>
            <ac:grpSpMk id="30" creationId="{D77C1DE4-C8A7-9CE7-FA72-6A20CBD0A713}"/>
          </ac:grpSpMkLst>
        </pc:grpChg>
        <pc:picChg chg="add mod ord">
          <ac:chgData name="Gavin Wood" userId="85c3655d-875c-4339-9012-f22b1cbf740e" providerId="ADAL" clId="{36D02F22-A9D9-4C7B-9D9D-2AC455EC9C75}" dt="2026-03-10T13:46:46.817" v="269" actId="1076"/>
          <ac:picMkLst>
            <pc:docMk/>
            <pc:sldMk cId="1318119375" sldId="262"/>
            <ac:picMk id="3" creationId="{D2FAF191-DD7C-AF70-7EEB-2D3730F24BC6}"/>
          </ac:picMkLst>
        </pc:picChg>
        <pc:picChg chg="add del">
          <ac:chgData name="Gavin Wood" userId="85c3655d-875c-4339-9012-f22b1cbf740e" providerId="ADAL" clId="{36D02F22-A9D9-4C7B-9D9D-2AC455EC9C75}" dt="2026-03-10T13:40:07.418" v="95" actId="22"/>
          <ac:picMkLst>
            <pc:docMk/>
            <pc:sldMk cId="1318119375" sldId="262"/>
            <ac:picMk id="5" creationId="{EB87308C-DF40-1BB1-AA1F-619EBEA1A64B}"/>
          </ac:picMkLst>
        </pc:picChg>
        <pc:picChg chg="mod">
          <ac:chgData name="Gavin Wood" userId="85c3655d-875c-4339-9012-f22b1cbf740e" providerId="ADAL" clId="{36D02F22-A9D9-4C7B-9D9D-2AC455EC9C75}" dt="2026-03-10T13:39:43.405" v="93" actId="1076"/>
          <ac:picMkLst>
            <pc:docMk/>
            <pc:sldMk cId="1318119375" sldId="262"/>
            <ac:picMk id="1030" creationId="{985052FA-339F-8CBD-D7B8-97E9BE68D779}"/>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 Target="../slides/slide1.xml"/><Relationship Id="rId7" Type="http://schemas.openxmlformats.org/officeDocument/2006/relationships/slide" Target="../slides/slide5.xml"/><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9518A71-00A1-4C83-BCF0-DAC202D6ADC5}" type="datetimeFigureOut">
              <a:rPr lang="en-US" smtClean="0"/>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7609D1-5379-4918-9EA1-1F6BF178A29C}" type="slidenum">
              <a:rPr lang="en-US" smtClean="0"/>
              <a:t>‹#›</a:t>
            </a:fld>
            <a:endParaRPr lang="en-US"/>
          </a:p>
        </p:txBody>
      </p:sp>
    </p:spTree>
    <p:extLst>
      <p:ext uri="{BB962C8B-B14F-4D97-AF65-F5344CB8AC3E}">
        <p14:creationId xmlns:p14="http://schemas.microsoft.com/office/powerpoint/2010/main" val="330255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518A71-00A1-4C83-BCF0-DAC202D6ADC5}" type="datetimeFigureOut">
              <a:rPr lang="en-US" smtClean="0"/>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7609D1-5379-4918-9EA1-1F6BF178A29C}" type="slidenum">
              <a:rPr lang="en-US" smtClean="0"/>
              <a:t>‹#›</a:t>
            </a:fld>
            <a:endParaRPr lang="en-US"/>
          </a:p>
        </p:txBody>
      </p:sp>
    </p:spTree>
    <p:extLst>
      <p:ext uri="{BB962C8B-B14F-4D97-AF65-F5344CB8AC3E}">
        <p14:creationId xmlns:p14="http://schemas.microsoft.com/office/powerpoint/2010/main" val="2792572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518A71-00A1-4C83-BCF0-DAC202D6ADC5}" type="datetimeFigureOut">
              <a:rPr lang="en-US" smtClean="0"/>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7609D1-5379-4918-9EA1-1F6BF178A29C}" type="slidenum">
              <a:rPr lang="en-US" smtClean="0"/>
              <a:t>‹#›</a:t>
            </a:fld>
            <a:endParaRPr lang="en-US"/>
          </a:p>
        </p:txBody>
      </p:sp>
    </p:spTree>
    <p:extLst>
      <p:ext uri="{BB962C8B-B14F-4D97-AF65-F5344CB8AC3E}">
        <p14:creationId xmlns:p14="http://schemas.microsoft.com/office/powerpoint/2010/main" val="34361445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bg>
      <p:bgPr>
        <a:solidFill>
          <a:srgbClr val="E6E6E6"/>
        </a:solidFill>
        <a:effectLst/>
      </p:bgPr>
    </p:bg>
    <p:spTree>
      <p:nvGrpSpPr>
        <p:cNvPr id="1" name=""/>
        <p:cNvGrpSpPr/>
        <p:nvPr/>
      </p:nvGrpSpPr>
      <p:grpSpPr>
        <a:xfrm>
          <a:off x="0" y="0"/>
          <a:ext cx="0" cy="0"/>
          <a:chOff x="0" y="0"/>
          <a:chExt cx="0" cy="0"/>
        </a:xfrm>
      </p:grpSpPr>
      <p:sp>
        <p:nvSpPr>
          <p:cNvPr id="14" name="Rounded Rectangle 13"/>
          <p:cNvSpPr/>
          <p:nvPr userDrawn="1"/>
        </p:nvSpPr>
        <p:spPr>
          <a:xfrm>
            <a:off x="174450" y="927426"/>
            <a:ext cx="8769929" cy="5336896"/>
          </a:xfrm>
          <a:prstGeom prst="roundRect">
            <a:avLst>
              <a:gd name="adj" fmla="val 2520"/>
            </a:avLst>
          </a:prstGeom>
          <a:solidFill>
            <a:srgbClr val="FBFBF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ounded Rectangle 16">
            <a:hlinkClick r:id="rId3" action="ppaction://hlinksldjump"/>
          </p:cNvPr>
          <p:cNvSpPr/>
          <p:nvPr userDrawn="1"/>
        </p:nvSpPr>
        <p:spPr>
          <a:xfrm>
            <a:off x="348019" y="736981"/>
            <a:ext cx="1636907" cy="1364777"/>
          </a:xfrm>
          <a:prstGeom prst="roundRect">
            <a:avLst>
              <a:gd name="adj" fmla="val 4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350" dirty="0"/>
              <a:t>1</a:t>
            </a:r>
          </a:p>
        </p:txBody>
      </p:sp>
      <p:sp>
        <p:nvSpPr>
          <p:cNvPr id="18" name="Rounded Rectangle 17">
            <a:hlinkClick r:id="rId4" action="ppaction://hlinksldjump"/>
          </p:cNvPr>
          <p:cNvSpPr/>
          <p:nvPr userDrawn="1"/>
        </p:nvSpPr>
        <p:spPr>
          <a:xfrm>
            <a:off x="7155665" y="736981"/>
            <a:ext cx="1636907" cy="1364777"/>
          </a:xfrm>
          <a:prstGeom prst="roundRect">
            <a:avLst>
              <a:gd name="adj" fmla="val 466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350" dirty="0"/>
              <a:t>5</a:t>
            </a:r>
          </a:p>
        </p:txBody>
      </p:sp>
      <p:sp>
        <p:nvSpPr>
          <p:cNvPr id="19" name="Rounded Rectangle 18">
            <a:hlinkClick r:id="rId5" action="ppaction://hlinksldjump"/>
          </p:cNvPr>
          <p:cNvSpPr/>
          <p:nvPr userDrawn="1"/>
        </p:nvSpPr>
        <p:spPr>
          <a:xfrm>
            <a:off x="2049930" y="736981"/>
            <a:ext cx="1636907" cy="1364777"/>
          </a:xfrm>
          <a:prstGeom prst="roundRect">
            <a:avLst>
              <a:gd name="adj" fmla="val 4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350" dirty="0"/>
              <a:t>2</a:t>
            </a:r>
          </a:p>
        </p:txBody>
      </p:sp>
      <p:sp>
        <p:nvSpPr>
          <p:cNvPr id="20" name="Rounded Rectangle 19">
            <a:hlinkClick r:id="rId6" action="ppaction://hlinksldjump"/>
          </p:cNvPr>
          <p:cNvSpPr/>
          <p:nvPr userDrawn="1"/>
        </p:nvSpPr>
        <p:spPr>
          <a:xfrm>
            <a:off x="3751841" y="736981"/>
            <a:ext cx="1636907" cy="1364777"/>
          </a:xfrm>
          <a:prstGeom prst="roundRect">
            <a:avLst>
              <a:gd name="adj" fmla="val 466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350" dirty="0"/>
              <a:t>3</a:t>
            </a:r>
          </a:p>
        </p:txBody>
      </p:sp>
      <p:sp>
        <p:nvSpPr>
          <p:cNvPr id="21" name="Rounded Rectangle 20">
            <a:hlinkClick r:id="rId7" action="ppaction://hlinksldjump"/>
          </p:cNvPr>
          <p:cNvSpPr/>
          <p:nvPr userDrawn="1"/>
        </p:nvSpPr>
        <p:spPr>
          <a:xfrm>
            <a:off x="5453753" y="736981"/>
            <a:ext cx="1636907" cy="1364777"/>
          </a:xfrm>
          <a:prstGeom prst="roundRect">
            <a:avLst>
              <a:gd name="adj" fmla="val 466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350" dirty="0"/>
              <a:t>4</a:t>
            </a:r>
          </a:p>
        </p:txBody>
      </p:sp>
      <p:sp>
        <p:nvSpPr>
          <p:cNvPr id="2" name="Rectangle 1"/>
          <p:cNvSpPr/>
          <p:nvPr userDrawn="1"/>
        </p:nvSpPr>
        <p:spPr>
          <a:xfrm>
            <a:off x="174450" y="1419366"/>
            <a:ext cx="8769929" cy="5213446"/>
          </a:xfrm>
          <a:prstGeom prst="rect">
            <a:avLst/>
          </a:prstGeom>
          <a:gradFill flip="none" rotWithShape="1">
            <a:gsLst>
              <a:gs pos="0">
                <a:srgbClr val="FBFBFB"/>
              </a:gs>
              <a:gs pos="100000">
                <a:srgbClr val="F0F0F0"/>
              </a:gs>
            </a:gsLst>
            <a:lin ang="5400000" scaled="1"/>
            <a:tileRect/>
          </a:gradFill>
          <a:ln w="28575">
            <a:solidFill>
              <a:srgbClr val="FFFFFF"/>
            </a:solidFill>
          </a:ln>
          <a:effectLst>
            <a:outerShdw blurRad="139700" dist="50800" dir="16200000"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23" name="Title 22"/>
          <p:cNvSpPr>
            <a:spLocks noGrp="1"/>
          </p:cNvSpPr>
          <p:nvPr>
            <p:ph type="title"/>
          </p:nvPr>
        </p:nvSpPr>
        <p:spPr>
          <a:xfrm>
            <a:off x="348017" y="1443300"/>
            <a:ext cx="7886700" cy="1325563"/>
          </a:xfrm>
        </p:spPr>
        <p:txBody>
          <a:bodyPr/>
          <a:lstStyle/>
          <a:p>
            <a:r>
              <a:rPr lang="en-US"/>
              <a:t>Click to edit Master title style</a:t>
            </a:r>
          </a:p>
        </p:txBody>
      </p:sp>
      <p:sp>
        <p:nvSpPr>
          <p:cNvPr id="25" name="Content Placeholder 24"/>
          <p:cNvSpPr>
            <a:spLocks noGrp="1"/>
          </p:cNvSpPr>
          <p:nvPr>
            <p:ph sz="quarter" idx="10"/>
          </p:nvPr>
        </p:nvSpPr>
        <p:spPr>
          <a:xfrm>
            <a:off x="347664" y="2962275"/>
            <a:ext cx="8352235" cy="330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758166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518A71-00A1-4C83-BCF0-DAC202D6ADC5}" type="datetimeFigureOut">
              <a:rPr lang="en-US" smtClean="0"/>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7609D1-5379-4918-9EA1-1F6BF178A29C}" type="slidenum">
              <a:rPr lang="en-US" smtClean="0"/>
              <a:t>‹#›</a:t>
            </a:fld>
            <a:endParaRPr lang="en-US"/>
          </a:p>
        </p:txBody>
      </p:sp>
    </p:spTree>
    <p:extLst>
      <p:ext uri="{BB962C8B-B14F-4D97-AF65-F5344CB8AC3E}">
        <p14:creationId xmlns:p14="http://schemas.microsoft.com/office/powerpoint/2010/main" val="3509839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518A71-00A1-4C83-BCF0-DAC202D6ADC5}" type="datetimeFigureOut">
              <a:rPr lang="en-US" smtClean="0"/>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7609D1-5379-4918-9EA1-1F6BF178A29C}" type="slidenum">
              <a:rPr lang="en-US" smtClean="0"/>
              <a:t>‹#›</a:t>
            </a:fld>
            <a:endParaRPr lang="en-US"/>
          </a:p>
        </p:txBody>
      </p:sp>
    </p:spTree>
    <p:extLst>
      <p:ext uri="{BB962C8B-B14F-4D97-AF65-F5344CB8AC3E}">
        <p14:creationId xmlns:p14="http://schemas.microsoft.com/office/powerpoint/2010/main" val="1616402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9518A71-00A1-4C83-BCF0-DAC202D6ADC5}" type="datetimeFigureOut">
              <a:rPr lang="en-US" smtClean="0"/>
              <a:t>3/10/2026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7609D1-5379-4918-9EA1-1F6BF178A29C}" type="slidenum">
              <a:rPr lang="en-US" smtClean="0"/>
              <a:t>‹#›</a:t>
            </a:fld>
            <a:endParaRPr lang="en-US"/>
          </a:p>
        </p:txBody>
      </p:sp>
    </p:spTree>
    <p:extLst>
      <p:ext uri="{BB962C8B-B14F-4D97-AF65-F5344CB8AC3E}">
        <p14:creationId xmlns:p14="http://schemas.microsoft.com/office/powerpoint/2010/main" val="470399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9518A71-00A1-4C83-BCF0-DAC202D6ADC5}" type="datetimeFigureOut">
              <a:rPr lang="en-US" smtClean="0"/>
              <a:t>3/10/2026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7609D1-5379-4918-9EA1-1F6BF178A29C}" type="slidenum">
              <a:rPr lang="en-US" smtClean="0"/>
              <a:t>‹#›</a:t>
            </a:fld>
            <a:endParaRPr lang="en-US"/>
          </a:p>
        </p:txBody>
      </p:sp>
    </p:spTree>
    <p:extLst>
      <p:ext uri="{BB962C8B-B14F-4D97-AF65-F5344CB8AC3E}">
        <p14:creationId xmlns:p14="http://schemas.microsoft.com/office/powerpoint/2010/main" val="3980139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9518A71-00A1-4C83-BCF0-DAC202D6ADC5}" type="datetimeFigureOut">
              <a:rPr lang="en-US" smtClean="0"/>
              <a:t>3/10/2026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7609D1-5379-4918-9EA1-1F6BF178A29C}" type="slidenum">
              <a:rPr lang="en-US" smtClean="0"/>
              <a:t>‹#›</a:t>
            </a:fld>
            <a:endParaRPr lang="en-US"/>
          </a:p>
        </p:txBody>
      </p:sp>
    </p:spTree>
    <p:extLst>
      <p:ext uri="{BB962C8B-B14F-4D97-AF65-F5344CB8AC3E}">
        <p14:creationId xmlns:p14="http://schemas.microsoft.com/office/powerpoint/2010/main" val="336853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518A71-00A1-4C83-BCF0-DAC202D6ADC5}" type="datetimeFigureOut">
              <a:rPr lang="en-US" smtClean="0"/>
              <a:t>3/10/2026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7609D1-5379-4918-9EA1-1F6BF178A29C}" type="slidenum">
              <a:rPr lang="en-US" smtClean="0"/>
              <a:t>‹#›</a:t>
            </a:fld>
            <a:endParaRPr lang="en-US"/>
          </a:p>
        </p:txBody>
      </p:sp>
    </p:spTree>
    <p:extLst>
      <p:ext uri="{BB962C8B-B14F-4D97-AF65-F5344CB8AC3E}">
        <p14:creationId xmlns:p14="http://schemas.microsoft.com/office/powerpoint/2010/main" val="1614759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9518A71-00A1-4C83-BCF0-DAC202D6ADC5}" type="datetimeFigureOut">
              <a:rPr lang="en-US" smtClean="0"/>
              <a:t>3/10/2026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7609D1-5379-4918-9EA1-1F6BF178A29C}" type="slidenum">
              <a:rPr lang="en-US" smtClean="0"/>
              <a:t>‹#›</a:t>
            </a:fld>
            <a:endParaRPr lang="en-US"/>
          </a:p>
        </p:txBody>
      </p:sp>
    </p:spTree>
    <p:extLst>
      <p:ext uri="{BB962C8B-B14F-4D97-AF65-F5344CB8AC3E}">
        <p14:creationId xmlns:p14="http://schemas.microsoft.com/office/powerpoint/2010/main" val="3289209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9518A71-00A1-4C83-BCF0-DAC202D6ADC5}" type="datetimeFigureOut">
              <a:rPr lang="en-US" smtClean="0"/>
              <a:t>3/10/2026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7609D1-5379-4918-9EA1-1F6BF178A29C}" type="slidenum">
              <a:rPr lang="en-US" smtClean="0"/>
              <a:t>‹#›</a:t>
            </a:fld>
            <a:endParaRPr lang="en-US"/>
          </a:p>
        </p:txBody>
      </p:sp>
    </p:spTree>
    <p:extLst>
      <p:ext uri="{BB962C8B-B14F-4D97-AF65-F5344CB8AC3E}">
        <p14:creationId xmlns:p14="http://schemas.microsoft.com/office/powerpoint/2010/main" val="635603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518A71-00A1-4C83-BCF0-DAC202D6ADC5}" type="datetimeFigureOut">
              <a:rPr lang="en-US" smtClean="0"/>
              <a:t>3/10/2026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7609D1-5379-4918-9EA1-1F6BF178A29C}" type="slidenum">
              <a:rPr lang="en-US" smtClean="0"/>
              <a:t>‹#›</a:t>
            </a:fld>
            <a:endParaRPr lang="en-US"/>
          </a:p>
        </p:txBody>
      </p:sp>
    </p:spTree>
    <p:extLst>
      <p:ext uri="{BB962C8B-B14F-4D97-AF65-F5344CB8AC3E}">
        <p14:creationId xmlns:p14="http://schemas.microsoft.com/office/powerpoint/2010/main" val="3724954972"/>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3.gif"/><Relationship Id="rId5" Type="http://schemas.openxmlformats.org/officeDocument/2006/relationships/hyperlink" Target="https://youtu.be/pJjdRO_7KsU" TargetMode="Externa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hyperlink" Target="https://lchangbuilds.com/pages/paly_robotics_nari.html" TargetMode="External"/><Relationship Id="rId3" Type="http://schemas.openxmlformats.org/officeDocument/2006/relationships/image" Target="../media/image2.png"/><Relationship Id="rId7" Type="http://schemas.openxmlformats.org/officeDocument/2006/relationships/hyperlink" Target="https://www.armabot.com/collections/frontpage/products/turret240v2" TargetMode="External"/><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hyperlink" Target="https://www.andymark.com/products/06-28-24-am-5437-am-4685?sku=am-4685" TargetMode="External"/><Relationship Id="rId5" Type="http://schemas.openxmlformats.org/officeDocument/2006/relationships/hyperlink" Target="https://wcproducts.com/products/greyt-shooter-7" TargetMode="External"/><Relationship Id="rId4" Type="http://schemas.openxmlformats.org/officeDocument/2006/relationships/image" Target="../media/image1.png"/><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hyperlink" Target="https://youtu.be/7j6oHFt21Gk?si=qM2zsj4rYXA5XL_U" TargetMode="External"/><Relationship Id="rId3" Type="http://schemas.openxmlformats.org/officeDocument/2006/relationships/image" Target="../media/image1.png"/><Relationship Id="rId7" Type="http://schemas.openxmlformats.org/officeDocument/2006/relationships/hyperlink" Target="https://www.youtube.com/watch?v=pgMU_AxzxAE" TargetMode="External"/><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hyperlink" Target="https://www.frcdesign.org/mechanism-examples/shooter/" TargetMode="External"/><Relationship Id="rId5" Type="http://schemas.openxmlformats.org/officeDocument/2006/relationships/hyperlink" Target="https://robotics.nasa.gov/downloads/nasarap-rdc-v1.pdf" TargetMode="External"/><Relationship Id="rId4" Type="http://schemas.openxmlformats.org/officeDocument/2006/relationships/image" Target="../media/image2.png"/><Relationship Id="rId9" Type="http://schemas.openxmlformats.org/officeDocument/2006/relationships/image" Target="../media/image5.GIF"/></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tags" Target="../tags/tag6.xml"/><Relationship Id="rId6" Type="http://schemas.openxmlformats.org/officeDocument/2006/relationships/hyperlink" Target="https://youtu.be/def5QH7UUIU?si=rpU_G9R4ELQWYoYX" TargetMode="External"/><Relationship Id="rId5" Type="http://schemas.openxmlformats.org/officeDocument/2006/relationships/image" Target="../media/image6.GIF"/><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hyperlink" Target="https://youtu.be/4JH2WLdPRS8?si=5jdwls-yGV7dElsa" TargetMode="External"/><Relationship Id="rId3" Type="http://schemas.openxmlformats.org/officeDocument/2006/relationships/image" Target="../media/image1.png"/><Relationship Id="rId7" Type="http://schemas.openxmlformats.org/officeDocument/2006/relationships/hyperlink" Target="https://youtu.be/nxU526QgVks?si=UfrQJYyToW8RJAtd" TargetMode="External"/><Relationship Id="rId2" Type="http://schemas.openxmlformats.org/officeDocument/2006/relationships/slideLayout" Target="../slideLayouts/slideLayout12.xml"/><Relationship Id="rId1" Type="http://schemas.openxmlformats.org/officeDocument/2006/relationships/tags" Target="../tags/tag7.xml"/><Relationship Id="rId6" Type="http://schemas.openxmlformats.org/officeDocument/2006/relationships/image" Target="../media/image8.png"/><Relationship Id="rId11" Type="http://schemas.openxmlformats.org/officeDocument/2006/relationships/hyperlink" Target="https://www.frcdesign.org/mechanism-examples/shooter/" TargetMode="External"/><Relationship Id="rId5" Type="http://schemas.openxmlformats.org/officeDocument/2006/relationships/image" Target="../media/image7.GIF"/><Relationship Id="rId10" Type="http://schemas.openxmlformats.org/officeDocument/2006/relationships/hyperlink" Target="https://robotics.nasa.gov/downloads/nasarap-rdc-v1.pdf" TargetMode="External"/><Relationship Id="rId4" Type="http://schemas.openxmlformats.org/officeDocument/2006/relationships/image" Target="../media/image2.png"/><Relationship Id="rId9" Type="http://schemas.openxmlformats.org/officeDocument/2006/relationships/hyperlink" Target="https://youtu.be/tzWQasmUfLY?si=lcbcnbbRaEEDj5FV"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1.png"/><Relationship Id="rId7" Type="http://schemas.openxmlformats.org/officeDocument/2006/relationships/image" Target="../media/image9.GIF"/><Relationship Id="rId2" Type="http://schemas.openxmlformats.org/officeDocument/2006/relationships/slideLayout" Target="../slideLayouts/slideLayout12.xml"/><Relationship Id="rId1" Type="http://schemas.openxmlformats.org/officeDocument/2006/relationships/tags" Target="../tags/tag8.xml"/><Relationship Id="rId6" Type="http://schemas.openxmlformats.org/officeDocument/2006/relationships/hyperlink" Target="https://youtu.be/PtRewwr59d8?si=GITxcsAsy5zwqMWv" TargetMode="External"/><Relationship Id="rId5" Type="http://schemas.openxmlformats.org/officeDocument/2006/relationships/hyperlink" Target="https://youtu.be/bFiySP0L6o4?si=J_V_gpp88LJtWhew" TargetMode="Externa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0" name="Rounded Rectangle 19"/>
          <p:cNvSpPr/>
          <p:nvPr/>
        </p:nvSpPr>
        <p:spPr>
          <a:xfrm>
            <a:off x="348019" y="781988"/>
            <a:ext cx="1636907" cy="497532"/>
          </a:xfrm>
          <a:prstGeom prst="roundRect">
            <a:avLst>
              <a:gd name="adj" fmla="val 4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b="1" dirty="0">
                <a:latin typeface="Roboto" panose="02000000000000000000" pitchFamily="2" charset="0"/>
                <a:ea typeface="Roboto" panose="02000000000000000000" pitchFamily="2" charset="0"/>
                <a:cs typeface="Roboto" panose="02000000000000000000" pitchFamily="2" charset="0"/>
              </a:rPr>
              <a:t>Single-Wheel Hooded Launcher</a:t>
            </a:r>
          </a:p>
        </p:txBody>
      </p:sp>
      <p:sp>
        <p:nvSpPr>
          <p:cNvPr id="4" name="Title 24">
            <a:extLst>
              <a:ext uri="{FF2B5EF4-FFF2-40B4-BE49-F238E27FC236}">
                <a16:creationId xmlns:a16="http://schemas.microsoft.com/office/drawing/2014/main" id="{0EA46090-CB83-569E-143D-CD4787FCDEE9}"/>
              </a:ext>
            </a:extLst>
          </p:cNvPr>
          <p:cNvSpPr txBox="1">
            <a:spLocks/>
          </p:cNvSpPr>
          <p:nvPr/>
        </p:nvSpPr>
        <p:spPr>
          <a:xfrm>
            <a:off x="3019246" y="0"/>
            <a:ext cx="4991184" cy="6987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 LAUNCHERS AND PLACERS</a:t>
            </a:r>
          </a:p>
        </p:txBody>
      </p:sp>
      <p:pic>
        <p:nvPicPr>
          <p:cNvPr id="5" name="Content Placeholder 8">
            <a:extLst>
              <a:ext uri="{FF2B5EF4-FFF2-40B4-BE49-F238E27FC236}">
                <a16:creationId xmlns:a16="http://schemas.microsoft.com/office/drawing/2014/main" id="{18E8B206-4E18-E88D-249F-727338CA4B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015" y="191628"/>
            <a:ext cx="2740594" cy="324109"/>
          </a:xfrm>
          <a:prstGeom prst="rect">
            <a:avLst/>
          </a:prstGeom>
        </p:spPr>
      </p:pic>
      <p:sp>
        <p:nvSpPr>
          <p:cNvPr id="6" name="Rounded Rectangle 21">
            <a:extLst>
              <a:ext uri="{FF2B5EF4-FFF2-40B4-BE49-F238E27FC236}">
                <a16:creationId xmlns:a16="http://schemas.microsoft.com/office/drawing/2014/main" id="{2EAE518C-AA53-4486-4388-126D97B275FE}"/>
              </a:ext>
            </a:extLst>
          </p:cNvPr>
          <p:cNvSpPr/>
          <p:nvPr/>
        </p:nvSpPr>
        <p:spPr>
          <a:xfrm>
            <a:off x="2049930" y="781996"/>
            <a:ext cx="1636907" cy="497524"/>
          </a:xfrm>
          <a:prstGeom prst="roundRect">
            <a:avLst>
              <a:gd name="adj" fmla="val 4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400" b="1" dirty="0">
                <a:latin typeface="Roboto" panose="02000000000000000000" pitchFamily="2" charset="0"/>
                <a:ea typeface="Roboto" panose="02000000000000000000" pitchFamily="2" charset="0"/>
                <a:cs typeface="Roboto" panose="02000000000000000000" pitchFamily="2" charset="0"/>
              </a:rPr>
              <a:t>Multi-Wheel Launchers</a:t>
            </a:r>
          </a:p>
        </p:txBody>
      </p:sp>
      <p:sp>
        <p:nvSpPr>
          <p:cNvPr id="7" name="Rounded Rectangle 22">
            <a:extLst>
              <a:ext uri="{FF2B5EF4-FFF2-40B4-BE49-F238E27FC236}">
                <a16:creationId xmlns:a16="http://schemas.microsoft.com/office/drawing/2014/main" id="{7276D8FE-A5BB-300E-55DA-65C6FAD01B0E}"/>
              </a:ext>
            </a:extLst>
          </p:cNvPr>
          <p:cNvSpPr/>
          <p:nvPr/>
        </p:nvSpPr>
        <p:spPr>
          <a:xfrm>
            <a:off x="3751841" y="764736"/>
            <a:ext cx="1636907" cy="514783"/>
          </a:xfrm>
          <a:prstGeom prst="roundRect">
            <a:avLst>
              <a:gd name="adj" fmla="val 466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400" b="1" dirty="0">
                <a:latin typeface="Roboto" panose="02000000000000000000" pitchFamily="2" charset="0"/>
                <a:ea typeface="Roboto" panose="02000000000000000000" pitchFamily="2" charset="0"/>
                <a:cs typeface="Roboto" panose="02000000000000000000" pitchFamily="2" charset="0"/>
              </a:rPr>
              <a:t>Reverse </a:t>
            </a:r>
          </a:p>
          <a:p>
            <a:r>
              <a:rPr lang="en-US" sz="1400" b="1" dirty="0">
                <a:latin typeface="Roboto" panose="02000000000000000000" pitchFamily="2" charset="0"/>
                <a:ea typeface="Roboto" panose="02000000000000000000" pitchFamily="2" charset="0"/>
                <a:cs typeface="Roboto" panose="02000000000000000000" pitchFamily="2" charset="0"/>
              </a:rPr>
              <a:t>Roller Claw</a:t>
            </a:r>
          </a:p>
        </p:txBody>
      </p:sp>
      <p:sp>
        <p:nvSpPr>
          <p:cNvPr id="8" name="Rounded Rectangle 23">
            <a:extLst>
              <a:ext uri="{FF2B5EF4-FFF2-40B4-BE49-F238E27FC236}">
                <a16:creationId xmlns:a16="http://schemas.microsoft.com/office/drawing/2014/main" id="{F015C1F8-8FCD-C5E4-E0E9-0DB2B6EFA22C}"/>
              </a:ext>
            </a:extLst>
          </p:cNvPr>
          <p:cNvSpPr/>
          <p:nvPr/>
        </p:nvSpPr>
        <p:spPr>
          <a:xfrm>
            <a:off x="5453753" y="756119"/>
            <a:ext cx="1636907" cy="523399"/>
          </a:xfrm>
          <a:prstGeom prst="roundRect">
            <a:avLst>
              <a:gd name="adj" fmla="val 466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400" b="1" dirty="0">
                <a:latin typeface="Roboto" panose="02000000000000000000" pitchFamily="2" charset="0"/>
                <a:ea typeface="Roboto" panose="02000000000000000000" pitchFamily="2" charset="0"/>
                <a:cs typeface="Roboto" panose="02000000000000000000" pitchFamily="2" charset="0"/>
              </a:rPr>
              <a:t>Catapult</a:t>
            </a:r>
          </a:p>
        </p:txBody>
      </p:sp>
      <p:sp>
        <p:nvSpPr>
          <p:cNvPr id="9" name="Rounded Rectangle 20">
            <a:extLst>
              <a:ext uri="{FF2B5EF4-FFF2-40B4-BE49-F238E27FC236}">
                <a16:creationId xmlns:a16="http://schemas.microsoft.com/office/drawing/2014/main" id="{9FB4B0C9-A106-0DEB-8FB6-0008318E61CD}"/>
              </a:ext>
            </a:extLst>
          </p:cNvPr>
          <p:cNvSpPr/>
          <p:nvPr/>
        </p:nvSpPr>
        <p:spPr>
          <a:xfrm>
            <a:off x="7155665" y="773368"/>
            <a:ext cx="1636907" cy="523398"/>
          </a:xfrm>
          <a:prstGeom prst="roundRect">
            <a:avLst>
              <a:gd name="adj" fmla="val 466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400" b="1" dirty="0">
                <a:latin typeface="Roboto" panose="02000000000000000000" pitchFamily="2" charset="0"/>
                <a:ea typeface="Roboto" panose="02000000000000000000" pitchFamily="2" charset="0"/>
                <a:cs typeface="Roboto" panose="02000000000000000000" pitchFamily="2" charset="0"/>
              </a:rPr>
              <a:t>Linear Punch</a:t>
            </a:r>
          </a:p>
        </p:txBody>
      </p:sp>
      <p:pic>
        <p:nvPicPr>
          <p:cNvPr id="12" name="Picture 11">
            <a:extLst>
              <a:ext uri="{FF2B5EF4-FFF2-40B4-BE49-F238E27FC236}">
                <a16:creationId xmlns:a16="http://schemas.microsoft.com/office/drawing/2014/main" id="{B9C6ADD5-6CD1-AFF1-D667-975B972A471B}"/>
              </a:ext>
            </a:extLst>
          </p:cNvPr>
          <p:cNvPicPr>
            <a:picLocks noChangeAspect="1"/>
          </p:cNvPicPr>
          <p:nvPr/>
        </p:nvPicPr>
        <p:blipFill>
          <a:blip r:embed="rId4"/>
          <a:stretch>
            <a:fillRect/>
          </a:stretch>
        </p:blipFill>
        <p:spPr>
          <a:xfrm>
            <a:off x="201015" y="1436645"/>
            <a:ext cx="8701445" cy="5136685"/>
          </a:xfrm>
          <a:prstGeom prst="rect">
            <a:avLst/>
          </a:prstGeom>
        </p:spPr>
      </p:pic>
      <p:sp>
        <p:nvSpPr>
          <p:cNvPr id="14" name="TextBox 13">
            <a:extLst>
              <a:ext uri="{FF2B5EF4-FFF2-40B4-BE49-F238E27FC236}">
                <a16:creationId xmlns:a16="http://schemas.microsoft.com/office/drawing/2014/main" id="{F7B259BA-1047-E2A7-72E3-CEB265327320}"/>
              </a:ext>
            </a:extLst>
          </p:cNvPr>
          <p:cNvSpPr txBox="1"/>
          <p:nvPr/>
        </p:nvSpPr>
        <p:spPr>
          <a:xfrm>
            <a:off x="484385" y="2143337"/>
            <a:ext cx="8175232" cy="1785104"/>
          </a:xfrm>
          <a:prstGeom prst="rect">
            <a:avLst/>
          </a:prstGeom>
          <a:noFill/>
        </p:spPr>
        <p:txBody>
          <a:bodyPr wrap="square">
            <a:spAutoFit/>
          </a:bodyPr>
          <a:lstStyle/>
          <a:p>
            <a:r>
              <a:rPr lang="en-US" b="0" i="1" u="none" strike="noStrike" dirty="0">
                <a:solidFill>
                  <a:srgbClr val="595959"/>
                </a:solidFill>
                <a:effectLst/>
                <a:latin typeface="Roboto" panose="02000000000000000000" pitchFamily="2" charset="0"/>
                <a:ea typeface="Roboto" panose="02000000000000000000" pitchFamily="2" charset="0"/>
                <a:cs typeface="Roboto" panose="02000000000000000000" pitchFamily="2" charset="0"/>
              </a:rPr>
              <a:t>FIRST </a:t>
            </a:r>
            <a:r>
              <a:rPr lang="en-US" b="0" u="none" strike="noStrike" baseline="30000" dirty="0">
                <a:solidFill>
                  <a:srgbClr val="595959"/>
                </a:solidFill>
                <a:effectLst/>
                <a:latin typeface="Roboto" panose="02000000000000000000" pitchFamily="2" charset="0"/>
                <a:ea typeface="Roboto" panose="02000000000000000000" pitchFamily="2" charset="0"/>
                <a:cs typeface="Roboto" panose="02000000000000000000" pitchFamily="2" charset="0"/>
              </a:rPr>
              <a:t>® </a:t>
            </a:r>
            <a:r>
              <a:rPr lang="en-US" b="0" u="none" strike="noStrike" dirty="0">
                <a:solidFill>
                  <a:srgbClr val="595959"/>
                </a:solidFill>
                <a:effectLst/>
                <a:latin typeface="Roboto" panose="02000000000000000000" pitchFamily="2" charset="0"/>
                <a:ea typeface="Roboto" panose="02000000000000000000" pitchFamily="2" charset="0"/>
                <a:cs typeface="Roboto" panose="02000000000000000000" pitchFamily="2" charset="0"/>
              </a:rPr>
              <a:t>R</a:t>
            </a:r>
            <a:r>
              <a:rPr lang="en-US" b="0" i="0" u="none" strike="noStrike" dirty="0">
                <a:solidFill>
                  <a:srgbClr val="595959"/>
                </a:solidFill>
                <a:effectLst/>
                <a:latin typeface="Roboto" panose="02000000000000000000" pitchFamily="2" charset="0"/>
                <a:ea typeface="Roboto" panose="02000000000000000000" pitchFamily="2" charset="0"/>
                <a:cs typeface="Roboto" panose="02000000000000000000" pitchFamily="2" charset="0"/>
              </a:rPr>
              <a:t>obotics Competition games are often either </a:t>
            </a:r>
            <a:r>
              <a:rPr lang="en-US" b="1" i="0" u="none" strike="noStrike" dirty="0">
                <a:solidFill>
                  <a:srgbClr val="595959"/>
                </a:solidFill>
                <a:effectLst/>
                <a:latin typeface="Roboto" panose="02000000000000000000" pitchFamily="2" charset="0"/>
                <a:ea typeface="Roboto" panose="02000000000000000000" pitchFamily="2" charset="0"/>
                <a:cs typeface="Roboto" panose="02000000000000000000" pitchFamily="2" charset="0"/>
              </a:rPr>
              <a:t>Launch games</a:t>
            </a:r>
            <a:r>
              <a:rPr lang="en-US" b="0" i="0" u="none" strike="noStrike" dirty="0">
                <a:solidFill>
                  <a:srgbClr val="595959"/>
                </a:solidFill>
                <a:effectLst/>
                <a:latin typeface="Roboto" panose="02000000000000000000" pitchFamily="2" charset="0"/>
                <a:ea typeface="Roboto" panose="02000000000000000000" pitchFamily="2" charset="0"/>
                <a:cs typeface="Roboto" panose="02000000000000000000" pitchFamily="2" charset="0"/>
              </a:rPr>
              <a:t>, where a scoring element (game piece) shoots out of the robot and into a goal, or </a:t>
            </a:r>
            <a:r>
              <a:rPr lang="en-US" b="1" i="0" u="none" strike="noStrike" dirty="0">
                <a:solidFill>
                  <a:srgbClr val="595959"/>
                </a:solidFill>
                <a:effectLst/>
                <a:latin typeface="Roboto" panose="02000000000000000000" pitchFamily="2" charset="0"/>
                <a:ea typeface="Roboto" panose="02000000000000000000" pitchFamily="2" charset="0"/>
                <a:cs typeface="Roboto" panose="02000000000000000000" pitchFamily="2" charset="0"/>
              </a:rPr>
              <a:t>Pick-and-Place games</a:t>
            </a:r>
            <a:r>
              <a:rPr lang="en-US" b="0" i="0" u="none" strike="noStrike" dirty="0">
                <a:solidFill>
                  <a:srgbClr val="595959"/>
                </a:solidFill>
                <a:effectLst/>
                <a:latin typeface="Roboto" panose="02000000000000000000" pitchFamily="2" charset="0"/>
                <a:ea typeface="Roboto" panose="02000000000000000000" pitchFamily="2" charset="0"/>
                <a:cs typeface="Roboto" panose="02000000000000000000" pitchFamily="2" charset="0"/>
              </a:rPr>
              <a:t>, where a scoring element is placed onto a field element to score points.</a:t>
            </a:r>
            <a:r>
              <a:rPr lang="en-US" dirty="0">
                <a:solidFill>
                  <a:srgbClr val="595959"/>
                </a:solidFill>
                <a:latin typeface="Roboto" panose="02000000000000000000" pitchFamily="2" charset="0"/>
                <a:ea typeface="Roboto" panose="02000000000000000000" pitchFamily="2" charset="0"/>
                <a:cs typeface="Roboto" panose="02000000000000000000" pitchFamily="2" charset="0"/>
              </a:rPr>
              <a:t> Before deciding on the type of mechanism used to </a:t>
            </a:r>
            <a:r>
              <a:rPr lang="en-US" b="1" dirty="0">
                <a:solidFill>
                  <a:srgbClr val="595959"/>
                </a:solidFill>
                <a:latin typeface="Roboto" panose="02000000000000000000" pitchFamily="2" charset="0"/>
                <a:ea typeface="Roboto" panose="02000000000000000000" pitchFamily="2" charset="0"/>
                <a:cs typeface="Roboto" panose="02000000000000000000" pitchFamily="2" charset="0"/>
              </a:rPr>
              <a:t>Launch or Place </a:t>
            </a:r>
            <a:r>
              <a:rPr lang="en-US" dirty="0">
                <a:solidFill>
                  <a:srgbClr val="595959"/>
                </a:solidFill>
                <a:latin typeface="Roboto" panose="02000000000000000000" pitchFamily="2" charset="0"/>
                <a:ea typeface="Roboto" panose="02000000000000000000" pitchFamily="2" charset="0"/>
                <a:cs typeface="Roboto" panose="02000000000000000000" pitchFamily="2" charset="0"/>
              </a:rPr>
              <a:t>scoring elements, ask:</a:t>
            </a:r>
            <a:endParaRPr lang="en-US" b="0" i="0" u="none" strike="noStrike" dirty="0">
              <a:solidFill>
                <a:srgbClr val="595959"/>
              </a:solidFill>
              <a:effectLst/>
              <a:latin typeface="Roboto" panose="02000000000000000000" pitchFamily="2" charset="0"/>
              <a:ea typeface="Roboto" panose="02000000000000000000" pitchFamily="2" charset="0"/>
              <a:cs typeface="Roboto" panose="02000000000000000000" pitchFamily="2" charset="0"/>
            </a:endParaRPr>
          </a:p>
          <a:p>
            <a:pPr marL="0" indent="0" rtl="0">
              <a:spcBef>
                <a:spcPts val="0"/>
              </a:spcBef>
              <a:spcAft>
                <a:spcPts val="0"/>
              </a:spcAft>
              <a:buNone/>
            </a:pPr>
            <a:endParaRPr lang="en-US" sz="2000" b="0" i="0" u="none" strike="noStrike" dirty="0">
              <a:solidFill>
                <a:srgbClr val="595959"/>
              </a:solidFill>
              <a:effectLst/>
              <a:latin typeface="Roboto" panose="02000000000000000000" pitchFamily="2" charset="0"/>
              <a:ea typeface="Roboto" panose="02000000000000000000" pitchFamily="2" charset="0"/>
              <a:cs typeface="Roboto" panose="02000000000000000000" pitchFamily="2" charset="0"/>
            </a:endParaRPr>
          </a:p>
        </p:txBody>
      </p:sp>
      <p:sp>
        <p:nvSpPr>
          <p:cNvPr id="15" name="TextBox 14">
            <a:extLst>
              <a:ext uri="{FF2B5EF4-FFF2-40B4-BE49-F238E27FC236}">
                <a16:creationId xmlns:a16="http://schemas.microsoft.com/office/drawing/2014/main" id="{055CAC3B-CF37-1389-3246-35F067736BDF}"/>
              </a:ext>
            </a:extLst>
          </p:cNvPr>
          <p:cNvSpPr txBox="1"/>
          <p:nvPr/>
        </p:nvSpPr>
        <p:spPr>
          <a:xfrm>
            <a:off x="489427" y="3487988"/>
            <a:ext cx="4634664" cy="3016210"/>
          </a:xfrm>
          <a:prstGeom prst="rect">
            <a:avLst/>
          </a:prstGeom>
          <a:noFill/>
        </p:spPr>
        <p:txBody>
          <a:bodyPr wrap="square">
            <a:spAutoFit/>
          </a:bodyPr>
          <a:lstStyle/>
          <a:p>
            <a:pPr marL="0" indent="0" rtl="0">
              <a:spcBef>
                <a:spcPts val="0"/>
              </a:spcBef>
              <a:spcAft>
                <a:spcPts val="0"/>
              </a:spcAft>
              <a:buNone/>
            </a:pPr>
            <a:endParaRPr lang="en-US" sz="800" b="0" i="0" u="none" strike="noStrike" dirty="0">
              <a:solidFill>
                <a:srgbClr val="595959"/>
              </a:solidFill>
              <a:effectLst/>
              <a:latin typeface="Roboto" panose="02000000000000000000" pitchFamily="2" charset="0"/>
              <a:ea typeface="Roboto" panose="02000000000000000000" pitchFamily="2" charset="0"/>
              <a:cs typeface="Roboto" panose="02000000000000000000" pitchFamily="2" charset="0"/>
            </a:endParaRPr>
          </a:p>
          <a:p>
            <a:pPr marL="342900" indent="-342900">
              <a:spcAft>
                <a:spcPts val="800"/>
              </a:spcAft>
              <a:buFont typeface="Arial" panose="020B0604020202020204" pitchFamily="34" charset="0"/>
              <a:buChar char="•"/>
            </a:pPr>
            <a:r>
              <a:rPr lang="en-US" dirty="0">
                <a:solidFill>
                  <a:srgbClr val="595959"/>
                </a:solidFill>
                <a:latin typeface="Roboto" panose="02000000000000000000" pitchFamily="2" charset="0"/>
                <a:ea typeface="Roboto" panose="02000000000000000000" pitchFamily="2" charset="0"/>
                <a:cs typeface="Roboto" panose="02000000000000000000" pitchFamily="2" charset="0"/>
              </a:rPr>
              <a:t>How many scoring elements can the robot possess at one time?</a:t>
            </a:r>
          </a:p>
          <a:p>
            <a:pPr marL="342900" indent="-342900" rtl="0">
              <a:spcBef>
                <a:spcPts val="0"/>
              </a:spcBef>
              <a:spcAft>
                <a:spcPts val="800"/>
              </a:spcAft>
              <a:buFont typeface="Arial" panose="020B0604020202020204" pitchFamily="34" charset="0"/>
              <a:buChar char="•"/>
            </a:pPr>
            <a:r>
              <a:rPr lang="en-US" dirty="0">
                <a:solidFill>
                  <a:srgbClr val="595959"/>
                </a:solidFill>
                <a:latin typeface="Roboto" panose="02000000000000000000" pitchFamily="2" charset="0"/>
                <a:ea typeface="Roboto" panose="02000000000000000000" pitchFamily="2" charset="0"/>
                <a:cs typeface="Roboto" panose="02000000000000000000" pitchFamily="2" charset="0"/>
              </a:rPr>
              <a:t>How does the size, shape, and flexibility of the scoring element impact the design?</a:t>
            </a:r>
          </a:p>
          <a:p>
            <a:pPr marL="342900" indent="-342900" rtl="0">
              <a:spcBef>
                <a:spcPts val="0"/>
              </a:spcBef>
              <a:spcAft>
                <a:spcPts val="800"/>
              </a:spcAft>
              <a:buFont typeface="Arial" panose="020B0604020202020204" pitchFamily="34" charset="0"/>
              <a:buChar char="•"/>
            </a:pPr>
            <a:r>
              <a:rPr lang="en-US" dirty="0">
                <a:solidFill>
                  <a:srgbClr val="595959"/>
                </a:solidFill>
                <a:latin typeface="Roboto" panose="02000000000000000000" pitchFamily="2" charset="0"/>
                <a:ea typeface="Roboto" panose="02000000000000000000" pitchFamily="2" charset="0"/>
                <a:cs typeface="Roboto" panose="02000000000000000000" pitchFamily="2" charset="0"/>
              </a:rPr>
              <a:t>Where does the scoring element need to land in order to score?</a:t>
            </a:r>
          </a:p>
          <a:p>
            <a:pPr marL="342900" indent="-342900" rtl="0">
              <a:spcBef>
                <a:spcPts val="0"/>
              </a:spcBef>
              <a:spcAft>
                <a:spcPts val="800"/>
              </a:spcAft>
              <a:buFont typeface="Arial" panose="020B0604020202020204" pitchFamily="34" charset="0"/>
              <a:buChar char="•"/>
            </a:pPr>
            <a:r>
              <a:rPr lang="en-US" dirty="0">
                <a:solidFill>
                  <a:srgbClr val="595959"/>
                </a:solidFill>
                <a:latin typeface="Roboto" panose="02000000000000000000" pitchFamily="2" charset="0"/>
                <a:ea typeface="Roboto" panose="02000000000000000000" pitchFamily="2" charset="0"/>
                <a:cs typeface="Roboto" panose="02000000000000000000" pitchFamily="2" charset="0"/>
              </a:rPr>
              <a:t>How will the </a:t>
            </a:r>
            <a:r>
              <a:rPr lang="en-US" b="1" dirty="0">
                <a:solidFill>
                  <a:srgbClr val="595959"/>
                </a:solidFill>
                <a:latin typeface="Roboto" panose="02000000000000000000" pitchFamily="2" charset="0"/>
                <a:ea typeface="Roboto" panose="02000000000000000000" pitchFamily="2" charset="0"/>
                <a:cs typeface="Roboto" panose="02000000000000000000" pitchFamily="2" charset="0"/>
              </a:rPr>
              <a:t>launcher or placer</a:t>
            </a:r>
            <a:r>
              <a:rPr lang="en-US" dirty="0">
                <a:solidFill>
                  <a:srgbClr val="595959"/>
                </a:solidFill>
                <a:latin typeface="Roboto" panose="02000000000000000000" pitchFamily="2" charset="0"/>
                <a:ea typeface="Roboto" panose="02000000000000000000" pitchFamily="2" charset="0"/>
                <a:cs typeface="Roboto" panose="02000000000000000000" pitchFamily="2" charset="0"/>
              </a:rPr>
              <a:t> interact with other mechanisms in the robot?</a:t>
            </a:r>
          </a:p>
        </p:txBody>
      </p:sp>
      <p:sp>
        <p:nvSpPr>
          <p:cNvPr id="22" name="TextBox 21">
            <a:extLst>
              <a:ext uri="{FF2B5EF4-FFF2-40B4-BE49-F238E27FC236}">
                <a16:creationId xmlns:a16="http://schemas.microsoft.com/office/drawing/2014/main" id="{C229B5BB-7BC4-B5EB-C4D4-CFC1243522DD}"/>
              </a:ext>
            </a:extLst>
          </p:cNvPr>
          <p:cNvSpPr txBox="1"/>
          <p:nvPr/>
        </p:nvSpPr>
        <p:spPr>
          <a:xfrm>
            <a:off x="221277" y="1545035"/>
            <a:ext cx="8660919" cy="646331"/>
          </a:xfrm>
          <a:prstGeom prst="rect">
            <a:avLst/>
          </a:prstGeom>
          <a:noFill/>
        </p:spPr>
        <p:txBody>
          <a:bodyPr wrap="square">
            <a:spAutoFit/>
          </a:bodyPr>
          <a:lstStyle/>
          <a:p>
            <a:pPr algn="ctr"/>
            <a:r>
              <a:rPr lang="en-US" sz="3600" b="1"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LAUNCHERS AND PLACERS</a:t>
            </a:r>
            <a:endParaRPr lang="en-US" sz="3600" b="1" dirty="0">
              <a:solidFill>
                <a:schemeClr val="tx1">
                  <a:lumMod val="65000"/>
                  <a:lumOff val="35000"/>
                </a:schemeClr>
              </a:solidFill>
            </a:endParaRPr>
          </a:p>
        </p:txBody>
      </p:sp>
      <p:sp>
        <p:nvSpPr>
          <p:cNvPr id="31" name="TextBox 30">
            <a:extLst>
              <a:ext uri="{FF2B5EF4-FFF2-40B4-BE49-F238E27FC236}">
                <a16:creationId xmlns:a16="http://schemas.microsoft.com/office/drawing/2014/main" id="{8EA94B6F-0369-BA35-F822-BE2336A64D58}"/>
              </a:ext>
            </a:extLst>
          </p:cNvPr>
          <p:cNvSpPr txBox="1"/>
          <p:nvPr/>
        </p:nvSpPr>
        <p:spPr>
          <a:xfrm>
            <a:off x="6553945" y="5896547"/>
            <a:ext cx="2840346" cy="186013"/>
          </a:xfrm>
          <a:prstGeom prst="rect">
            <a:avLst/>
          </a:prstGeom>
          <a:noFill/>
        </p:spPr>
        <p:txBody>
          <a:bodyPr wrap="square">
            <a:spAutoFit/>
          </a:bodyPr>
          <a:lstStyle/>
          <a:p>
            <a:pPr marR="0" lvl="1" algn="l" defTabSz="457200" rtl="0" eaLnBrk="1" fontAlgn="base" latinLnBrk="0" hangingPunct="1">
              <a:lnSpc>
                <a:spcPct val="110000"/>
              </a:lnSpc>
              <a:spcBef>
                <a:spcPts val="0"/>
              </a:spcBef>
              <a:spcAft>
                <a:spcPts val="0"/>
              </a:spcAft>
              <a:buClrTx/>
              <a:buSzTx/>
              <a:tabLst/>
              <a:defRPr/>
            </a:pPr>
            <a:r>
              <a:rPr kumimoji="0" lang="pt-BR" sz="600" b="0" u="none" strike="noStrike" kern="1200" cap="none" spc="0" normalizeH="0" baseline="0" noProof="0" dirty="0">
                <a:ln>
                  <a:noFill/>
                </a:ln>
                <a:solidFill>
                  <a:srgbClr val="595959"/>
                </a:solidFill>
                <a:effectLst/>
                <a:uLnTx/>
                <a:uFillTx/>
                <a:latin typeface="Arial" panose="020B0604020202020204" pitchFamily="34" charset="0"/>
                <a:hlinkClick r:id="rId5"/>
              </a:rPr>
              <a:t>2026 Half </a:t>
            </a:r>
            <a:r>
              <a:rPr kumimoji="0" lang="pt-BR" sz="600" b="0" u="none" strike="noStrike" kern="1200" cap="none" spc="0" normalizeH="0" baseline="0" noProof="0" dirty="0" err="1">
                <a:ln>
                  <a:noFill/>
                </a:ln>
                <a:solidFill>
                  <a:srgbClr val="595959"/>
                </a:solidFill>
                <a:effectLst/>
                <a:uLnTx/>
                <a:uFillTx/>
                <a:latin typeface="Arial" panose="020B0604020202020204" pitchFamily="34" charset="0"/>
                <a:hlinkClick r:id="rId5"/>
              </a:rPr>
              <a:t>Moon</a:t>
            </a:r>
            <a:r>
              <a:rPr kumimoji="0" lang="pt-BR" sz="600" b="0" u="none" strike="noStrike" kern="1200" cap="none" spc="0" normalizeH="0" baseline="0" noProof="0" dirty="0">
                <a:ln>
                  <a:noFill/>
                </a:ln>
                <a:solidFill>
                  <a:srgbClr val="595959"/>
                </a:solidFill>
                <a:effectLst/>
                <a:uLnTx/>
                <a:uFillTx/>
                <a:latin typeface="Arial" panose="020B0604020202020204" pitchFamily="34" charset="0"/>
                <a:hlinkClick r:id="rId5"/>
              </a:rPr>
              <a:t> </a:t>
            </a:r>
            <a:r>
              <a:rPr kumimoji="0" lang="pt-BR" sz="600" b="0" u="none" strike="noStrike" kern="1200" cap="none" spc="0" normalizeH="0" baseline="0" noProof="0" dirty="0" err="1">
                <a:ln>
                  <a:noFill/>
                </a:ln>
                <a:solidFill>
                  <a:srgbClr val="595959"/>
                </a:solidFill>
                <a:effectLst/>
                <a:uLnTx/>
                <a:uFillTx/>
                <a:latin typeface="Arial" panose="020B0604020202020204" pitchFamily="34" charset="0"/>
                <a:hlinkClick r:id="rId5"/>
              </a:rPr>
              <a:t>Bay</a:t>
            </a:r>
            <a:r>
              <a:rPr lang="pt-BR" sz="600" dirty="0">
                <a:solidFill>
                  <a:srgbClr val="595959"/>
                </a:solidFill>
                <a:latin typeface="Arial" panose="020B0604020202020204" pitchFamily="34" charset="0"/>
                <a:hlinkClick r:id="rId5"/>
              </a:rPr>
              <a:t> </a:t>
            </a:r>
            <a:r>
              <a:rPr lang="pt-BR" sz="600" dirty="0" err="1">
                <a:solidFill>
                  <a:srgbClr val="595959"/>
                </a:solidFill>
                <a:latin typeface="Arial" panose="020B0604020202020204" pitchFamily="34" charset="0"/>
                <a:hlinkClick r:id="rId5"/>
              </a:rPr>
              <a:t>District</a:t>
            </a:r>
            <a:r>
              <a:rPr lang="pt-BR" sz="600" dirty="0">
                <a:solidFill>
                  <a:srgbClr val="595959"/>
                </a:solidFill>
                <a:latin typeface="Arial" panose="020B0604020202020204" pitchFamily="34" charset="0"/>
                <a:hlinkClick r:id="rId5"/>
              </a:rPr>
              <a:t> </a:t>
            </a:r>
            <a:r>
              <a:rPr lang="pt-BR" sz="600" dirty="0" err="1">
                <a:solidFill>
                  <a:srgbClr val="595959"/>
                </a:solidFill>
                <a:latin typeface="Arial" panose="020B0604020202020204" pitchFamily="34" charset="0"/>
                <a:hlinkClick r:id="rId5"/>
              </a:rPr>
              <a:t>Qualifier</a:t>
            </a:r>
            <a:r>
              <a:rPr lang="pt-BR" sz="600" dirty="0">
                <a:solidFill>
                  <a:srgbClr val="595959"/>
                </a:solidFill>
                <a:latin typeface="Arial" panose="020B0604020202020204" pitchFamily="34" charset="0"/>
                <a:hlinkClick r:id="rId5"/>
              </a:rPr>
              <a:t> – Match 47</a:t>
            </a:r>
            <a:endParaRPr kumimoji="0" lang="en-US" sz="600" b="0" u="none" strike="noStrike" kern="1200" cap="none" spc="0" normalizeH="0" baseline="0" noProof="0" dirty="0">
              <a:ln>
                <a:noFill/>
              </a:ln>
              <a:solidFill>
                <a:srgbClr val="595959"/>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28A0B90A-D2CA-9187-986D-F89A99505941}"/>
              </a:ext>
            </a:extLst>
          </p:cNvPr>
          <p:cNvPicPr>
            <a:picLocks noChangeAspect="1"/>
          </p:cNvPicPr>
          <p:nvPr/>
        </p:nvPicPr>
        <p:blipFill>
          <a:blip r:embed="rId6">
            <a:extLst>
              <a:ext uri="{28A0092B-C50C-407E-A947-70E740481C1C}">
                <a14:useLocalDpi xmlns:a14="http://schemas.microsoft.com/office/drawing/2010/main" val="0"/>
              </a:ext>
            </a:extLst>
          </a:blip>
          <a:srcRect l="39724" b="32104"/>
          <a:stretch>
            <a:fillRect/>
          </a:stretch>
        </p:blipFill>
        <p:spPr>
          <a:xfrm>
            <a:off x="5216743" y="3640739"/>
            <a:ext cx="3554163" cy="2255808"/>
          </a:xfrm>
          <a:prstGeom prst="rect">
            <a:avLst/>
          </a:prstGeom>
        </p:spPr>
      </p:pic>
    </p:spTree>
    <p:custDataLst>
      <p:tags r:id="rId1"/>
    </p:custDataLst>
    <p:extLst>
      <p:ext uri="{BB962C8B-B14F-4D97-AF65-F5344CB8AC3E}">
        <p14:creationId xmlns:p14="http://schemas.microsoft.com/office/powerpoint/2010/main" val="857839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700BC44-C8FE-A6EA-741B-D687F5CFFDA1}"/>
              </a:ext>
            </a:extLst>
          </p:cNvPr>
          <p:cNvPicPr>
            <a:picLocks noChangeAspect="1"/>
          </p:cNvPicPr>
          <p:nvPr/>
        </p:nvPicPr>
        <p:blipFill>
          <a:blip r:embed="rId3"/>
          <a:stretch>
            <a:fillRect/>
          </a:stretch>
        </p:blipFill>
        <p:spPr>
          <a:xfrm>
            <a:off x="201015" y="1462523"/>
            <a:ext cx="8701445" cy="5136685"/>
          </a:xfrm>
          <a:prstGeom prst="rect">
            <a:avLst/>
          </a:prstGeom>
        </p:spPr>
      </p:pic>
      <p:sp>
        <p:nvSpPr>
          <p:cNvPr id="20" name="Rounded Rectangle 19"/>
          <p:cNvSpPr/>
          <p:nvPr/>
        </p:nvSpPr>
        <p:spPr>
          <a:xfrm>
            <a:off x="348019" y="557706"/>
            <a:ext cx="1636907" cy="637544"/>
          </a:xfrm>
          <a:prstGeom prst="roundRect">
            <a:avLst>
              <a:gd name="adj" fmla="val 4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b="1" dirty="0">
                <a:latin typeface="Roboto" panose="02000000000000000000" pitchFamily="2" charset="0"/>
                <a:ea typeface="Roboto" panose="02000000000000000000" pitchFamily="2" charset="0"/>
                <a:cs typeface="Roboto" panose="02000000000000000000" pitchFamily="2" charset="0"/>
              </a:rPr>
              <a:t>Single-Wheel Hooded Launcher</a:t>
            </a:r>
          </a:p>
        </p:txBody>
      </p:sp>
      <p:sp>
        <p:nvSpPr>
          <p:cNvPr id="6" name="Rounded Rectangle 21">
            <a:extLst>
              <a:ext uri="{FF2B5EF4-FFF2-40B4-BE49-F238E27FC236}">
                <a16:creationId xmlns:a16="http://schemas.microsoft.com/office/drawing/2014/main" id="{D6313DAD-CF6F-BA82-8F1E-AAC3548AC878}"/>
              </a:ext>
            </a:extLst>
          </p:cNvPr>
          <p:cNvSpPr/>
          <p:nvPr/>
        </p:nvSpPr>
        <p:spPr>
          <a:xfrm>
            <a:off x="2049930" y="781996"/>
            <a:ext cx="1636907" cy="497524"/>
          </a:xfrm>
          <a:prstGeom prst="roundRect">
            <a:avLst>
              <a:gd name="adj" fmla="val 4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400" b="1" dirty="0">
                <a:latin typeface="Roboto" panose="02000000000000000000" pitchFamily="2" charset="0"/>
                <a:ea typeface="Roboto" panose="02000000000000000000" pitchFamily="2" charset="0"/>
                <a:cs typeface="Roboto" panose="02000000000000000000" pitchFamily="2" charset="0"/>
              </a:rPr>
              <a:t>Multi-Wheel Launchers</a:t>
            </a:r>
          </a:p>
        </p:txBody>
      </p:sp>
      <p:sp>
        <p:nvSpPr>
          <p:cNvPr id="7" name="Rounded Rectangle 22">
            <a:extLst>
              <a:ext uri="{FF2B5EF4-FFF2-40B4-BE49-F238E27FC236}">
                <a16:creationId xmlns:a16="http://schemas.microsoft.com/office/drawing/2014/main" id="{1F037963-A573-56E3-6979-0A4263B0FC71}"/>
              </a:ext>
            </a:extLst>
          </p:cNvPr>
          <p:cNvSpPr/>
          <p:nvPr/>
        </p:nvSpPr>
        <p:spPr>
          <a:xfrm>
            <a:off x="3751841" y="764736"/>
            <a:ext cx="1636907" cy="523401"/>
          </a:xfrm>
          <a:prstGeom prst="roundRect">
            <a:avLst>
              <a:gd name="adj" fmla="val 466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400" b="1" dirty="0">
                <a:latin typeface="Roboto" panose="02000000000000000000" pitchFamily="2" charset="0"/>
                <a:ea typeface="Roboto" panose="02000000000000000000" pitchFamily="2" charset="0"/>
                <a:cs typeface="Roboto" panose="02000000000000000000" pitchFamily="2" charset="0"/>
              </a:rPr>
              <a:t>Reverse </a:t>
            </a:r>
          </a:p>
          <a:p>
            <a:r>
              <a:rPr lang="en-US" sz="1400" b="1" dirty="0">
                <a:latin typeface="Roboto" panose="02000000000000000000" pitchFamily="2" charset="0"/>
                <a:ea typeface="Roboto" panose="02000000000000000000" pitchFamily="2" charset="0"/>
                <a:cs typeface="Roboto" panose="02000000000000000000" pitchFamily="2" charset="0"/>
              </a:rPr>
              <a:t>Roller Claw</a:t>
            </a:r>
          </a:p>
        </p:txBody>
      </p:sp>
      <p:sp>
        <p:nvSpPr>
          <p:cNvPr id="8" name="Rounded Rectangle 23">
            <a:extLst>
              <a:ext uri="{FF2B5EF4-FFF2-40B4-BE49-F238E27FC236}">
                <a16:creationId xmlns:a16="http://schemas.microsoft.com/office/drawing/2014/main" id="{597020DC-3960-7CA0-6A40-83412D22B3CE}"/>
              </a:ext>
            </a:extLst>
          </p:cNvPr>
          <p:cNvSpPr/>
          <p:nvPr/>
        </p:nvSpPr>
        <p:spPr>
          <a:xfrm>
            <a:off x="5453753" y="756119"/>
            <a:ext cx="1636907" cy="523401"/>
          </a:xfrm>
          <a:prstGeom prst="roundRect">
            <a:avLst>
              <a:gd name="adj" fmla="val 466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400" b="1" dirty="0">
                <a:latin typeface="Roboto" panose="02000000000000000000" pitchFamily="2" charset="0"/>
                <a:ea typeface="Roboto" panose="02000000000000000000" pitchFamily="2" charset="0"/>
                <a:cs typeface="Roboto" panose="02000000000000000000" pitchFamily="2" charset="0"/>
              </a:rPr>
              <a:t>Catapult</a:t>
            </a:r>
          </a:p>
        </p:txBody>
      </p:sp>
      <p:sp>
        <p:nvSpPr>
          <p:cNvPr id="9" name="Rounded Rectangle 20">
            <a:extLst>
              <a:ext uri="{FF2B5EF4-FFF2-40B4-BE49-F238E27FC236}">
                <a16:creationId xmlns:a16="http://schemas.microsoft.com/office/drawing/2014/main" id="{F4D500AE-7F8B-A975-B2DD-66976154010E}"/>
              </a:ext>
            </a:extLst>
          </p:cNvPr>
          <p:cNvSpPr/>
          <p:nvPr/>
        </p:nvSpPr>
        <p:spPr>
          <a:xfrm>
            <a:off x="7155665" y="773368"/>
            <a:ext cx="1636907" cy="506152"/>
          </a:xfrm>
          <a:prstGeom prst="roundRect">
            <a:avLst>
              <a:gd name="adj" fmla="val 466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400" b="1" dirty="0">
                <a:latin typeface="Roboto" panose="02000000000000000000" pitchFamily="2" charset="0"/>
                <a:ea typeface="Roboto" panose="02000000000000000000" pitchFamily="2" charset="0"/>
                <a:cs typeface="Roboto" panose="02000000000000000000" pitchFamily="2" charset="0"/>
              </a:rPr>
              <a:t>Linear Punch</a:t>
            </a:r>
          </a:p>
        </p:txBody>
      </p:sp>
      <p:sp>
        <p:nvSpPr>
          <p:cNvPr id="10" name="Title 24">
            <a:extLst>
              <a:ext uri="{FF2B5EF4-FFF2-40B4-BE49-F238E27FC236}">
                <a16:creationId xmlns:a16="http://schemas.microsoft.com/office/drawing/2014/main" id="{F5F898F4-8CFB-45B7-D07C-9C6FCD9FFAFD}"/>
              </a:ext>
            </a:extLst>
          </p:cNvPr>
          <p:cNvSpPr txBox="1">
            <a:spLocks/>
          </p:cNvSpPr>
          <p:nvPr/>
        </p:nvSpPr>
        <p:spPr>
          <a:xfrm>
            <a:off x="3019246" y="0"/>
            <a:ext cx="4991184" cy="6987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 LAUNCHERS AND PLACERS</a:t>
            </a:r>
          </a:p>
        </p:txBody>
      </p:sp>
      <p:pic>
        <p:nvPicPr>
          <p:cNvPr id="11" name="Content Placeholder 8">
            <a:extLst>
              <a:ext uri="{FF2B5EF4-FFF2-40B4-BE49-F238E27FC236}">
                <a16:creationId xmlns:a16="http://schemas.microsoft.com/office/drawing/2014/main" id="{29F8D18F-0AAD-A5C7-CA62-B07AD4136E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015" y="191628"/>
            <a:ext cx="2740594" cy="324109"/>
          </a:xfrm>
          <a:prstGeom prst="rect">
            <a:avLst/>
          </a:prstGeom>
        </p:spPr>
      </p:pic>
      <p:sp>
        <p:nvSpPr>
          <p:cNvPr id="23" name="Rectangle: Diagonal Corners Rounded 22">
            <a:extLst>
              <a:ext uri="{FF2B5EF4-FFF2-40B4-BE49-F238E27FC236}">
                <a16:creationId xmlns:a16="http://schemas.microsoft.com/office/drawing/2014/main" id="{DAC30585-A7FC-AD66-4677-0D920825798B}"/>
              </a:ext>
            </a:extLst>
          </p:cNvPr>
          <p:cNvSpPr/>
          <p:nvPr/>
        </p:nvSpPr>
        <p:spPr>
          <a:xfrm>
            <a:off x="5453753" y="4814985"/>
            <a:ext cx="3448707" cy="286856"/>
          </a:xfrm>
          <a:prstGeom prst="round2DiagRect">
            <a:avLst/>
          </a:prstGeom>
          <a:gradFill flip="none" rotWithShape="1">
            <a:gsLst>
              <a:gs pos="0">
                <a:srgbClr val="4472C4">
                  <a:shade val="30000"/>
                  <a:satMod val="115000"/>
                </a:srgbClr>
              </a:gs>
              <a:gs pos="50000">
                <a:srgbClr val="4472C4">
                  <a:shade val="67500"/>
                  <a:satMod val="115000"/>
                </a:srgbClr>
              </a:gs>
              <a:gs pos="100000">
                <a:srgbClr val="4472C4">
                  <a:shade val="100000"/>
                  <a:satMod val="115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90997DD-679D-5A80-711C-463E96B2AD0E}"/>
              </a:ext>
            </a:extLst>
          </p:cNvPr>
          <p:cNvSpPr txBox="1"/>
          <p:nvPr/>
        </p:nvSpPr>
        <p:spPr>
          <a:xfrm>
            <a:off x="445064" y="4258726"/>
            <a:ext cx="4919521" cy="2185214"/>
          </a:xfrm>
          <a:prstGeom prst="rect">
            <a:avLst/>
          </a:prstGeom>
          <a:noFill/>
        </p:spPr>
        <p:txBody>
          <a:bodyPr wrap="square" rtlCol="0">
            <a:spAutoFit/>
          </a:bodyPr>
          <a:lstStyle/>
          <a:p>
            <a:endParaRPr lang="en-US" sz="80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4472C4"/>
                </a:solidFill>
                <a:effectLst/>
                <a:uLnTx/>
                <a:uFillTx/>
                <a:latin typeface="Roboto" panose="02000000000000000000" pitchFamily="2" charset="0"/>
                <a:ea typeface="Roboto" panose="02000000000000000000" pitchFamily="2" charset="0"/>
                <a:cs typeface="Roboto" panose="02000000000000000000" pitchFamily="2" charset="0"/>
              </a:rPr>
              <a:t>Hooded Flywheel Launcher Tips and Tricks</a:t>
            </a:r>
          </a:p>
          <a:p>
            <a:pPr marL="285750" indent="-285750">
              <a:buFont typeface="Arial" panose="020B0604020202020204" pitchFamily="34" charset="0"/>
              <a:buChar char="•"/>
            </a:pPr>
            <a:r>
              <a:rPr lang="en-US" sz="110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Be careful! Flywheels often spin at several thousand RPM. Make sure to secure loose items (scarves, ties, lanyards, etc.) and keeps hands away.</a:t>
            </a:r>
          </a:p>
          <a:p>
            <a:pPr marL="285750" indent="-285750">
              <a:buFont typeface="Arial" panose="020B0604020202020204" pitchFamily="34" charset="0"/>
              <a:buChar char="•"/>
            </a:pPr>
            <a:r>
              <a:rPr lang="en-US" sz="110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Hooded flywheel shooters create backspin on a scoring element. </a:t>
            </a:r>
          </a:p>
          <a:p>
            <a:pPr marL="285750" indent="-285750">
              <a:buFont typeface="Arial" panose="020B0604020202020204" pitchFamily="34" charset="0"/>
              <a:buChar char="•"/>
            </a:pPr>
            <a:r>
              <a:rPr lang="en-US" sz="110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A shot’s trajectory can be adjusted by changing the speed of the wheel or the geometry of the hood. Some teams design an adjustable hood that can extend or retract to adjust distance and trajectory</a:t>
            </a:r>
          </a:p>
          <a:p>
            <a:pPr marL="285750" indent="-285750">
              <a:buFont typeface="Arial" panose="020B0604020202020204" pitchFamily="34" charset="0"/>
              <a:buChar char="•"/>
            </a:pPr>
            <a:r>
              <a:rPr lang="en-US" sz="110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A hood that wraps further around the wheel will result in a lower, flatter trajectory, while a hood that does not wrap very far around the wheel creates more of a lob shot.</a:t>
            </a:r>
          </a:p>
        </p:txBody>
      </p:sp>
      <p:sp>
        <p:nvSpPr>
          <p:cNvPr id="29" name="Rectangle 28">
            <a:extLst>
              <a:ext uri="{FF2B5EF4-FFF2-40B4-BE49-F238E27FC236}">
                <a16:creationId xmlns:a16="http://schemas.microsoft.com/office/drawing/2014/main" id="{D27BC36C-C765-6E09-29F5-01561D3BBDD2}"/>
              </a:ext>
            </a:extLst>
          </p:cNvPr>
          <p:cNvSpPr/>
          <p:nvPr/>
        </p:nvSpPr>
        <p:spPr>
          <a:xfrm>
            <a:off x="5479631" y="5101840"/>
            <a:ext cx="3338819" cy="1381339"/>
          </a:xfrm>
          <a:prstGeom prst="rect">
            <a:avLst/>
          </a:prstGeom>
          <a:solidFill>
            <a:srgbClr val="BFCF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99CCFF"/>
              </a:solidFill>
            </a:endParaRPr>
          </a:p>
        </p:txBody>
      </p:sp>
      <p:sp>
        <p:nvSpPr>
          <p:cNvPr id="24" name="TextBox 23">
            <a:extLst>
              <a:ext uri="{FF2B5EF4-FFF2-40B4-BE49-F238E27FC236}">
                <a16:creationId xmlns:a16="http://schemas.microsoft.com/office/drawing/2014/main" id="{4883099E-EED5-FE56-79B7-FC3E084995EB}"/>
              </a:ext>
            </a:extLst>
          </p:cNvPr>
          <p:cNvSpPr txBox="1"/>
          <p:nvPr/>
        </p:nvSpPr>
        <p:spPr>
          <a:xfrm>
            <a:off x="5490165" y="4789136"/>
            <a:ext cx="3351556" cy="338554"/>
          </a:xfrm>
          <a:prstGeom prst="rect">
            <a:avLst/>
          </a:prstGeom>
          <a:noFill/>
        </p:spPr>
        <p:txBody>
          <a:bodyPr wrap="square" rtlCol="0">
            <a:spAutoFit/>
          </a:bodyPr>
          <a:lstStyle/>
          <a:p>
            <a:r>
              <a:rPr lang="en-US" sz="1600" b="1" dirty="0">
                <a:solidFill>
                  <a:schemeClr val="bg1"/>
                </a:solidFill>
                <a:latin typeface="Roboto" panose="02000000000000000000" pitchFamily="2" charset="0"/>
                <a:ea typeface="Roboto" panose="02000000000000000000" pitchFamily="2" charset="0"/>
                <a:cs typeface="Roboto" panose="02000000000000000000" pitchFamily="2" charset="0"/>
              </a:rPr>
              <a:t>Flywheel Materials and Resources</a:t>
            </a:r>
          </a:p>
        </p:txBody>
      </p:sp>
      <p:sp>
        <p:nvSpPr>
          <p:cNvPr id="18" name="TextBox 17">
            <a:extLst>
              <a:ext uri="{FF2B5EF4-FFF2-40B4-BE49-F238E27FC236}">
                <a16:creationId xmlns:a16="http://schemas.microsoft.com/office/drawing/2014/main" id="{88B3D306-8B94-A9B1-6D30-C078B3A276E4}"/>
              </a:ext>
            </a:extLst>
          </p:cNvPr>
          <p:cNvSpPr txBox="1"/>
          <p:nvPr/>
        </p:nvSpPr>
        <p:spPr>
          <a:xfrm>
            <a:off x="5504571" y="5107515"/>
            <a:ext cx="3409004" cy="1381340"/>
          </a:xfrm>
          <a:prstGeom prst="rect">
            <a:avLst/>
          </a:prstGeom>
          <a:noFill/>
        </p:spPr>
        <p:txBody>
          <a:bodyPr wrap="square" lIns="91440" tIns="45720" rIns="91440" bIns="45720" anchor="t">
            <a:spAutoFit/>
          </a:bodyPr>
          <a:lstStyle/>
          <a:p>
            <a:pPr marL="171450" indent="-171450" fontAlgn="base">
              <a:lnSpc>
                <a:spcPct val="110000"/>
              </a:lnSpc>
              <a:buFont typeface="Arial" panose="020B0604020202020204" pitchFamily="34" charset="0"/>
              <a:buChar char="•"/>
            </a:pPr>
            <a:r>
              <a:rPr lang="en-US" sz="1100" b="1" i="0" u="none" strike="noStrike" dirty="0">
                <a:solidFill>
                  <a:srgbClr val="595959"/>
                </a:solidFill>
                <a:effectLst/>
                <a:latin typeface="Arial" panose="020B0604020202020204" pitchFamily="34" charset="0"/>
              </a:rPr>
              <a:t>Flywheels and Launchers</a:t>
            </a:r>
            <a:r>
              <a:rPr lang="en-US" sz="1100" b="0" i="0" u="none" strike="noStrike" dirty="0">
                <a:solidFill>
                  <a:srgbClr val="595959"/>
                </a:solidFill>
                <a:effectLst/>
                <a:latin typeface="Arial" panose="020B0604020202020204" pitchFamily="34" charset="0"/>
              </a:rPr>
              <a:t>. Examples include: </a:t>
            </a:r>
          </a:p>
          <a:p>
            <a:pPr marL="742950" lvl="1" indent="-285750" fontAlgn="base">
              <a:lnSpc>
                <a:spcPct val="110000"/>
              </a:lnSpc>
              <a:buFont typeface="Arial" panose="020B0604020202020204" pitchFamily="34" charset="0"/>
              <a:buChar char="•"/>
            </a:pPr>
            <a:r>
              <a:rPr lang="en-US" sz="1100" b="0" i="0" u="sng" strike="noStrike" dirty="0">
                <a:solidFill>
                  <a:srgbClr val="0097A7"/>
                </a:solidFill>
                <a:effectLst/>
                <a:latin typeface="Arial" panose="020B0604020202020204" pitchFamily="34" charset="0"/>
                <a:hlinkClick r:id="rId5"/>
              </a:rPr>
              <a:t>West Coast Products</a:t>
            </a:r>
            <a:endParaRPr lang="en-US" sz="1100" b="0" i="0" u="sng" strike="noStrike" dirty="0">
              <a:solidFill>
                <a:srgbClr val="0097A7"/>
              </a:solidFill>
              <a:effectLst/>
              <a:latin typeface="Arial" panose="020B0604020202020204" pitchFamily="34" charset="0"/>
              <a:hlinkClick r:id="rId6"/>
            </a:endParaRPr>
          </a:p>
          <a:p>
            <a:pPr marL="742950" lvl="1" indent="-285750" fontAlgn="base">
              <a:lnSpc>
                <a:spcPct val="110000"/>
              </a:lnSpc>
              <a:buFont typeface="Arial" panose="020B0604020202020204" pitchFamily="34" charset="0"/>
              <a:buChar char="•"/>
            </a:pPr>
            <a:r>
              <a:rPr lang="en-US" sz="1100" b="0" i="0" u="sng" strike="noStrike" dirty="0">
                <a:solidFill>
                  <a:srgbClr val="0097A7"/>
                </a:solidFill>
                <a:effectLst/>
                <a:latin typeface="Arial"/>
                <a:cs typeface="Arial"/>
                <a:hlinkClick r:id="rId6"/>
              </a:rPr>
              <a:t>AndyMark </a:t>
            </a:r>
            <a:endParaRPr lang="en-US" sz="1100" b="0" i="0" u="sng" strike="noStrike" dirty="0">
              <a:solidFill>
                <a:srgbClr val="0097A7"/>
              </a:solidFill>
              <a:effectLst/>
              <a:latin typeface="Arial"/>
              <a:cs typeface="Arial"/>
            </a:endParaRPr>
          </a:p>
          <a:p>
            <a:pPr marL="171450" indent="-171450" fontAlgn="base">
              <a:lnSpc>
                <a:spcPct val="110000"/>
              </a:lnSpc>
              <a:buFont typeface="Arial" panose="020B0604020202020204" pitchFamily="34" charset="0"/>
              <a:buChar char="•"/>
            </a:pPr>
            <a:r>
              <a:rPr lang="en-US" sz="1100" b="1" i="0" u="none" strike="noStrike" dirty="0">
                <a:solidFill>
                  <a:srgbClr val="595959"/>
                </a:solidFill>
                <a:effectLst/>
                <a:latin typeface="Arial"/>
                <a:cs typeface="Arial"/>
              </a:rPr>
              <a:t>Turrets</a:t>
            </a:r>
            <a:r>
              <a:rPr lang="en-US" sz="1100" b="0" i="0" u="none" strike="noStrike" dirty="0">
                <a:solidFill>
                  <a:srgbClr val="595959"/>
                </a:solidFill>
                <a:effectLst/>
                <a:latin typeface="Arial"/>
                <a:cs typeface="Arial"/>
              </a:rPr>
              <a:t>. Examples include: </a:t>
            </a:r>
          </a:p>
          <a:p>
            <a:pPr marL="742950" lvl="1" indent="-285750" fontAlgn="base">
              <a:lnSpc>
                <a:spcPct val="110000"/>
              </a:lnSpc>
              <a:buFont typeface="Arial" panose="020B0604020202020204" pitchFamily="34" charset="0"/>
              <a:buChar char="•"/>
            </a:pPr>
            <a:r>
              <a:rPr lang="en-US" sz="1100" b="0" i="0" u="sng" strike="noStrike" dirty="0">
                <a:solidFill>
                  <a:srgbClr val="0097A7"/>
                </a:solidFill>
                <a:effectLst/>
                <a:latin typeface="Arial"/>
                <a:cs typeface="Arial"/>
                <a:hlinkClick r:id="rId7"/>
              </a:rPr>
              <a:t>Armabot</a:t>
            </a:r>
            <a:endParaRPr lang="en-US" sz="1100" b="0" i="0" u="sng" strike="noStrike" dirty="0">
              <a:solidFill>
                <a:srgbClr val="0097A7"/>
              </a:solidFill>
              <a:effectLst/>
              <a:latin typeface="Arial"/>
              <a:cs typeface="Arial"/>
            </a:endParaRPr>
          </a:p>
          <a:p>
            <a:pPr marL="742950" lvl="1" indent="-285750" fontAlgn="base">
              <a:lnSpc>
                <a:spcPct val="110000"/>
              </a:lnSpc>
              <a:buFont typeface="Arial" panose="020B0604020202020204" pitchFamily="34" charset="0"/>
              <a:buChar char="•"/>
            </a:pPr>
            <a:r>
              <a:rPr lang="en-US" sz="1100" b="0" i="0" u="none" strike="noStrike" dirty="0">
                <a:solidFill>
                  <a:srgbClr val="595959"/>
                </a:solidFill>
                <a:effectLst/>
                <a:latin typeface="Arial"/>
                <a:cs typeface="Arial"/>
              </a:rPr>
              <a:t>Commercially available Lazy Susan </a:t>
            </a:r>
          </a:p>
          <a:p>
            <a:pPr marL="742950" lvl="1" indent="-285750" fontAlgn="base">
              <a:lnSpc>
                <a:spcPct val="110000"/>
              </a:lnSpc>
              <a:buFont typeface="Arial" panose="020B0604020202020204" pitchFamily="34" charset="0"/>
              <a:buChar char="•"/>
            </a:pPr>
            <a:endParaRPr lang="en-US" sz="1100" b="0" i="0" u="none" strike="noStrike" dirty="0">
              <a:solidFill>
                <a:srgbClr val="595959"/>
              </a:solidFill>
              <a:effectLst/>
              <a:latin typeface="Arial" panose="020B0604020202020204" pitchFamily="34" charset="0"/>
            </a:endParaRPr>
          </a:p>
        </p:txBody>
      </p:sp>
      <p:sp>
        <p:nvSpPr>
          <p:cNvPr id="40" name="TextBox 39">
            <a:extLst>
              <a:ext uri="{FF2B5EF4-FFF2-40B4-BE49-F238E27FC236}">
                <a16:creationId xmlns:a16="http://schemas.microsoft.com/office/drawing/2014/main" id="{D6465C81-2622-481B-F402-7152DBD5EB5A}"/>
              </a:ext>
            </a:extLst>
          </p:cNvPr>
          <p:cNvSpPr txBox="1"/>
          <p:nvPr/>
        </p:nvSpPr>
        <p:spPr>
          <a:xfrm>
            <a:off x="6981081" y="4529877"/>
            <a:ext cx="1772527" cy="184666"/>
          </a:xfrm>
          <a:prstGeom prst="rect">
            <a:avLst/>
          </a:prstGeom>
          <a:noFill/>
        </p:spPr>
        <p:txBody>
          <a:bodyPr wrap="square" rtlCol="0">
            <a:spAutoFit/>
          </a:bodyPr>
          <a:lstStyle/>
          <a:p>
            <a:r>
              <a:rPr lang="en-US" sz="600" i="1" dirty="0">
                <a:hlinkClick r:id="rId8"/>
              </a:rPr>
              <a:t>FIRST </a:t>
            </a:r>
            <a:r>
              <a:rPr lang="en-US" sz="600" dirty="0">
                <a:hlinkClick r:id="rId8"/>
              </a:rPr>
              <a:t>Robotics Competition Team 8 – Paly Robotics</a:t>
            </a:r>
            <a:endParaRPr lang="en-US" sz="600" dirty="0"/>
          </a:p>
        </p:txBody>
      </p:sp>
      <p:sp>
        <p:nvSpPr>
          <p:cNvPr id="44" name="TextBox 43">
            <a:extLst>
              <a:ext uri="{FF2B5EF4-FFF2-40B4-BE49-F238E27FC236}">
                <a16:creationId xmlns:a16="http://schemas.microsoft.com/office/drawing/2014/main" id="{B1A3FB72-C362-BD23-C891-93526707F68D}"/>
              </a:ext>
            </a:extLst>
          </p:cNvPr>
          <p:cNvSpPr txBox="1"/>
          <p:nvPr/>
        </p:nvSpPr>
        <p:spPr>
          <a:xfrm>
            <a:off x="442545" y="2370265"/>
            <a:ext cx="5332593" cy="2200602"/>
          </a:xfrm>
          <a:prstGeom prst="rect">
            <a:avLst/>
          </a:prstGeom>
          <a:noFill/>
        </p:spPr>
        <p:txBody>
          <a:bodyPr wrap="square">
            <a:spAutoFit/>
          </a:bodyPr>
          <a:lstStyle/>
          <a:p>
            <a:r>
              <a:rPr lang="en-US" sz="1600" b="1" u="sng" dirty="0">
                <a:solidFill>
                  <a:srgbClr val="4472C4"/>
                </a:solidFill>
                <a:latin typeface="Roboto" panose="02000000000000000000" pitchFamily="2" charset="0"/>
                <a:ea typeface="Roboto" panose="02000000000000000000" pitchFamily="2" charset="0"/>
                <a:cs typeface="Roboto" panose="02000000000000000000" pitchFamily="2" charset="0"/>
              </a:rPr>
              <a:t>Parts of a Hooded Flywheel Launcher</a:t>
            </a:r>
          </a:p>
          <a:p>
            <a:pPr marL="285750" indent="-285750">
              <a:buFont typeface="Arial" panose="020B0604020202020204" pitchFamily="34" charset="0"/>
              <a:buChar char="•"/>
            </a:pPr>
            <a:r>
              <a:rPr lang="en-US" sz="1100" b="1" u="sng"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Launcher Wheel </a:t>
            </a:r>
            <a:r>
              <a:rPr lang="en-US" sz="110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a:t>
            </a:r>
            <a:r>
              <a:rPr lang="en-US" sz="1100" b="0" i="0" dirty="0">
                <a:solidFill>
                  <a:srgbClr val="222222"/>
                </a:solidFill>
                <a:effectLst/>
                <a:latin typeface="Arial" panose="020B0604020202020204" pitchFamily="34" charset="0"/>
              </a:rPr>
              <a:t>A variety of wheels are used, depending on the scoring element and its ability to be compressed.</a:t>
            </a:r>
          </a:p>
          <a:p>
            <a:pPr marL="285750" indent="-285750">
              <a:buFont typeface="Arial" panose="020B0604020202020204" pitchFamily="34" charset="0"/>
              <a:buChar char="•"/>
            </a:pPr>
            <a:r>
              <a:rPr lang="en-US" sz="1100" b="1" u="sng"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Inertia Wheel (Flywheel) </a:t>
            </a:r>
            <a:r>
              <a:rPr lang="en-US" sz="110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 Flywheels help solve a problem: When a scoring element goes through the launcher, the shooter wheel slows down, which can cause the next shot to be inaccurate. A flywheel adds inertia, which helps keep the wheel turning at a more consistent speed.</a:t>
            </a:r>
          </a:p>
          <a:p>
            <a:pPr marL="285750" indent="-285750">
              <a:buFont typeface="Arial" panose="020B0604020202020204" pitchFamily="34" charset="0"/>
              <a:buChar char="•"/>
            </a:pPr>
            <a:r>
              <a:rPr lang="en-US" sz="1100" b="1" u="sng"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Hood</a:t>
            </a:r>
            <a:r>
              <a:rPr lang="en-US" sz="110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 – The hood provides direction and compression on the scoring element, allowing it to have consistent contact with the launching wheel.</a:t>
            </a:r>
          </a:p>
          <a:p>
            <a:pPr marL="285750" indent="-285750">
              <a:buFont typeface="Arial" panose="020B0604020202020204" pitchFamily="34" charset="0"/>
              <a:buChar char="•"/>
            </a:pPr>
            <a:r>
              <a:rPr lang="en-US" sz="1100" b="1" u="sng"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Turret</a:t>
            </a:r>
            <a:r>
              <a:rPr lang="en-US" sz="110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 – A turret is sometimes added to Flywheel Launchers to allow the mechanism to rotate. Other teams prefer to turn the robot to aim.</a:t>
            </a:r>
          </a:p>
          <a:p>
            <a:pPr marL="285750" indent="-285750">
              <a:buFont typeface="Arial" panose="020B0604020202020204" pitchFamily="34" charset="0"/>
              <a:buChar char="•"/>
            </a:pPr>
            <a:endParaRPr lang="en-US" sz="110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14" name="TextBox 13">
            <a:extLst>
              <a:ext uri="{FF2B5EF4-FFF2-40B4-BE49-F238E27FC236}">
                <a16:creationId xmlns:a16="http://schemas.microsoft.com/office/drawing/2014/main" id="{5371F035-180D-63C3-9812-943037F9172A}"/>
              </a:ext>
            </a:extLst>
          </p:cNvPr>
          <p:cNvSpPr txBox="1"/>
          <p:nvPr/>
        </p:nvSpPr>
        <p:spPr>
          <a:xfrm>
            <a:off x="348019" y="1430686"/>
            <a:ext cx="8356737" cy="923330"/>
          </a:xfrm>
          <a:prstGeom prst="rect">
            <a:avLst/>
          </a:prstGeom>
          <a:noFill/>
        </p:spPr>
        <p:txBody>
          <a:bodyPr wrap="square">
            <a:spAutoFit/>
          </a:bodyPr>
          <a:lstStyle/>
          <a:p>
            <a:pPr marL="0" indent="0" rtl="0">
              <a:spcBef>
                <a:spcPts val="0"/>
              </a:spcBef>
              <a:spcAft>
                <a:spcPts val="0"/>
              </a:spcAft>
              <a:buNone/>
            </a:pPr>
            <a:r>
              <a:rPr lang="en-US" b="0" i="0" u="none" strike="noStrike" dirty="0">
                <a:solidFill>
                  <a:srgbClr val="595959"/>
                </a:solidFill>
                <a:effectLst/>
                <a:latin typeface="Roboto" panose="02000000000000000000" pitchFamily="2" charset="0"/>
                <a:ea typeface="Roboto" panose="02000000000000000000" pitchFamily="2" charset="0"/>
                <a:cs typeface="Roboto" panose="02000000000000000000" pitchFamily="2" charset="0"/>
              </a:rPr>
              <a:t>A </a:t>
            </a:r>
            <a:r>
              <a:rPr lang="en-US" b="1" i="0" u="none" strike="noStrike" dirty="0">
                <a:solidFill>
                  <a:srgbClr val="595959"/>
                </a:solidFill>
                <a:effectLst/>
                <a:latin typeface="Roboto" panose="02000000000000000000" pitchFamily="2" charset="0"/>
                <a:ea typeface="Roboto" panose="02000000000000000000" pitchFamily="2" charset="0"/>
                <a:cs typeface="Roboto" panose="02000000000000000000" pitchFamily="2" charset="0"/>
              </a:rPr>
              <a:t>single-wheel launcher </a:t>
            </a:r>
            <a:r>
              <a:rPr lang="en-US" b="0" i="0" u="none" strike="noStrike" dirty="0">
                <a:solidFill>
                  <a:srgbClr val="595959"/>
                </a:solidFill>
                <a:effectLst/>
                <a:latin typeface="Roboto" panose="02000000000000000000" pitchFamily="2" charset="0"/>
                <a:ea typeface="Roboto" panose="02000000000000000000" pitchFamily="2" charset="0"/>
                <a:cs typeface="Roboto" panose="02000000000000000000" pitchFamily="2" charset="0"/>
              </a:rPr>
              <a:t>is often used when a robot needs reliable, repeated shots in quick succession. These mechanisms are often called </a:t>
            </a:r>
            <a:r>
              <a:rPr lang="en-US" b="1" i="0" u="none" strike="noStrike" dirty="0">
                <a:solidFill>
                  <a:srgbClr val="595959"/>
                </a:solidFill>
                <a:effectLst/>
                <a:latin typeface="Roboto" panose="02000000000000000000" pitchFamily="2" charset="0"/>
                <a:ea typeface="Roboto" panose="02000000000000000000" pitchFamily="2" charset="0"/>
                <a:cs typeface="Roboto" panose="02000000000000000000" pitchFamily="2" charset="0"/>
              </a:rPr>
              <a:t>Flywheels</a:t>
            </a:r>
            <a:r>
              <a:rPr lang="en-US" b="0" i="0" u="none" strike="noStrike" dirty="0">
                <a:solidFill>
                  <a:srgbClr val="595959"/>
                </a:solidFill>
                <a:effectLst/>
                <a:latin typeface="Roboto" panose="02000000000000000000" pitchFamily="2" charset="0"/>
                <a:ea typeface="Roboto" panose="02000000000000000000" pitchFamily="2" charset="0"/>
                <a:cs typeface="Roboto" panose="02000000000000000000" pitchFamily="2" charset="0"/>
              </a:rPr>
              <a:t> or </a:t>
            </a:r>
            <a:r>
              <a:rPr lang="en-US" b="1" i="0" u="none" strike="noStrike" dirty="0">
                <a:solidFill>
                  <a:srgbClr val="595959"/>
                </a:solidFill>
                <a:effectLst/>
                <a:latin typeface="Roboto" panose="02000000000000000000" pitchFamily="2" charset="0"/>
                <a:ea typeface="Roboto" panose="02000000000000000000" pitchFamily="2" charset="0"/>
                <a:cs typeface="Roboto" panose="02000000000000000000" pitchFamily="2" charset="0"/>
              </a:rPr>
              <a:t>Hooded Launchers </a:t>
            </a:r>
            <a:r>
              <a:rPr lang="en-US" b="0" i="0" u="none" strike="noStrike" dirty="0">
                <a:solidFill>
                  <a:srgbClr val="595959"/>
                </a:solidFill>
                <a:effectLst/>
                <a:latin typeface="Roboto" panose="02000000000000000000" pitchFamily="2" charset="0"/>
                <a:ea typeface="Roboto" panose="02000000000000000000" pitchFamily="2" charset="0"/>
                <a:cs typeface="Roboto" panose="02000000000000000000" pitchFamily="2" charset="0"/>
              </a:rPr>
              <a:t>due to their components.</a:t>
            </a:r>
          </a:p>
        </p:txBody>
      </p:sp>
      <p:pic>
        <p:nvPicPr>
          <p:cNvPr id="3" name="Picture 2">
            <a:extLst>
              <a:ext uri="{FF2B5EF4-FFF2-40B4-BE49-F238E27FC236}">
                <a16:creationId xmlns:a16="http://schemas.microsoft.com/office/drawing/2014/main" id="{D2FAF191-DD7C-AF70-7EEB-2D3730F24BC6}"/>
              </a:ext>
            </a:extLst>
          </p:cNvPr>
          <p:cNvPicPr>
            <a:picLocks noChangeAspect="1"/>
          </p:cNvPicPr>
          <p:nvPr/>
        </p:nvPicPr>
        <p:blipFill>
          <a:blip r:embed="rId9"/>
          <a:stretch>
            <a:fillRect/>
          </a:stretch>
        </p:blipFill>
        <p:spPr>
          <a:xfrm>
            <a:off x="5958493" y="2011466"/>
            <a:ext cx="2485229" cy="2531564"/>
          </a:xfrm>
          <a:prstGeom prst="rect">
            <a:avLst/>
          </a:prstGeom>
        </p:spPr>
      </p:pic>
      <p:sp>
        <p:nvSpPr>
          <p:cNvPr id="13" name="TextBox 12">
            <a:extLst>
              <a:ext uri="{FF2B5EF4-FFF2-40B4-BE49-F238E27FC236}">
                <a16:creationId xmlns:a16="http://schemas.microsoft.com/office/drawing/2014/main" id="{88B15E0E-A579-7E56-8E25-39A4725296A2}"/>
              </a:ext>
            </a:extLst>
          </p:cNvPr>
          <p:cNvSpPr txBox="1"/>
          <p:nvPr/>
        </p:nvSpPr>
        <p:spPr>
          <a:xfrm>
            <a:off x="7211386" y="2746946"/>
            <a:ext cx="884670" cy="646331"/>
          </a:xfrm>
          <a:prstGeom prst="rect">
            <a:avLst/>
          </a:prstGeom>
          <a:noFill/>
        </p:spPr>
        <p:txBody>
          <a:bodyPr wrap="square" rtlCol="0">
            <a:spAutoFit/>
          </a:bodyPr>
          <a:lstStyle/>
          <a:p>
            <a:pPr algn="ctr"/>
            <a:r>
              <a:rPr lang="en-US" sz="900" b="1" dirty="0">
                <a:latin typeface="Roboto" panose="02000000000000000000" pitchFamily="2" charset="0"/>
                <a:ea typeface="Roboto" panose="02000000000000000000" pitchFamily="2" charset="0"/>
                <a:cs typeface="Roboto" panose="02000000000000000000" pitchFamily="2" charset="0"/>
              </a:rPr>
              <a:t>Launcher Wheel</a:t>
            </a:r>
          </a:p>
          <a:p>
            <a:endParaRPr lang="en-US" dirty="0"/>
          </a:p>
        </p:txBody>
      </p:sp>
      <p:sp>
        <p:nvSpPr>
          <p:cNvPr id="16" name="TextBox 15">
            <a:extLst>
              <a:ext uri="{FF2B5EF4-FFF2-40B4-BE49-F238E27FC236}">
                <a16:creationId xmlns:a16="http://schemas.microsoft.com/office/drawing/2014/main" id="{A7D4C8DF-6BA6-331F-8955-1B56D6809BDF}"/>
              </a:ext>
            </a:extLst>
          </p:cNvPr>
          <p:cNvSpPr txBox="1"/>
          <p:nvPr/>
        </p:nvSpPr>
        <p:spPr>
          <a:xfrm>
            <a:off x="6556129" y="2375763"/>
            <a:ext cx="612476" cy="246221"/>
          </a:xfrm>
          <a:prstGeom prst="rect">
            <a:avLst/>
          </a:prstGeom>
          <a:noFill/>
        </p:spPr>
        <p:txBody>
          <a:bodyPr wrap="square" rtlCol="0">
            <a:spAutoFit/>
          </a:bodyPr>
          <a:lstStyle/>
          <a:p>
            <a:r>
              <a:rPr lang="en-US" sz="1000" b="1" dirty="0"/>
              <a:t>Hood</a:t>
            </a:r>
          </a:p>
        </p:txBody>
      </p:sp>
    </p:spTree>
    <p:custDataLst>
      <p:tags r:id="rId1"/>
    </p:custDataLst>
    <p:extLst>
      <p:ext uri="{BB962C8B-B14F-4D97-AF65-F5344CB8AC3E}">
        <p14:creationId xmlns:p14="http://schemas.microsoft.com/office/powerpoint/2010/main" val="1318119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2" name="Rounded Rectangle 21"/>
          <p:cNvSpPr/>
          <p:nvPr/>
        </p:nvSpPr>
        <p:spPr>
          <a:xfrm>
            <a:off x="2049930" y="549080"/>
            <a:ext cx="1636907" cy="440144"/>
          </a:xfrm>
          <a:prstGeom prst="roundRect">
            <a:avLst>
              <a:gd name="adj" fmla="val 4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400" b="1" dirty="0">
                <a:latin typeface="Roboto" panose="02000000000000000000" pitchFamily="2" charset="0"/>
                <a:ea typeface="Roboto" panose="02000000000000000000" pitchFamily="2" charset="0"/>
                <a:cs typeface="Roboto" panose="02000000000000000000" pitchFamily="2" charset="0"/>
              </a:rPr>
              <a:t>Multi-Wheel Launchers</a:t>
            </a:r>
          </a:p>
        </p:txBody>
      </p:sp>
      <p:sp>
        <p:nvSpPr>
          <p:cNvPr id="4" name="Rounded Rectangle 19">
            <a:extLst>
              <a:ext uri="{FF2B5EF4-FFF2-40B4-BE49-F238E27FC236}">
                <a16:creationId xmlns:a16="http://schemas.microsoft.com/office/drawing/2014/main" id="{F18425ED-4CF0-B488-C3E9-D0AE9D98A9CC}"/>
              </a:ext>
            </a:extLst>
          </p:cNvPr>
          <p:cNvSpPr/>
          <p:nvPr/>
        </p:nvSpPr>
        <p:spPr>
          <a:xfrm>
            <a:off x="348019" y="790614"/>
            <a:ext cx="1636907" cy="488906"/>
          </a:xfrm>
          <a:prstGeom prst="roundRect">
            <a:avLst>
              <a:gd name="adj" fmla="val 4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b="1" dirty="0">
                <a:latin typeface="Roboto" panose="02000000000000000000" pitchFamily="2" charset="0"/>
                <a:ea typeface="Roboto" panose="02000000000000000000" pitchFamily="2" charset="0"/>
                <a:cs typeface="Roboto" panose="02000000000000000000" pitchFamily="2" charset="0"/>
              </a:rPr>
              <a:t>Single-Wheel Hooded Launcher</a:t>
            </a:r>
          </a:p>
        </p:txBody>
      </p:sp>
      <p:sp>
        <p:nvSpPr>
          <p:cNvPr id="6" name="Rounded Rectangle 22">
            <a:extLst>
              <a:ext uri="{FF2B5EF4-FFF2-40B4-BE49-F238E27FC236}">
                <a16:creationId xmlns:a16="http://schemas.microsoft.com/office/drawing/2014/main" id="{FD04BCEC-5E63-70D7-3B3D-C49F3858C158}"/>
              </a:ext>
            </a:extLst>
          </p:cNvPr>
          <p:cNvSpPr/>
          <p:nvPr/>
        </p:nvSpPr>
        <p:spPr>
          <a:xfrm>
            <a:off x="3751841" y="764736"/>
            <a:ext cx="1636907" cy="514784"/>
          </a:xfrm>
          <a:prstGeom prst="roundRect">
            <a:avLst>
              <a:gd name="adj" fmla="val 466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400" b="1" dirty="0">
                <a:latin typeface="Roboto" panose="02000000000000000000" pitchFamily="2" charset="0"/>
                <a:ea typeface="Roboto" panose="02000000000000000000" pitchFamily="2" charset="0"/>
                <a:cs typeface="Roboto" panose="02000000000000000000" pitchFamily="2" charset="0"/>
              </a:rPr>
              <a:t>Reverse </a:t>
            </a:r>
          </a:p>
          <a:p>
            <a:r>
              <a:rPr lang="en-US" sz="1400" b="1" dirty="0">
                <a:latin typeface="Roboto" panose="02000000000000000000" pitchFamily="2" charset="0"/>
                <a:ea typeface="Roboto" panose="02000000000000000000" pitchFamily="2" charset="0"/>
                <a:cs typeface="Roboto" panose="02000000000000000000" pitchFamily="2" charset="0"/>
              </a:rPr>
              <a:t>Roller Claw</a:t>
            </a:r>
          </a:p>
        </p:txBody>
      </p:sp>
      <p:sp>
        <p:nvSpPr>
          <p:cNvPr id="7" name="Rounded Rectangle 23">
            <a:extLst>
              <a:ext uri="{FF2B5EF4-FFF2-40B4-BE49-F238E27FC236}">
                <a16:creationId xmlns:a16="http://schemas.microsoft.com/office/drawing/2014/main" id="{8E5F11B4-B762-0EEB-F8C6-339127A42D7C}"/>
              </a:ext>
            </a:extLst>
          </p:cNvPr>
          <p:cNvSpPr/>
          <p:nvPr/>
        </p:nvSpPr>
        <p:spPr>
          <a:xfrm>
            <a:off x="5453753" y="756120"/>
            <a:ext cx="1636907" cy="523400"/>
          </a:xfrm>
          <a:prstGeom prst="roundRect">
            <a:avLst>
              <a:gd name="adj" fmla="val 466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400" b="1" dirty="0">
                <a:latin typeface="Roboto" panose="02000000000000000000" pitchFamily="2" charset="0"/>
                <a:ea typeface="Roboto" panose="02000000000000000000" pitchFamily="2" charset="0"/>
                <a:cs typeface="Roboto" panose="02000000000000000000" pitchFamily="2" charset="0"/>
              </a:rPr>
              <a:t>Catapult</a:t>
            </a:r>
          </a:p>
        </p:txBody>
      </p:sp>
      <p:sp>
        <p:nvSpPr>
          <p:cNvPr id="8" name="Rounded Rectangle 20">
            <a:extLst>
              <a:ext uri="{FF2B5EF4-FFF2-40B4-BE49-F238E27FC236}">
                <a16:creationId xmlns:a16="http://schemas.microsoft.com/office/drawing/2014/main" id="{D8BD29DE-8EE1-6B7A-1AC7-437CB0F15233}"/>
              </a:ext>
            </a:extLst>
          </p:cNvPr>
          <p:cNvSpPr/>
          <p:nvPr/>
        </p:nvSpPr>
        <p:spPr>
          <a:xfrm>
            <a:off x="7155665" y="773368"/>
            <a:ext cx="1636907" cy="506152"/>
          </a:xfrm>
          <a:prstGeom prst="roundRect">
            <a:avLst>
              <a:gd name="adj" fmla="val 466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400" b="1" dirty="0">
                <a:latin typeface="Roboto" panose="02000000000000000000" pitchFamily="2" charset="0"/>
                <a:ea typeface="Roboto" panose="02000000000000000000" pitchFamily="2" charset="0"/>
                <a:cs typeface="Roboto" panose="02000000000000000000" pitchFamily="2" charset="0"/>
              </a:rPr>
              <a:t>Linear Punch</a:t>
            </a:r>
          </a:p>
        </p:txBody>
      </p:sp>
      <p:sp>
        <p:nvSpPr>
          <p:cNvPr id="9" name="Title 24">
            <a:extLst>
              <a:ext uri="{FF2B5EF4-FFF2-40B4-BE49-F238E27FC236}">
                <a16:creationId xmlns:a16="http://schemas.microsoft.com/office/drawing/2014/main" id="{8DD1A43B-81CF-0880-114C-ABCCDE5BDBE3}"/>
              </a:ext>
            </a:extLst>
          </p:cNvPr>
          <p:cNvSpPr txBox="1">
            <a:spLocks/>
          </p:cNvSpPr>
          <p:nvPr/>
        </p:nvSpPr>
        <p:spPr>
          <a:xfrm>
            <a:off x="3019246" y="0"/>
            <a:ext cx="4991184" cy="6987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 LAUNCHERS AND PLACERS</a:t>
            </a:r>
          </a:p>
        </p:txBody>
      </p:sp>
      <p:pic>
        <p:nvPicPr>
          <p:cNvPr id="10" name="Content Placeholder 8">
            <a:extLst>
              <a:ext uri="{FF2B5EF4-FFF2-40B4-BE49-F238E27FC236}">
                <a16:creationId xmlns:a16="http://schemas.microsoft.com/office/drawing/2014/main" id="{75E96683-007A-A2D3-7484-826E287824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015" y="191628"/>
            <a:ext cx="2740594" cy="324109"/>
          </a:xfrm>
          <a:prstGeom prst="rect">
            <a:avLst/>
          </a:prstGeom>
        </p:spPr>
      </p:pic>
      <p:pic>
        <p:nvPicPr>
          <p:cNvPr id="11" name="Picture 10">
            <a:extLst>
              <a:ext uri="{FF2B5EF4-FFF2-40B4-BE49-F238E27FC236}">
                <a16:creationId xmlns:a16="http://schemas.microsoft.com/office/drawing/2014/main" id="{4C567161-0813-8C53-7582-D371F1A84EA2}"/>
              </a:ext>
            </a:extLst>
          </p:cNvPr>
          <p:cNvPicPr>
            <a:picLocks noChangeAspect="1"/>
          </p:cNvPicPr>
          <p:nvPr/>
        </p:nvPicPr>
        <p:blipFill>
          <a:blip r:embed="rId4"/>
          <a:stretch>
            <a:fillRect/>
          </a:stretch>
        </p:blipFill>
        <p:spPr>
          <a:xfrm>
            <a:off x="201015" y="1462523"/>
            <a:ext cx="8701445" cy="5136685"/>
          </a:xfrm>
          <a:prstGeom prst="rect">
            <a:avLst/>
          </a:prstGeom>
        </p:spPr>
      </p:pic>
      <p:sp>
        <p:nvSpPr>
          <p:cNvPr id="14" name="Rectangle: Diagonal Corners Rounded 13">
            <a:extLst>
              <a:ext uri="{FF2B5EF4-FFF2-40B4-BE49-F238E27FC236}">
                <a16:creationId xmlns:a16="http://schemas.microsoft.com/office/drawing/2014/main" id="{17EEE142-7538-6CFA-969D-2D8F164577BA}"/>
              </a:ext>
            </a:extLst>
          </p:cNvPr>
          <p:cNvSpPr/>
          <p:nvPr/>
        </p:nvSpPr>
        <p:spPr>
          <a:xfrm>
            <a:off x="5547791" y="5146221"/>
            <a:ext cx="3354669" cy="286856"/>
          </a:xfrm>
          <a:prstGeom prst="round2DiagRect">
            <a:avLst/>
          </a:prstGeom>
          <a:gradFill flip="none" rotWithShape="1">
            <a:gsLst>
              <a:gs pos="0">
                <a:srgbClr val="ED7D31">
                  <a:shade val="30000"/>
                  <a:satMod val="115000"/>
                </a:srgbClr>
              </a:gs>
              <a:gs pos="50000">
                <a:srgbClr val="ED7D31">
                  <a:shade val="67500"/>
                  <a:satMod val="115000"/>
                </a:srgbClr>
              </a:gs>
              <a:gs pos="100000">
                <a:srgbClr val="ED7D31">
                  <a:shade val="100000"/>
                  <a:satMod val="115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0E21C57-7550-45DE-E6C5-8FAE6A180090}"/>
              </a:ext>
            </a:extLst>
          </p:cNvPr>
          <p:cNvSpPr txBox="1"/>
          <p:nvPr/>
        </p:nvSpPr>
        <p:spPr>
          <a:xfrm>
            <a:off x="398070" y="2344006"/>
            <a:ext cx="5158360" cy="4278094"/>
          </a:xfrm>
          <a:prstGeom prst="rect">
            <a:avLst/>
          </a:prstGeom>
          <a:noFill/>
        </p:spPr>
        <p:txBody>
          <a:bodyPr wrap="square" rtlCol="0">
            <a:spAutoFit/>
          </a:bodyPr>
          <a:lstStyle/>
          <a:p>
            <a:r>
              <a:rPr lang="en-US" b="1" u="sng" dirty="0">
                <a:solidFill>
                  <a:srgbClr val="DF762E"/>
                </a:solidFill>
                <a:latin typeface="Roboto" panose="02000000000000000000" pitchFamily="2" charset="0"/>
                <a:ea typeface="Roboto" panose="02000000000000000000" pitchFamily="2" charset="0"/>
                <a:cs typeface="Roboto" panose="02000000000000000000" pitchFamily="2" charset="0"/>
              </a:rPr>
              <a:t>Types of Wheeled Launchers</a:t>
            </a:r>
          </a:p>
          <a:p>
            <a:pPr marL="285750" indent="-285750">
              <a:buFont typeface="Arial" panose="020B0604020202020204" pitchFamily="34" charset="0"/>
              <a:buChar char="•"/>
            </a:pPr>
            <a:r>
              <a:rPr lang="en-US" sz="1200" b="1" u="sng"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1-Sided</a:t>
            </a:r>
            <a:r>
              <a:rPr lang="en-US" sz="1200" b="1"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 </a:t>
            </a:r>
            <a:r>
              <a:rPr lang="en-US" sz="120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 Wheels are on one side, while a piece of aluminum or other material provides compression on the other side. Good for launching disks or rings, creating spin that adds stability and accuracy to the flight of the scoring element. </a:t>
            </a:r>
          </a:p>
          <a:p>
            <a:pPr marL="285750" indent="-285750">
              <a:buFont typeface="Arial" panose="020B0604020202020204" pitchFamily="34" charset="0"/>
              <a:buChar char="•"/>
            </a:pPr>
            <a:r>
              <a:rPr lang="en-US" sz="1200" b="1" u="sng"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2-Sided</a:t>
            </a:r>
            <a:r>
              <a:rPr lang="en-US" sz="120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 – Wheels are located on both sides, compressing the scoring element between them. Good for creating a shot without backspin.</a:t>
            </a:r>
          </a:p>
          <a:p>
            <a:pPr marL="285750" indent="-285750">
              <a:buFont typeface="Arial" panose="020B0604020202020204" pitchFamily="34" charset="0"/>
              <a:buChar char="•"/>
            </a:pPr>
            <a:r>
              <a:rPr lang="en-US" sz="1200" b="1" u="sng"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Top-and-Bottom</a:t>
            </a:r>
            <a:r>
              <a:rPr lang="en-US" sz="1200" b="1"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 </a:t>
            </a:r>
            <a:r>
              <a:rPr lang="en-US" sz="120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 Wheels are located on the top and bottom, compressing the scoring element between them. </a:t>
            </a:r>
          </a:p>
          <a:p>
            <a:pPr marL="285750" indent="-285750">
              <a:buFont typeface="Arial" panose="020B0604020202020204" pitchFamily="34" charset="0"/>
              <a:buChar char="•"/>
            </a:pPr>
            <a:endParaRPr lang="en-US" sz="800" b="1" u="sng"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DF762E"/>
                </a:solidFill>
                <a:effectLst/>
                <a:uLnTx/>
                <a:uFillTx/>
                <a:latin typeface="Roboto" panose="02000000000000000000" pitchFamily="2" charset="0"/>
                <a:ea typeface="Roboto" panose="02000000000000000000" pitchFamily="2" charset="0"/>
                <a:cs typeface="Roboto" panose="02000000000000000000" pitchFamily="2" charset="0"/>
              </a:rPr>
              <a:t>Wheeled Launcher Tips and Tricks</a:t>
            </a:r>
          </a:p>
          <a:p>
            <a:pPr marL="285750" indent="-285750">
              <a:buFont typeface="Arial" panose="020B0604020202020204" pitchFamily="34" charset="0"/>
              <a:buChar char="•"/>
            </a:pPr>
            <a:r>
              <a:rPr lang="en-US" sz="120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The type of wheel used matters! If the scoring element is hard, consider using compliant or pneumatic wheels. If the scoring element is malleable, consider using harder wheels.</a:t>
            </a:r>
          </a:p>
          <a:p>
            <a:pPr marL="285750" indent="-285750">
              <a:buFont typeface="Arial" panose="020B0604020202020204" pitchFamily="34" charset="0"/>
              <a:buChar char="•"/>
            </a:pPr>
            <a:r>
              <a:rPr lang="en-US" sz="120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Velocity, trajectory and spin are can be adjusted based on compression, speed that the wheels rotate, and type of wheel.</a:t>
            </a:r>
          </a:p>
          <a:p>
            <a:pPr marL="285750" indent="-285750">
              <a:buFont typeface="Arial" panose="020B0604020202020204" pitchFamily="34" charset="0"/>
              <a:buChar char="•"/>
            </a:pPr>
            <a:r>
              <a:rPr lang="en-US" sz="120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Wheels may be programmed to rotate at different rates to provide different spin on the scoring element.</a:t>
            </a:r>
          </a:p>
          <a:p>
            <a:pPr marL="285750" indent="-285750">
              <a:buFont typeface="Arial" panose="020B0604020202020204" pitchFamily="34" charset="0"/>
              <a:buChar char="•"/>
            </a:pPr>
            <a:r>
              <a:rPr lang="en-US" sz="120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If possible, make the launcher adjustable to vary compression and angle. This allows teams to tune their design for accuracy and repeatability.</a:t>
            </a:r>
          </a:p>
        </p:txBody>
      </p:sp>
      <p:sp>
        <p:nvSpPr>
          <p:cNvPr id="16" name="Rectangle 15">
            <a:extLst>
              <a:ext uri="{FF2B5EF4-FFF2-40B4-BE49-F238E27FC236}">
                <a16:creationId xmlns:a16="http://schemas.microsoft.com/office/drawing/2014/main" id="{3E43A3A7-72DE-75CD-CA93-6AAEB3B5AA73}"/>
              </a:ext>
            </a:extLst>
          </p:cNvPr>
          <p:cNvSpPr/>
          <p:nvPr/>
        </p:nvSpPr>
        <p:spPr>
          <a:xfrm>
            <a:off x="5547790" y="5444174"/>
            <a:ext cx="3198140" cy="1072233"/>
          </a:xfrm>
          <a:prstGeom prst="rect">
            <a:avLst/>
          </a:prstGeom>
          <a:solidFill>
            <a:srgbClr val="FADD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99CCFF"/>
              </a:solidFill>
            </a:endParaRPr>
          </a:p>
        </p:txBody>
      </p:sp>
      <p:sp>
        <p:nvSpPr>
          <p:cNvPr id="17" name="TextBox 16">
            <a:extLst>
              <a:ext uri="{FF2B5EF4-FFF2-40B4-BE49-F238E27FC236}">
                <a16:creationId xmlns:a16="http://schemas.microsoft.com/office/drawing/2014/main" id="{CB8EEFD7-286E-A8C7-9775-15304B67B7C4}"/>
              </a:ext>
            </a:extLst>
          </p:cNvPr>
          <p:cNvSpPr txBox="1"/>
          <p:nvPr/>
        </p:nvSpPr>
        <p:spPr>
          <a:xfrm>
            <a:off x="5547792" y="5132688"/>
            <a:ext cx="3400048" cy="338554"/>
          </a:xfrm>
          <a:prstGeom prst="rect">
            <a:avLst/>
          </a:prstGeom>
          <a:noFill/>
        </p:spPr>
        <p:txBody>
          <a:bodyPr wrap="square" lIns="91440" tIns="45720" rIns="91440" bIns="45720" rtlCol="0" anchor="t">
            <a:spAutoFit/>
          </a:bodyPr>
          <a:lstStyle/>
          <a:p>
            <a:r>
              <a:rPr lang="en-US" sz="1600" b="1" dirty="0">
                <a:solidFill>
                  <a:schemeClr val="bg1"/>
                </a:solidFill>
                <a:latin typeface="Roboto"/>
                <a:ea typeface="Roboto"/>
                <a:cs typeface="Roboto"/>
              </a:rPr>
              <a:t>Launcher Examples and Resources</a:t>
            </a:r>
          </a:p>
        </p:txBody>
      </p:sp>
      <p:sp>
        <p:nvSpPr>
          <p:cNvPr id="18" name="TextBox 17">
            <a:extLst>
              <a:ext uri="{FF2B5EF4-FFF2-40B4-BE49-F238E27FC236}">
                <a16:creationId xmlns:a16="http://schemas.microsoft.com/office/drawing/2014/main" id="{EB584A2A-0DF4-33B9-E3BF-F1F60114231C}"/>
              </a:ext>
            </a:extLst>
          </p:cNvPr>
          <p:cNvSpPr txBox="1"/>
          <p:nvPr/>
        </p:nvSpPr>
        <p:spPr>
          <a:xfrm>
            <a:off x="348019" y="1516529"/>
            <a:ext cx="5190716" cy="923330"/>
          </a:xfrm>
          <a:prstGeom prst="rect">
            <a:avLst/>
          </a:prstGeom>
          <a:noFill/>
        </p:spPr>
        <p:txBody>
          <a:bodyPr wrap="square">
            <a:spAutoFit/>
          </a:bodyPr>
          <a:lstStyle/>
          <a:p>
            <a:pPr marL="0" indent="0" rtl="0">
              <a:spcBef>
                <a:spcPts val="0"/>
              </a:spcBef>
              <a:spcAft>
                <a:spcPts val="0"/>
              </a:spcAft>
              <a:buNone/>
            </a:pPr>
            <a:r>
              <a:rPr lang="en-US" b="1" i="0" u="none" strike="noStrike" dirty="0">
                <a:solidFill>
                  <a:srgbClr val="595959"/>
                </a:solidFill>
                <a:effectLst/>
                <a:latin typeface="Roboto" panose="02000000000000000000" pitchFamily="2" charset="0"/>
                <a:ea typeface="Roboto" panose="02000000000000000000" pitchFamily="2" charset="0"/>
                <a:cs typeface="Roboto" panose="02000000000000000000" pitchFamily="2" charset="0"/>
              </a:rPr>
              <a:t>Multi-Wheeled Launchers </a:t>
            </a:r>
            <a:r>
              <a:rPr lang="en-US"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are designed in a variety of ways, depending on the scoring element.</a:t>
            </a:r>
            <a:endParaRPr lang="en-US" b="0" i="0" u="none" strike="noStrike" dirty="0">
              <a:solidFill>
                <a:srgbClr val="595959"/>
              </a:solidFill>
              <a:effectLst/>
              <a:latin typeface="Roboto" panose="02000000000000000000" pitchFamily="2" charset="0"/>
              <a:ea typeface="Roboto" panose="02000000000000000000" pitchFamily="2" charset="0"/>
              <a:cs typeface="Roboto" panose="02000000000000000000" pitchFamily="2" charset="0"/>
            </a:endParaRPr>
          </a:p>
        </p:txBody>
      </p:sp>
      <p:sp>
        <p:nvSpPr>
          <p:cNvPr id="19" name="TextBox 18">
            <a:extLst>
              <a:ext uri="{FF2B5EF4-FFF2-40B4-BE49-F238E27FC236}">
                <a16:creationId xmlns:a16="http://schemas.microsoft.com/office/drawing/2014/main" id="{30B46F65-CFF0-C853-7E39-96D2751D0F80}"/>
              </a:ext>
            </a:extLst>
          </p:cNvPr>
          <p:cNvSpPr txBox="1"/>
          <p:nvPr/>
        </p:nvSpPr>
        <p:spPr>
          <a:xfrm>
            <a:off x="5601810" y="5433734"/>
            <a:ext cx="3166706" cy="910506"/>
          </a:xfrm>
          <a:prstGeom prst="rect">
            <a:avLst/>
          </a:prstGeom>
          <a:noFill/>
        </p:spPr>
        <p:txBody>
          <a:bodyPr wrap="square">
            <a:spAutoFit/>
          </a:bodyPr>
          <a:lstStyle/>
          <a:p>
            <a:pPr marL="171450" indent="-171450" rtl="0">
              <a:spcBef>
                <a:spcPts val="0"/>
              </a:spcBef>
              <a:spcAft>
                <a:spcPts val="0"/>
              </a:spcAft>
              <a:buFont typeface="Arial" panose="020B0604020202020204" pitchFamily="34" charset="0"/>
              <a:buChar char="•"/>
            </a:pPr>
            <a:r>
              <a:rPr kumimoji="0" lang="en-US" sz="1100" b="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Roboto" panose="02000000000000000000" pitchFamily="2" charset="0"/>
                <a:cs typeface="Arial" panose="020B0604020202020204" pitchFamily="34" charset="0"/>
                <a:hlinkClick r:id="rId5"/>
              </a:rPr>
              <a:t>NASA Robotics Alliance Project: Robotics Design Guide</a:t>
            </a:r>
            <a:endParaRPr kumimoji="0" lang="en-US" sz="1100" b="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Roboto" panose="02000000000000000000" pitchFamily="2" charset="0"/>
              <a:cs typeface="Arial" panose="020B0604020202020204" pitchFamily="34" charset="0"/>
              <a:hlinkClick r:id="rId6"/>
            </a:endParaRPr>
          </a:p>
          <a:p>
            <a:pPr marL="171450" indent="-171450" rtl="0">
              <a:lnSpc>
                <a:spcPct val="150000"/>
              </a:lnSpc>
              <a:spcBef>
                <a:spcPts val="0"/>
              </a:spcBef>
              <a:spcAft>
                <a:spcPts val="0"/>
              </a:spcAft>
              <a:buFont typeface="Arial" panose="020B0604020202020204" pitchFamily="34" charset="0"/>
              <a:buChar char="•"/>
            </a:pPr>
            <a:r>
              <a:rPr kumimoji="0" lang="en-US" sz="1100" b="0" u="none" strike="noStrike" kern="1200" cap="none" spc="0" normalizeH="0" baseline="0" noProof="0" dirty="0">
                <a:ln>
                  <a:noFill/>
                </a:ln>
                <a:solidFill>
                  <a:schemeClr val="tx1">
                    <a:lumMod val="65000"/>
                    <a:lumOff val="35000"/>
                  </a:schemeClr>
                </a:solidFill>
                <a:effectLst/>
                <a:uLnTx/>
                <a:uFillTx/>
                <a:latin typeface="Roboto" panose="02000000000000000000" pitchFamily="2" charset="0"/>
                <a:ea typeface="Roboto" panose="02000000000000000000" pitchFamily="2" charset="0"/>
                <a:cs typeface="Roboto" panose="02000000000000000000" pitchFamily="2" charset="0"/>
                <a:hlinkClick r:id="rId6"/>
              </a:rPr>
              <a:t>FRCdesign.org CAD </a:t>
            </a:r>
            <a:r>
              <a:rPr lang="en-US" sz="110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hlinkClick r:id="rId6"/>
              </a:rPr>
              <a:t>Launcher</a:t>
            </a:r>
            <a:r>
              <a:rPr kumimoji="0" lang="en-US" sz="1100" b="0" u="none" strike="noStrike" kern="1200" cap="none" spc="0" normalizeH="0" baseline="0" noProof="0" dirty="0">
                <a:ln>
                  <a:noFill/>
                </a:ln>
                <a:solidFill>
                  <a:schemeClr val="tx1">
                    <a:lumMod val="65000"/>
                    <a:lumOff val="35000"/>
                  </a:schemeClr>
                </a:solidFill>
                <a:effectLst/>
                <a:uLnTx/>
                <a:uFillTx/>
                <a:latin typeface="Roboto" panose="02000000000000000000" pitchFamily="2" charset="0"/>
                <a:ea typeface="Roboto" panose="02000000000000000000" pitchFamily="2" charset="0"/>
                <a:cs typeface="Roboto" panose="02000000000000000000" pitchFamily="2" charset="0"/>
                <a:hlinkClick r:id="rId6"/>
              </a:rPr>
              <a:t> Designs</a:t>
            </a:r>
            <a:endParaRPr kumimoji="0" lang="en-US" sz="1100" b="0" u="none" strike="noStrike" kern="1200" cap="none" spc="0" normalizeH="0" baseline="0" noProof="0" dirty="0">
              <a:ln>
                <a:noFill/>
              </a:ln>
              <a:solidFill>
                <a:schemeClr val="tx1">
                  <a:lumMod val="65000"/>
                  <a:lumOff val="35000"/>
                </a:schemeClr>
              </a:solidFill>
              <a:effectLst/>
              <a:uLnTx/>
              <a:uFillTx/>
              <a:latin typeface="Roboto" panose="02000000000000000000" pitchFamily="2" charset="0"/>
              <a:ea typeface="Roboto" panose="02000000000000000000" pitchFamily="2" charset="0"/>
              <a:cs typeface="Roboto" panose="02000000000000000000" pitchFamily="2" charset="0"/>
            </a:endParaRPr>
          </a:p>
          <a:p>
            <a:pPr marL="171450" indent="-171450" rtl="0">
              <a:lnSpc>
                <a:spcPct val="150000"/>
              </a:lnSpc>
              <a:spcBef>
                <a:spcPts val="0"/>
              </a:spcBef>
              <a:spcAft>
                <a:spcPts val="0"/>
              </a:spcAft>
              <a:buFont typeface="Arial" panose="020B0604020202020204" pitchFamily="34" charset="0"/>
              <a:buChar char="•"/>
            </a:pPr>
            <a:r>
              <a:rPr lang="en-US" sz="110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hlinkClick r:id="rId7"/>
              </a:rPr>
              <a:t>Ri3D Stronghold Ball Launcher Tutorial</a:t>
            </a:r>
            <a:endParaRPr kumimoji="0" lang="en-US" sz="1100" b="0" u="none" strike="noStrike" kern="1200" cap="none" spc="0" normalizeH="0" baseline="0" noProof="0" dirty="0">
              <a:ln>
                <a:noFill/>
              </a:ln>
              <a:solidFill>
                <a:schemeClr val="tx1">
                  <a:lumMod val="65000"/>
                  <a:lumOff val="35000"/>
                </a:scheme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2" name="TextBox 11">
            <a:extLst>
              <a:ext uri="{FF2B5EF4-FFF2-40B4-BE49-F238E27FC236}">
                <a16:creationId xmlns:a16="http://schemas.microsoft.com/office/drawing/2014/main" id="{A47F3448-A684-512D-7B57-78EA91FDC995}"/>
              </a:ext>
            </a:extLst>
          </p:cNvPr>
          <p:cNvSpPr txBox="1"/>
          <p:nvPr/>
        </p:nvSpPr>
        <p:spPr>
          <a:xfrm>
            <a:off x="6903539" y="4818127"/>
            <a:ext cx="1889033" cy="184666"/>
          </a:xfrm>
          <a:prstGeom prst="rect">
            <a:avLst/>
          </a:prstGeom>
          <a:noFill/>
        </p:spPr>
        <p:txBody>
          <a:bodyPr wrap="square">
            <a:spAutoFit/>
          </a:bodyPr>
          <a:lstStyle/>
          <a:p>
            <a:pPr algn="l"/>
            <a:r>
              <a:rPr lang="en-US" sz="600" i="0" dirty="0">
                <a:solidFill>
                  <a:srgbClr val="0F0F0F"/>
                </a:solidFill>
                <a:effectLst/>
                <a:latin typeface="Arial" panose="020B0604020202020204" pitchFamily="34" charset="0"/>
                <a:cs typeface="Arial" panose="020B0604020202020204" pitchFamily="34" charset="0"/>
                <a:hlinkClick r:id="rId8"/>
              </a:rPr>
              <a:t>2024 FIRST Robotics Competition KitBot Reveal</a:t>
            </a:r>
            <a:endParaRPr lang="en-US" sz="600" i="0" dirty="0">
              <a:solidFill>
                <a:srgbClr val="0F0F0F"/>
              </a:solidFill>
              <a:effectLst/>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DCECE26C-BE9E-97DC-CB4F-1E5279F13F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47790" y="1677889"/>
            <a:ext cx="3121755" cy="3131541"/>
          </a:xfrm>
          <a:prstGeom prst="rect">
            <a:avLst/>
          </a:prstGeom>
        </p:spPr>
      </p:pic>
    </p:spTree>
    <p:custDataLst>
      <p:tags r:id="rId1"/>
    </p:custDataLst>
    <p:extLst>
      <p:ext uri="{BB962C8B-B14F-4D97-AF65-F5344CB8AC3E}">
        <p14:creationId xmlns:p14="http://schemas.microsoft.com/office/powerpoint/2010/main" val="3555796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3" name="Rounded Rectangle 22"/>
          <p:cNvSpPr/>
          <p:nvPr/>
        </p:nvSpPr>
        <p:spPr>
          <a:xfrm>
            <a:off x="3751841" y="557703"/>
            <a:ext cx="1636907" cy="440144"/>
          </a:xfrm>
          <a:prstGeom prst="roundRect">
            <a:avLst>
              <a:gd name="adj" fmla="val 466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400" b="1" dirty="0">
                <a:latin typeface="Roboto" panose="02000000000000000000" pitchFamily="2" charset="0"/>
                <a:ea typeface="Roboto" panose="02000000000000000000" pitchFamily="2" charset="0"/>
                <a:cs typeface="Roboto" panose="02000000000000000000" pitchFamily="2" charset="0"/>
              </a:rPr>
              <a:t>Reverse </a:t>
            </a:r>
          </a:p>
          <a:p>
            <a:r>
              <a:rPr lang="en-US" sz="1400" b="1" dirty="0">
                <a:latin typeface="Roboto" panose="02000000000000000000" pitchFamily="2" charset="0"/>
                <a:ea typeface="Roboto" panose="02000000000000000000" pitchFamily="2" charset="0"/>
                <a:cs typeface="Roboto" panose="02000000000000000000" pitchFamily="2" charset="0"/>
              </a:rPr>
              <a:t>Roller Claw</a:t>
            </a:r>
          </a:p>
        </p:txBody>
      </p:sp>
      <p:sp>
        <p:nvSpPr>
          <p:cNvPr id="4" name="Rounded Rectangle 19">
            <a:extLst>
              <a:ext uri="{FF2B5EF4-FFF2-40B4-BE49-F238E27FC236}">
                <a16:creationId xmlns:a16="http://schemas.microsoft.com/office/drawing/2014/main" id="{6193969D-E9DA-F524-C7D5-E821F1F9070E}"/>
              </a:ext>
            </a:extLst>
          </p:cNvPr>
          <p:cNvSpPr/>
          <p:nvPr/>
        </p:nvSpPr>
        <p:spPr>
          <a:xfrm>
            <a:off x="348019" y="790614"/>
            <a:ext cx="1636907" cy="440144"/>
          </a:xfrm>
          <a:prstGeom prst="roundRect">
            <a:avLst>
              <a:gd name="adj" fmla="val 4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b="1" dirty="0">
                <a:latin typeface="Roboto" panose="02000000000000000000" pitchFamily="2" charset="0"/>
                <a:ea typeface="Roboto" panose="02000000000000000000" pitchFamily="2" charset="0"/>
                <a:cs typeface="Roboto" panose="02000000000000000000" pitchFamily="2" charset="0"/>
              </a:rPr>
              <a:t>Single-Wheel Hooded Launcher</a:t>
            </a:r>
          </a:p>
        </p:txBody>
      </p:sp>
      <p:sp>
        <p:nvSpPr>
          <p:cNvPr id="5" name="Rounded Rectangle 21">
            <a:extLst>
              <a:ext uri="{FF2B5EF4-FFF2-40B4-BE49-F238E27FC236}">
                <a16:creationId xmlns:a16="http://schemas.microsoft.com/office/drawing/2014/main" id="{0842B175-F393-7DAF-E0CE-D8A6055E43C0}"/>
              </a:ext>
            </a:extLst>
          </p:cNvPr>
          <p:cNvSpPr/>
          <p:nvPr/>
        </p:nvSpPr>
        <p:spPr>
          <a:xfrm>
            <a:off x="2049930" y="781996"/>
            <a:ext cx="1636907" cy="497524"/>
          </a:xfrm>
          <a:prstGeom prst="roundRect">
            <a:avLst>
              <a:gd name="adj" fmla="val 4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400" b="1" dirty="0">
                <a:latin typeface="Roboto" panose="02000000000000000000" pitchFamily="2" charset="0"/>
                <a:ea typeface="Roboto" panose="02000000000000000000" pitchFamily="2" charset="0"/>
                <a:cs typeface="Roboto" panose="02000000000000000000" pitchFamily="2" charset="0"/>
              </a:rPr>
              <a:t>Multi-Wheel Launchers</a:t>
            </a:r>
          </a:p>
        </p:txBody>
      </p:sp>
      <p:sp>
        <p:nvSpPr>
          <p:cNvPr id="7" name="Rounded Rectangle 23">
            <a:extLst>
              <a:ext uri="{FF2B5EF4-FFF2-40B4-BE49-F238E27FC236}">
                <a16:creationId xmlns:a16="http://schemas.microsoft.com/office/drawing/2014/main" id="{297DE426-E95A-C022-7CD3-3525390723A9}"/>
              </a:ext>
            </a:extLst>
          </p:cNvPr>
          <p:cNvSpPr/>
          <p:nvPr/>
        </p:nvSpPr>
        <p:spPr>
          <a:xfrm>
            <a:off x="5453753" y="756120"/>
            <a:ext cx="1636907" cy="523400"/>
          </a:xfrm>
          <a:prstGeom prst="roundRect">
            <a:avLst>
              <a:gd name="adj" fmla="val 466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400" b="1" dirty="0">
                <a:latin typeface="Roboto" panose="02000000000000000000" pitchFamily="2" charset="0"/>
                <a:ea typeface="Roboto" panose="02000000000000000000" pitchFamily="2" charset="0"/>
                <a:cs typeface="Roboto" panose="02000000000000000000" pitchFamily="2" charset="0"/>
              </a:rPr>
              <a:t>Catapult</a:t>
            </a:r>
          </a:p>
        </p:txBody>
      </p:sp>
      <p:sp>
        <p:nvSpPr>
          <p:cNvPr id="8" name="Rounded Rectangle 20">
            <a:extLst>
              <a:ext uri="{FF2B5EF4-FFF2-40B4-BE49-F238E27FC236}">
                <a16:creationId xmlns:a16="http://schemas.microsoft.com/office/drawing/2014/main" id="{9FE42569-BD8E-C010-8044-FDDBCCFEC89F}"/>
              </a:ext>
            </a:extLst>
          </p:cNvPr>
          <p:cNvSpPr/>
          <p:nvPr/>
        </p:nvSpPr>
        <p:spPr>
          <a:xfrm>
            <a:off x="7155665" y="773368"/>
            <a:ext cx="1636907" cy="506152"/>
          </a:xfrm>
          <a:prstGeom prst="roundRect">
            <a:avLst>
              <a:gd name="adj" fmla="val 466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400" b="1" dirty="0">
                <a:latin typeface="Roboto" panose="02000000000000000000" pitchFamily="2" charset="0"/>
                <a:ea typeface="Roboto" panose="02000000000000000000" pitchFamily="2" charset="0"/>
                <a:cs typeface="Roboto" panose="02000000000000000000" pitchFamily="2" charset="0"/>
              </a:rPr>
              <a:t>Linear Punch</a:t>
            </a:r>
          </a:p>
        </p:txBody>
      </p:sp>
      <p:sp>
        <p:nvSpPr>
          <p:cNvPr id="9" name="Title 24">
            <a:extLst>
              <a:ext uri="{FF2B5EF4-FFF2-40B4-BE49-F238E27FC236}">
                <a16:creationId xmlns:a16="http://schemas.microsoft.com/office/drawing/2014/main" id="{1FAEB9A5-58E5-E324-7FBE-A7018D9FA6D6}"/>
              </a:ext>
            </a:extLst>
          </p:cNvPr>
          <p:cNvSpPr txBox="1">
            <a:spLocks/>
          </p:cNvSpPr>
          <p:nvPr/>
        </p:nvSpPr>
        <p:spPr>
          <a:xfrm>
            <a:off x="3019246" y="0"/>
            <a:ext cx="4991184" cy="6987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 LAUNCHERS AND PLACERS</a:t>
            </a:r>
          </a:p>
        </p:txBody>
      </p:sp>
      <p:pic>
        <p:nvPicPr>
          <p:cNvPr id="10" name="Content Placeholder 8">
            <a:extLst>
              <a:ext uri="{FF2B5EF4-FFF2-40B4-BE49-F238E27FC236}">
                <a16:creationId xmlns:a16="http://schemas.microsoft.com/office/drawing/2014/main" id="{2E15EFAE-8A29-8007-119B-742F23B72A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015" y="191628"/>
            <a:ext cx="2740594" cy="324109"/>
          </a:xfrm>
          <a:prstGeom prst="rect">
            <a:avLst/>
          </a:prstGeom>
        </p:spPr>
      </p:pic>
      <p:pic>
        <p:nvPicPr>
          <p:cNvPr id="11" name="Picture 10">
            <a:extLst>
              <a:ext uri="{FF2B5EF4-FFF2-40B4-BE49-F238E27FC236}">
                <a16:creationId xmlns:a16="http://schemas.microsoft.com/office/drawing/2014/main" id="{D2389323-45A0-CCE1-F220-76DAE9772EAD}"/>
              </a:ext>
            </a:extLst>
          </p:cNvPr>
          <p:cNvPicPr>
            <a:picLocks noChangeAspect="1"/>
          </p:cNvPicPr>
          <p:nvPr/>
        </p:nvPicPr>
        <p:blipFill>
          <a:blip r:embed="rId4"/>
          <a:stretch>
            <a:fillRect/>
          </a:stretch>
        </p:blipFill>
        <p:spPr>
          <a:xfrm>
            <a:off x="201015" y="1462523"/>
            <a:ext cx="8701445" cy="5136685"/>
          </a:xfrm>
          <a:prstGeom prst="rect">
            <a:avLst/>
          </a:prstGeom>
        </p:spPr>
      </p:pic>
      <p:sp>
        <p:nvSpPr>
          <p:cNvPr id="14" name="TextBox 13">
            <a:extLst>
              <a:ext uri="{FF2B5EF4-FFF2-40B4-BE49-F238E27FC236}">
                <a16:creationId xmlns:a16="http://schemas.microsoft.com/office/drawing/2014/main" id="{D7FB7F49-97B3-055D-5E10-7D7F7181835D}"/>
              </a:ext>
            </a:extLst>
          </p:cNvPr>
          <p:cNvSpPr txBox="1"/>
          <p:nvPr/>
        </p:nvSpPr>
        <p:spPr>
          <a:xfrm>
            <a:off x="479056" y="2406761"/>
            <a:ext cx="4792537" cy="4124206"/>
          </a:xfrm>
          <a:prstGeom prst="rect">
            <a:avLst/>
          </a:prstGeom>
          <a:noFill/>
        </p:spPr>
        <p:txBody>
          <a:bodyPr wrap="square" rtlCol="0">
            <a:spAutoFit/>
          </a:bodyPr>
          <a:lstStyle/>
          <a:p>
            <a:r>
              <a:rPr lang="en-US" b="1" u="sng" dirty="0">
                <a:solidFill>
                  <a:srgbClr val="FF0000"/>
                </a:solidFill>
                <a:latin typeface="Roboto" panose="02000000000000000000" pitchFamily="2" charset="0"/>
                <a:ea typeface="Roboto" panose="02000000000000000000" pitchFamily="2" charset="0"/>
                <a:cs typeface="Roboto" panose="02000000000000000000" pitchFamily="2" charset="0"/>
              </a:rPr>
              <a:t>Roller Claw Mechanics</a:t>
            </a:r>
          </a:p>
          <a:p>
            <a:pPr marL="171450" indent="-171450">
              <a:buFont typeface="Arial" panose="020B0604020202020204" pitchFamily="34" charset="0"/>
              <a:buChar char="•"/>
            </a:pPr>
            <a:r>
              <a:rPr lang="en-US" sz="1200" b="1"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Roller Claws </a:t>
            </a:r>
            <a:r>
              <a:rPr lang="en-US" sz="120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can be similar in design to Multi-Wheel Launchers.</a:t>
            </a:r>
          </a:p>
          <a:p>
            <a:pPr marL="171450" indent="-171450">
              <a:buFont typeface="Arial" panose="020B0604020202020204" pitchFamily="34" charset="0"/>
              <a:buChar char="•"/>
            </a:pPr>
            <a:r>
              <a:rPr lang="en-US" sz="120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Roller Claws are used more commonly in Pick-and-Place games, where the scoring element doesn’t need to travel very far.</a:t>
            </a:r>
          </a:p>
          <a:p>
            <a:pPr marL="171450" indent="-171450">
              <a:buFont typeface="Arial" panose="020B0604020202020204" pitchFamily="34" charset="0"/>
              <a:buChar char="•"/>
            </a:pPr>
            <a:r>
              <a:rPr lang="en-US" sz="120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See the </a:t>
            </a:r>
            <a:r>
              <a:rPr lang="en-US" sz="1200" b="1"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Intakes </a:t>
            </a:r>
            <a:r>
              <a:rPr lang="en-US" sz="120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slide deck for more information.  </a:t>
            </a:r>
          </a:p>
          <a:p>
            <a:endParaRPr lang="en-US" sz="800" b="1" u="sng" dirty="0">
              <a:solidFill>
                <a:srgbClr val="4472C4"/>
              </a:solidFill>
              <a:latin typeface="Roboto" panose="02000000000000000000" pitchFamily="2" charset="0"/>
              <a:ea typeface="Roboto" panose="02000000000000000000" pitchFamily="2" charset="0"/>
              <a:cs typeface="Roboto" panose="02000000000000000000" pitchFamily="2" charset="0"/>
            </a:endParaRPr>
          </a:p>
          <a:p>
            <a:r>
              <a:rPr lang="en-US" b="1" u="sng" dirty="0">
                <a:solidFill>
                  <a:srgbClr val="FF0000"/>
                </a:solidFill>
                <a:latin typeface="Roboto" panose="02000000000000000000" pitchFamily="2" charset="0"/>
                <a:ea typeface="Roboto" panose="02000000000000000000" pitchFamily="2" charset="0"/>
                <a:cs typeface="Roboto" panose="02000000000000000000" pitchFamily="2" charset="0"/>
              </a:rPr>
              <a:t>Benefits of a Multi-Purpose Mechanism</a:t>
            </a:r>
          </a:p>
          <a:p>
            <a:pPr marL="171450" indent="-171450">
              <a:buFont typeface="Arial" panose="020B0604020202020204" pitchFamily="34" charset="0"/>
              <a:buChar char="•"/>
            </a:pPr>
            <a:r>
              <a:rPr lang="en-US" sz="1200" b="1"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Saves weight. </a:t>
            </a:r>
            <a:r>
              <a:rPr lang="en-US" sz="120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Fewer mechanisms often means a lighter robot, helping to keep the robot within weight limits.</a:t>
            </a:r>
          </a:p>
          <a:p>
            <a:pPr marL="171450" indent="-171450">
              <a:buFont typeface="Arial" panose="020B0604020202020204" pitchFamily="34" charset="0"/>
              <a:buChar char="•"/>
            </a:pPr>
            <a:r>
              <a:rPr lang="en-US" sz="1200" b="1"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Less to repair. </a:t>
            </a:r>
            <a:r>
              <a:rPr lang="en-US" sz="120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Fewer mechanisms on a robot can mean fewer</a:t>
            </a:r>
            <a:br>
              <a:rPr lang="en-US" sz="120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br>
            <a:r>
              <a:rPr lang="en-US" sz="120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parts that could break or need repairs during a competition.</a:t>
            </a:r>
          </a:p>
          <a:p>
            <a:pPr marL="171450" indent="-171450">
              <a:buFont typeface="Arial" panose="020B0604020202020204" pitchFamily="34" charset="0"/>
              <a:buChar char="•"/>
            </a:pPr>
            <a:r>
              <a:rPr lang="en-US" sz="1200" b="1"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Elegance in design. </a:t>
            </a:r>
            <a:r>
              <a:rPr lang="en-US" sz="120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Designing a mechanism with many functions, efficiently packaged to save power and weight, is one way to create simple but effective robot design.</a:t>
            </a:r>
          </a:p>
          <a:p>
            <a:endParaRPr lang="en-US" sz="80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t>Challenges of a Multi-Purpose Mechanism</a:t>
            </a:r>
          </a:p>
          <a:p>
            <a:pPr marL="171450" indent="-171450">
              <a:buFont typeface="Arial" panose="020B0604020202020204" pitchFamily="34" charset="0"/>
              <a:buChar char="•"/>
            </a:pPr>
            <a:r>
              <a:rPr lang="en-US" sz="120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If the mechanism breaks mid-match, that means there are multiple actions on the field that the robot can no longer perform.</a:t>
            </a:r>
          </a:p>
          <a:p>
            <a:pPr marL="171450" indent="-171450">
              <a:buFont typeface="Arial" panose="020B0604020202020204" pitchFamily="34" charset="0"/>
              <a:buChar char="•"/>
            </a:pPr>
            <a:r>
              <a:rPr lang="en-US" sz="120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If possible, have back-ups of all components of key mechanisms to make repairs easier at competitions.</a:t>
            </a:r>
          </a:p>
        </p:txBody>
      </p:sp>
      <p:sp>
        <p:nvSpPr>
          <p:cNvPr id="17" name="TextBox 16">
            <a:extLst>
              <a:ext uri="{FF2B5EF4-FFF2-40B4-BE49-F238E27FC236}">
                <a16:creationId xmlns:a16="http://schemas.microsoft.com/office/drawing/2014/main" id="{7FEFDDD1-9114-187D-04BB-DB797F9E2FF0}"/>
              </a:ext>
            </a:extLst>
          </p:cNvPr>
          <p:cNvSpPr txBox="1"/>
          <p:nvPr/>
        </p:nvSpPr>
        <p:spPr>
          <a:xfrm>
            <a:off x="474453" y="1417747"/>
            <a:ext cx="8318119" cy="1015663"/>
          </a:xfrm>
          <a:prstGeom prst="rect">
            <a:avLst/>
          </a:prstGeom>
          <a:noFill/>
        </p:spPr>
        <p:txBody>
          <a:bodyPr wrap="square">
            <a:spAutoFit/>
          </a:bodyPr>
          <a:lstStyle/>
          <a:p>
            <a:pPr marL="0" indent="0" rtl="0">
              <a:spcBef>
                <a:spcPts val="0"/>
              </a:spcBef>
              <a:spcAft>
                <a:spcPts val="0"/>
              </a:spcAft>
              <a:buNone/>
            </a:pPr>
            <a:r>
              <a:rPr lang="en-US" sz="2000" dirty="0">
                <a:solidFill>
                  <a:srgbClr val="595959"/>
                </a:solidFill>
                <a:latin typeface="Roboto" panose="02000000000000000000" pitchFamily="2" charset="0"/>
                <a:ea typeface="Roboto" panose="02000000000000000000" pitchFamily="2" charset="0"/>
                <a:cs typeface="Roboto" panose="02000000000000000000" pitchFamily="2" charset="0"/>
              </a:rPr>
              <a:t>By reversing the direction that the wheels spin on a</a:t>
            </a:r>
            <a:r>
              <a:rPr lang="en-US" sz="2000" b="0" i="0" u="none" strike="noStrike" dirty="0">
                <a:solidFill>
                  <a:srgbClr val="595959"/>
                </a:solidFill>
                <a:effectLst/>
                <a:latin typeface="Roboto" panose="02000000000000000000" pitchFamily="2" charset="0"/>
                <a:ea typeface="Roboto" panose="02000000000000000000" pitchFamily="2" charset="0"/>
                <a:cs typeface="Roboto" panose="02000000000000000000" pitchFamily="2" charset="0"/>
              </a:rPr>
              <a:t> </a:t>
            </a:r>
            <a:r>
              <a:rPr lang="en-US" sz="2000" b="1" i="0" u="none" strike="noStrike" dirty="0">
                <a:solidFill>
                  <a:srgbClr val="595959"/>
                </a:solidFill>
                <a:effectLst/>
                <a:latin typeface="Roboto" panose="02000000000000000000" pitchFamily="2" charset="0"/>
                <a:ea typeface="Roboto" panose="02000000000000000000" pitchFamily="2" charset="0"/>
                <a:cs typeface="Roboto" panose="02000000000000000000" pitchFamily="2" charset="0"/>
              </a:rPr>
              <a:t>roller claw </a:t>
            </a:r>
            <a:r>
              <a:rPr lang="en-US" sz="2000" b="0" i="0" u="none" strike="noStrike" dirty="0">
                <a:solidFill>
                  <a:srgbClr val="595959"/>
                </a:solidFill>
                <a:effectLst/>
                <a:latin typeface="Roboto" panose="02000000000000000000" pitchFamily="2" charset="0"/>
                <a:ea typeface="Roboto" panose="02000000000000000000" pitchFamily="2" charset="0"/>
                <a:cs typeface="Roboto" panose="02000000000000000000" pitchFamily="2" charset="0"/>
              </a:rPr>
              <a:t>intake, it can become a </a:t>
            </a:r>
            <a:r>
              <a:rPr lang="en-US" sz="2000" b="1" i="0" u="none" strike="noStrike" dirty="0">
                <a:solidFill>
                  <a:srgbClr val="595959"/>
                </a:solidFill>
                <a:effectLst/>
                <a:latin typeface="Roboto" panose="02000000000000000000" pitchFamily="2" charset="0"/>
                <a:ea typeface="Roboto" panose="02000000000000000000" pitchFamily="2" charset="0"/>
                <a:cs typeface="Roboto" panose="02000000000000000000" pitchFamily="2" charset="0"/>
              </a:rPr>
              <a:t>launcher or placer</a:t>
            </a:r>
            <a:r>
              <a:rPr lang="en-US" sz="2000" b="0" i="0" u="none" strike="noStrike" dirty="0">
                <a:solidFill>
                  <a:srgbClr val="595959"/>
                </a:solidFill>
                <a:effectLst/>
                <a:latin typeface="Roboto" panose="02000000000000000000" pitchFamily="2" charset="0"/>
                <a:ea typeface="Roboto" panose="02000000000000000000" pitchFamily="2" charset="0"/>
                <a:cs typeface="Roboto" panose="02000000000000000000" pitchFamily="2" charset="0"/>
              </a:rPr>
              <a:t>. </a:t>
            </a:r>
            <a:r>
              <a:rPr lang="en-US" sz="2000" dirty="0">
                <a:solidFill>
                  <a:srgbClr val="595959"/>
                </a:solidFill>
                <a:latin typeface="Roboto" panose="02000000000000000000" pitchFamily="2" charset="0"/>
                <a:ea typeface="Roboto" panose="02000000000000000000" pitchFamily="2" charset="0"/>
                <a:cs typeface="Roboto" panose="02000000000000000000" pitchFamily="2" charset="0"/>
              </a:rPr>
              <a:t>Designing mechanisms to complete more than one action has several benefits.</a:t>
            </a:r>
            <a:endParaRPr lang="en-US" sz="2000" b="0" i="0" u="none" strike="noStrike" dirty="0">
              <a:solidFill>
                <a:srgbClr val="595959"/>
              </a:solidFill>
              <a:effectLst/>
              <a:latin typeface="Roboto" panose="02000000000000000000" pitchFamily="2" charset="0"/>
              <a:ea typeface="Roboto" panose="02000000000000000000" pitchFamily="2" charset="0"/>
              <a:cs typeface="Roboto" panose="02000000000000000000" pitchFamily="2" charset="0"/>
            </a:endParaRPr>
          </a:p>
        </p:txBody>
      </p:sp>
      <p:pic>
        <p:nvPicPr>
          <p:cNvPr id="24" name="Picture 23">
            <a:extLst>
              <a:ext uri="{FF2B5EF4-FFF2-40B4-BE49-F238E27FC236}">
                <a16:creationId xmlns:a16="http://schemas.microsoft.com/office/drawing/2014/main" id="{DEF269F3-81AF-E983-73DA-A345F5F5C8B0}"/>
              </a:ext>
            </a:extLst>
          </p:cNvPr>
          <p:cNvPicPr>
            <a:picLocks noChangeAspect="1"/>
          </p:cNvPicPr>
          <p:nvPr/>
        </p:nvPicPr>
        <p:blipFill>
          <a:blip r:embed="rId5">
            <a:extLst>
              <a:ext uri="{28A0092B-C50C-407E-A947-70E740481C1C}">
                <a14:useLocalDpi xmlns:a14="http://schemas.microsoft.com/office/drawing/2010/main" val="0"/>
              </a:ext>
            </a:extLst>
          </a:blip>
          <a:srcRect l="9101"/>
          <a:stretch/>
        </p:blipFill>
        <p:spPr>
          <a:xfrm>
            <a:off x="5453753" y="2501651"/>
            <a:ext cx="3266547" cy="3604849"/>
          </a:xfrm>
          <a:prstGeom prst="rect">
            <a:avLst/>
          </a:prstGeom>
        </p:spPr>
      </p:pic>
      <p:sp>
        <p:nvSpPr>
          <p:cNvPr id="25" name="TextBox 24">
            <a:extLst>
              <a:ext uri="{FF2B5EF4-FFF2-40B4-BE49-F238E27FC236}">
                <a16:creationId xmlns:a16="http://schemas.microsoft.com/office/drawing/2014/main" id="{BE824E05-2BDC-F6FB-46A4-80FA059378F8}"/>
              </a:ext>
            </a:extLst>
          </p:cNvPr>
          <p:cNvSpPr txBox="1"/>
          <p:nvPr/>
        </p:nvSpPr>
        <p:spPr>
          <a:xfrm>
            <a:off x="7013275" y="6168346"/>
            <a:ext cx="1889185" cy="184666"/>
          </a:xfrm>
          <a:prstGeom prst="rect">
            <a:avLst/>
          </a:prstGeom>
          <a:noFill/>
        </p:spPr>
        <p:txBody>
          <a:bodyPr wrap="square" rtlCol="0">
            <a:spAutoFit/>
          </a:bodyPr>
          <a:lstStyle/>
          <a:p>
            <a:r>
              <a:rPr lang="en-US" sz="600" i="1" dirty="0">
                <a:hlinkClick r:id="rId6"/>
              </a:rPr>
              <a:t>FIRST</a:t>
            </a:r>
            <a:r>
              <a:rPr lang="en-US" sz="600" dirty="0">
                <a:hlinkClick r:id="rId6"/>
              </a:rPr>
              <a:t> Robotics Team 118 - </a:t>
            </a:r>
            <a:r>
              <a:rPr lang="en-US" sz="600" dirty="0" err="1">
                <a:hlinkClick r:id="rId6"/>
              </a:rPr>
              <a:t>Robonauts</a:t>
            </a:r>
            <a:r>
              <a:rPr lang="en-US" sz="600" dirty="0">
                <a:hlinkClick r:id="rId6"/>
              </a:rPr>
              <a:t> Everybot 2023</a:t>
            </a:r>
            <a:endParaRPr lang="en-US" sz="600" dirty="0"/>
          </a:p>
        </p:txBody>
      </p:sp>
    </p:spTree>
    <p:custDataLst>
      <p:tags r:id="rId1"/>
    </p:custDataLst>
    <p:extLst>
      <p:ext uri="{BB962C8B-B14F-4D97-AF65-F5344CB8AC3E}">
        <p14:creationId xmlns:p14="http://schemas.microsoft.com/office/powerpoint/2010/main" val="664896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4" name="Rounded Rectangle 23"/>
          <p:cNvSpPr/>
          <p:nvPr/>
        </p:nvSpPr>
        <p:spPr>
          <a:xfrm>
            <a:off x="5453753" y="549080"/>
            <a:ext cx="1636907" cy="440144"/>
          </a:xfrm>
          <a:prstGeom prst="roundRect">
            <a:avLst>
              <a:gd name="adj" fmla="val 466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400" b="1" dirty="0">
                <a:latin typeface="Roboto" panose="02000000000000000000" pitchFamily="2" charset="0"/>
                <a:ea typeface="Roboto" panose="02000000000000000000" pitchFamily="2" charset="0"/>
                <a:cs typeface="Roboto" panose="02000000000000000000" pitchFamily="2" charset="0"/>
              </a:rPr>
              <a:t>Catapult</a:t>
            </a:r>
          </a:p>
        </p:txBody>
      </p:sp>
      <p:sp>
        <p:nvSpPr>
          <p:cNvPr id="4" name="Rounded Rectangle 19">
            <a:extLst>
              <a:ext uri="{FF2B5EF4-FFF2-40B4-BE49-F238E27FC236}">
                <a16:creationId xmlns:a16="http://schemas.microsoft.com/office/drawing/2014/main" id="{6F8BCDFA-3BD3-6F14-1454-6BEAE0377D4A}"/>
              </a:ext>
            </a:extLst>
          </p:cNvPr>
          <p:cNvSpPr/>
          <p:nvPr/>
        </p:nvSpPr>
        <p:spPr>
          <a:xfrm>
            <a:off x="348019" y="790614"/>
            <a:ext cx="1636907" cy="488906"/>
          </a:xfrm>
          <a:prstGeom prst="roundRect">
            <a:avLst>
              <a:gd name="adj" fmla="val 4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b="1" dirty="0">
                <a:latin typeface="Roboto" panose="02000000000000000000" pitchFamily="2" charset="0"/>
                <a:ea typeface="Roboto" panose="02000000000000000000" pitchFamily="2" charset="0"/>
                <a:cs typeface="Roboto" panose="02000000000000000000" pitchFamily="2" charset="0"/>
              </a:rPr>
              <a:t>Single-Wheel Hooded Launcher</a:t>
            </a:r>
          </a:p>
        </p:txBody>
      </p:sp>
      <p:sp>
        <p:nvSpPr>
          <p:cNvPr id="5" name="Rounded Rectangle 21">
            <a:extLst>
              <a:ext uri="{FF2B5EF4-FFF2-40B4-BE49-F238E27FC236}">
                <a16:creationId xmlns:a16="http://schemas.microsoft.com/office/drawing/2014/main" id="{A1BE4141-3271-7C29-309A-1A3D4071B4E3}"/>
              </a:ext>
            </a:extLst>
          </p:cNvPr>
          <p:cNvSpPr/>
          <p:nvPr/>
        </p:nvSpPr>
        <p:spPr>
          <a:xfrm>
            <a:off x="2049930" y="781996"/>
            <a:ext cx="1636907" cy="497524"/>
          </a:xfrm>
          <a:prstGeom prst="roundRect">
            <a:avLst>
              <a:gd name="adj" fmla="val 4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400" b="1" dirty="0">
                <a:latin typeface="Roboto" panose="02000000000000000000" pitchFamily="2" charset="0"/>
                <a:ea typeface="Roboto" panose="02000000000000000000" pitchFamily="2" charset="0"/>
                <a:cs typeface="Roboto" panose="02000000000000000000" pitchFamily="2" charset="0"/>
              </a:rPr>
              <a:t>Multi-Wheel Launchers</a:t>
            </a:r>
          </a:p>
        </p:txBody>
      </p:sp>
      <p:sp>
        <p:nvSpPr>
          <p:cNvPr id="6" name="Rounded Rectangle 22">
            <a:extLst>
              <a:ext uri="{FF2B5EF4-FFF2-40B4-BE49-F238E27FC236}">
                <a16:creationId xmlns:a16="http://schemas.microsoft.com/office/drawing/2014/main" id="{82B30EFD-155C-A39C-6B74-3896832F29B1}"/>
              </a:ext>
            </a:extLst>
          </p:cNvPr>
          <p:cNvSpPr/>
          <p:nvPr/>
        </p:nvSpPr>
        <p:spPr>
          <a:xfrm>
            <a:off x="3751841" y="764736"/>
            <a:ext cx="1636907" cy="514783"/>
          </a:xfrm>
          <a:prstGeom prst="roundRect">
            <a:avLst>
              <a:gd name="adj" fmla="val 466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400" b="1" dirty="0">
                <a:latin typeface="Roboto" panose="02000000000000000000" pitchFamily="2" charset="0"/>
                <a:ea typeface="Roboto" panose="02000000000000000000" pitchFamily="2" charset="0"/>
                <a:cs typeface="Roboto" panose="02000000000000000000" pitchFamily="2" charset="0"/>
              </a:rPr>
              <a:t>Reverse </a:t>
            </a:r>
          </a:p>
          <a:p>
            <a:r>
              <a:rPr lang="en-US" sz="1400" b="1" dirty="0">
                <a:latin typeface="Roboto" panose="02000000000000000000" pitchFamily="2" charset="0"/>
                <a:ea typeface="Roboto" panose="02000000000000000000" pitchFamily="2" charset="0"/>
                <a:cs typeface="Roboto" panose="02000000000000000000" pitchFamily="2" charset="0"/>
              </a:rPr>
              <a:t>Roller Claw</a:t>
            </a:r>
          </a:p>
        </p:txBody>
      </p:sp>
      <p:sp>
        <p:nvSpPr>
          <p:cNvPr id="8" name="Rounded Rectangle 20">
            <a:extLst>
              <a:ext uri="{FF2B5EF4-FFF2-40B4-BE49-F238E27FC236}">
                <a16:creationId xmlns:a16="http://schemas.microsoft.com/office/drawing/2014/main" id="{AB152189-3052-3D7B-C08C-6BEDE137F96C}"/>
              </a:ext>
            </a:extLst>
          </p:cNvPr>
          <p:cNvSpPr/>
          <p:nvPr/>
        </p:nvSpPr>
        <p:spPr>
          <a:xfrm>
            <a:off x="7155665" y="773367"/>
            <a:ext cx="1636907" cy="506151"/>
          </a:xfrm>
          <a:prstGeom prst="roundRect">
            <a:avLst>
              <a:gd name="adj" fmla="val 466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400" b="1" dirty="0">
                <a:latin typeface="Roboto" panose="02000000000000000000" pitchFamily="2" charset="0"/>
                <a:ea typeface="Roboto" panose="02000000000000000000" pitchFamily="2" charset="0"/>
                <a:cs typeface="Roboto" panose="02000000000000000000" pitchFamily="2" charset="0"/>
              </a:rPr>
              <a:t>Linear Punch</a:t>
            </a:r>
          </a:p>
        </p:txBody>
      </p:sp>
      <p:sp>
        <p:nvSpPr>
          <p:cNvPr id="9" name="Title 24">
            <a:extLst>
              <a:ext uri="{FF2B5EF4-FFF2-40B4-BE49-F238E27FC236}">
                <a16:creationId xmlns:a16="http://schemas.microsoft.com/office/drawing/2014/main" id="{3E74689B-110B-64D8-6904-FDFA67AD2545}"/>
              </a:ext>
            </a:extLst>
          </p:cNvPr>
          <p:cNvSpPr txBox="1">
            <a:spLocks/>
          </p:cNvSpPr>
          <p:nvPr/>
        </p:nvSpPr>
        <p:spPr>
          <a:xfrm>
            <a:off x="3019246" y="0"/>
            <a:ext cx="4991184" cy="6987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 LAUNCHERS AND PLACERS</a:t>
            </a:r>
          </a:p>
        </p:txBody>
      </p:sp>
      <p:pic>
        <p:nvPicPr>
          <p:cNvPr id="10" name="Content Placeholder 8">
            <a:extLst>
              <a:ext uri="{FF2B5EF4-FFF2-40B4-BE49-F238E27FC236}">
                <a16:creationId xmlns:a16="http://schemas.microsoft.com/office/drawing/2014/main" id="{17CACE52-3DAD-1518-7EDF-58EC2FFC60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015" y="191628"/>
            <a:ext cx="2740594" cy="324109"/>
          </a:xfrm>
          <a:prstGeom prst="rect">
            <a:avLst/>
          </a:prstGeom>
        </p:spPr>
      </p:pic>
      <p:pic>
        <p:nvPicPr>
          <p:cNvPr id="11" name="Picture 10">
            <a:extLst>
              <a:ext uri="{FF2B5EF4-FFF2-40B4-BE49-F238E27FC236}">
                <a16:creationId xmlns:a16="http://schemas.microsoft.com/office/drawing/2014/main" id="{CCA30FED-07B3-7407-C205-F2CA8FF127A1}"/>
              </a:ext>
            </a:extLst>
          </p:cNvPr>
          <p:cNvPicPr>
            <a:picLocks noChangeAspect="1"/>
          </p:cNvPicPr>
          <p:nvPr/>
        </p:nvPicPr>
        <p:blipFill>
          <a:blip r:embed="rId4"/>
          <a:stretch>
            <a:fillRect/>
          </a:stretch>
        </p:blipFill>
        <p:spPr>
          <a:xfrm>
            <a:off x="201015" y="1462523"/>
            <a:ext cx="8701445" cy="5136685"/>
          </a:xfrm>
          <a:prstGeom prst="rect">
            <a:avLst/>
          </a:prstGeom>
        </p:spPr>
      </p:pic>
      <p:sp>
        <p:nvSpPr>
          <p:cNvPr id="17" name="TextBox 16">
            <a:extLst>
              <a:ext uri="{FF2B5EF4-FFF2-40B4-BE49-F238E27FC236}">
                <a16:creationId xmlns:a16="http://schemas.microsoft.com/office/drawing/2014/main" id="{08A257F2-5DCD-2DCA-586A-FDAFE97A5089}"/>
              </a:ext>
            </a:extLst>
          </p:cNvPr>
          <p:cNvSpPr txBox="1"/>
          <p:nvPr/>
        </p:nvSpPr>
        <p:spPr>
          <a:xfrm>
            <a:off x="408732" y="1520069"/>
            <a:ext cx="5106105" cy="1015663"/>
          </a:xfrm>
          <a:prstGeom prst="rect">
            <a:avLst/>
          </a:prstGeom>
          <a:noFill/>
        </p:spPr>
        <p:txBody>
          <a:bodyPr wrap="square">
            <a:spAutoFit/>
          </a:bodyPr>
          <a:lstStyle/>
          <a:p>
            <a:r>
              <a:rPr lang="en-US" sz="2000" b="1" i="0" u="none" strike="noStrike" dirty="0">
                <a:solidFill>
                  <a:srgbClr val="595959"/>
                </a:solidFill>
                <a:effectLst/>
                <a:latin typeface="Roboto" panose="02000000000000000000" pitchFamily="2" charset="0"/>
                <a:ea typeface="Roboto" panose="02000000000000000000" pitchFamily="2" charset="0"/>
                <a:cs typeface="Roboto" panose="02000000000000000000" pitchFamily="2" charset="0"/>
              </a:rPr>
              <a:t>Catapults</a:t>
            </a:r>
            <a:r>
              <a:rPr lang="en-US" sz="2000" b="0" i="0" u="none" strike="noStrike" dirty="0">
                <a:solidFill>
                  <a:srgbClr val="595959"/>
                </a:solidFill>
                <a:effectLst/>
                <a:latin typeface="Roboto" panose="02000000000000000000" pitchFamily="2" charset="0"/>
                <a:ea typeface="Roboto" panose="02000000000000000000" pitchFamily="2" charset="0"/>
                <a:cs typeface="Roboto" panose="02000000000000000000" pitchFamily="2" charset="0"/>
              </a:rPr>
              <a:t> are good at launching one scoring element at a time, but not in rapid succession. </a:t>
            </a:r>
          </a:p>
        </p:txBody>
      </p:sp>
      <p:sp>
        <p:nvSpPr>
          <p:cNvPr id="16" name="TextBox 15">
            <a:extLst>
              <a:ext uri="{FF2B5EF4-FFF2-40B4-BE49-F238E27FC236}">
                <a16:creationId xmlns:a16="http://schemas.microsoft.com/office/drawing/2014/main" id="{D2CAD132-9E91-97EA-B477-E2AD8985076B}"/>
              </a:ext>
            </a:extLst>
          </p:cNvPr>
          <p:cNvSpPr txBox="1"/>
          <p:nvPr/>
        </p:nvSpPr>
        <p:spPr>
          <a:xfrm>
            <a:off x="394447" y="2422243"/>
            <a:ext cx="5019647" cy="2431435"/>
          </a:xfrm>
          <a:prstGeom prst="rect">
            <a:avLst/>
          </a:prstGeom>
          <a:noFill/>
        </p:spPr>
        <p:txBody>
          <a:bodyPr wrap="square" rtlCol="0">
            <a:spAutoFit/>
          </a:bodyPr>
          <a:lstStyle/>
          <a:p>
            <a:r>
              <a:rPr lang="en-US" b="1" u="sng" dirty="0">
                <a:solidFill>
                  <a:srgbClr val="DAA400"/>
                </a:solidFill>
                <a:latin typeface="Roboto" panose="02000000000000000000" pitchFamily="2" charset="0"/>
                <a:ea typeface="Roboto" panose="02000000000000000000" pitchFamily="2" charset="0"/>
                <a:cs typeface="Roboto" panose="02000000000000000000" pitchFamily="2" charset="0"/>
              </a:rPr>
              <a:t>Parts and Mechanics of Catapults</a:t>
            </a:r>
          </a:p>
          <a:p>
            <a:pPr marL="171450" indent="-171450">
              <a:buFont typeface="Arial" panose="020B0604020202020204" pitchFamily="34" charset="0"/>
              <a:buChar char="•"/>
            </a:pPr>
            <a:r>
              <a:rPr lang="en-US" sz="1200" b="1" dirty="0">
                <a:solidFill>
                  <a:srgbClr val="595959"/>
                </a:solidFill>
                <a:latin typeface="Arial" panose="020B0604020202020204" pitchFamily="34" charset="0"/>
              </a:rPr>
              <a:t>Catapult Arm </a:t>
            </a:r>
            <a:r>
              <a:rPr lang="en-US" sz="1200" dirty="0">
                <a:solidFill>
                  <a:srgbClr val="595959"/>
                </a:solidFill>
                <a:latin typeface="Arial" panose="020B0604020202020204" pitchFamily="34" charset="0"/>
              </a:rPr>
              <a:t>– If considered as a simple machine, a catapult arm is a lever connected to another mechanism that pulls back and releases the arm. </a:t>
            </a:r>
          </a:p>
          <a:p>
            <a:pPr marL="171450" indent="-171450">
              <a:buFont typeface="Arial" panose="020B0604020202020204" pitchFamily="34" charset="0"/>
              <a:buChar char="•"/>
            </a:pPr>
            <a:r>
              <a:rPr lang="en-US" sz="1200" b="1" dirty="0">
                <a:solidFill>
                  <a:srgbClr val="595959"/>
                </a:solidFill>
                <a:latin typeface="Arial" panose="020B0604020202020204" pitchFamily="34" charset="0"/>
              </a:rPr>
              <a:t>Pull Back &amp; Release Mechanism </a:t>
            </a:r>
            <a:r>
              <a:rPr lang="en-US" sz="1200" dirty="0">
                <a:solidFill>
                  <a:srgbClr val="595959"/>
                </a:solidFill>
                <a:latin typeface="Arial" panose="020B0604020202020204" pitchFamily="34" charset="0"/>
              </a:rPr>
              <a:t>– A variety of mechanisms can be used to pull the arm back and release it. These include belts and bands, pneumatics, drop cams, and “choo-choo” linkages. </a:t>
            </a:r>
          </a:p>
          <a:p>
            <a:pPr marL="285750" indent="-285750">
              <a:buFont typeface="Arial" panose="020B0604020202020204" pitchFamily="34" charset="0"/>
              <a:buChar char="•"/>
            </a:pPr>
            <a:endParaRPr lang="en-US" sz="800" u="sng" dirty="0">
              <a:solidFill>
                <a:srgbClr val="4472C4"/>
              </a:solidFill>
              <a:latin typeface="Roboto" panose="02000000000000000000" pitchFamily="2" charset="0"/>
              <a:ea typeface="Roboto" panose="02000000000000000000" pitchFamily="2" charset="0"/>
              <a:cs typeface="Roboto" panose="02000000000000000000" pitchFamily="2" charset="0"/>
            </a:endParaRPr>
          </a:p>
          <a:p>
            <a:r>
              <a:rPr lang="en-US" b="1" u="sng" dirty="0">
                <a:solidFill>
                  <a:srgbClr val="DAA400"/>
                </a:solidFill>
                <a:latin typeface="Roboto" panose="02000000000000000000" pitchFamily="2" charset="0"/>
                <a:ea typeface="Roboto" panose="02000000000000000000" pitchFamily="2" charset="0"/>
                <a:cs typeface="Roboto" panose="02000000000000000000" pitchFamily="2" charset="0"/>
              </a:rPr>
              <a:t>Pros and Cons of Catapults</a:t>
            </a:r>
          </a:p>
          <a:p>
            <a:pPr marL="171450" indent="-171450" rtl="0" fontAlgn="base">
              <a:spcBef>
                <a:spcPts val="0"/>
              </a:spcBef>
              <a:spcAft>
                <a:spcPts val="0"/>
              </a:spcAft>
              <a:buFont typeface="Arial" panose="020B0604020202020204" pitchFamily="34" charset="0"/>
              <a:buChar char="•"/>
            </a:pPr>
            <a:r>
              <a:rPr lang="en-US" sz="1200" b="0" i="0" u="none" strike="noStrike" dirty="0">
                <a:solidFill>
                  <a:srgbClr val="595959"/>
                </a:solidFill>
                <a:effectLst/>
                <a:latin typeface="Arial" panose="020B0604020202020204" pitchFamily="34" charset="0"/>
              </a:rPr>
              <a:t>Catapults can launch irregularly-shaped scoring elements that would be difficult to launch with a wheeled launcher.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595959"/>
              </a:solidFill>
              <a:effectLst/>
              <a:highlight>
                <a:srgbClr val="FFFF00"/>
              </a:highlight>
              <a:latin typeface="Arial" panose="020B0604020202020204" pitchFamily="34" charset="0"/>
            </a:endParaRPr>
          </a:p>
        </p:txBody>
      </p:sp>
      <p:pic>
        <p:nvPicPr>
          <p:cNvPr id="36" name="Picture 35">
            <a:extLst>
              <a:ext uri="{FF2B5EF4-FFF2-40B4-BE49-F238E27FC236}">
                <a16:creationId xmlns:a16="http://schemas.microsoft.com/office/drawing/2014/main" id="{88623E6E-D362-F76D-D79C-A5212561261C}"/>
              </a:ext>
            </a:extLst>
          </p:cNvPr>
          <p:cNvPicPr>
            <a:picLocks noChangeAspect="1"/>
          </p:cNvPicPr>
          <p:nvPr/>
        </p:nvPicPr>
        <p:blipFill>
          <a:blip r:embed="rId5">
            <a:extLst>
              <a:ext uri="{28A0092B-C50C-407E-A947-70E740481C1C}">
                <a14:useLocalDpi xmlns:a14="http://schemas.microsoft.com/office/drawing/2010/main" val="0"/>
              </a:ext>
            </a:extLst>
          </a:blip>
          <a:srcRect r="8220" b="9414"/>
          <a:stretch/>
        </p:blipFill>
        <p:spPr>
          <a:xfrm>
            <a:off x="5514838" y="1648365"/>
            <a:ext cx="3251804" cy="3219595"/>
          </a:xfrm>
          <a:prstGeom prst="rect">
            <a:avLst/>
          </a:prstGeom>
        </p:spPr>
      </p:pic>
      <p:pic>
        <p:nvPicPr>
          <p:cNvPr id="33" name="Picture 32">
            <a:extLst>
              <a:ext uri="{FF2B5EF4-FFF2-40B4-BE49-F238E27FC236}">
                <a16:creationId xmlns:a16="http://schemas.microsoft.com/office/drawing/2014/main" id="{C7ADB9FD-C734-855E-1A47-E7E1366B2A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4643" y="4614797"/>
            <a:ext cx="2378623" cy="1809379"/>
          </a:xfrm>
          <a:prstGeom prst="rect">
            <a:avLst/>
          </a:prstGeom>
        </p:spPr>
      </p:pic>
      <p:sp>
        <p:nvSpPr>
          <p:cNvPr id="37" name="TextBox 36">
            <a:extLst>
              <a:ext uri="{FF2B5EF4-FFF2-40B4-BE49-F238E27FC236}">
                <a16:creationId xmlns:a16="http://schemas.microsoft.com/office/drawing/2014/main" id="{90344EE7-BA10-8A42-090C-54E54818A40A}"/>
              </a:ext>
            </a:extLst>
          </p:cNvPr>
          <p:cNvSpPr txBox="1"/>
          <p:nvPr/>
        </p:nvSpPr>
        <p:spPr>
          <a:xfrm>
            <a:off x="6866626" y="4869276"/>
            <a:ext cx="2053375" cy="184666"/>
          </a:xfrm>
          <a:prstGeom prst="rect">
            <a:avLst/>
          </a:prstGeom>
          <a:noFill/>
        </p:spPr>
        <p:txBody>
          <a:bodyPr wrap="square" rtlCol="0">
            <a:spAutoFit/>
          </a:bodyPr>
          <a:lstStyle/>
          <a:p>
            <a:r>
              <a:rPr lang="en-US" sz="600" dirty="0">
                <a:hlinkClick r:id="rId7"/>
              </a:rPr>
              <a:t>FIRST Robotics Competition Team 16 - Bomb Squad 2012</a:t>
            </a:r>
            <a:endParaRPr lang="en-US" sz="600" dirty="0"/>
          </a:p>
        </p:txBody>
      </p:sp>
      <p:sp>
        <p:nvSpPr>
          <p:cNvPr id="40" name="Rectangle: Diagonal Corners Rounded 39">
            <a:extLst>
              <a:ext uri="{FF2B5EF4-FFF2-40B4-BE49-F238E27FC236}">
                <a16:creationId xmlns:a16="http://schemas.microsoft.com/office/drawing/2014/main" id="{9C038BCA-25F8-3ABF-DD46-6A9AA04B90D2}"/>
              </a:ext>
            </a:extLst>
          </p:cNvPr>
          <p:cNvSpPr/>
          <p:nvPr/>
        </p:nvSpPr>
        <p:spPr>
          <a:xfrm>
            <a:off x="5493282" y="5178794"/>
            <a:ext cx="3426720" cy="286856"/>
          </a:xfrm>
          <a:prstGeom prst="round2DiagRect">
            <a:avLst/>
          </a:prstGeom>
          <a:gradFill flip="none" rotWithShape="1">
            <a:gsLst>
              <a:gs pos="0">
                <a:srgbClr val="E8AF00">
                  <a:shade val="30000"/>
                  <a:satMod val="115000"/>
                </a:srgbClr>
              </a:gs>
              <a:gs pos="50000">
                <a:srgbClr val="E8AF00">
                  <a:shade val="67500"/>
                  <a:satMod val="115000"/>
                </a:srgbClr>
              </a:gs>
              <a:gs pos="100000">
                <a:srgbClr val="E8AF00">
                  <a:shade val="100000"/>
                  <a:satMod val="115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265D95E5-F5BB-7E56-E954-45A8BE6D4969}"/>
              </a:ext>
            </a:extLst>
          </p:cNvPr>
          <p:cNvSpPr/>
          <p:nvPr/>
        </p:nvSpPr>
        <p:spPr>
          <a:xfrm>
            <a:off x="5493281" y="5465650"/>
            <a:ext cx="3319321" cy="972636"/>
          </a:xfrm>
          <a:prstGeom prst="rect">
            <a:avLst/>
          </a:prstGeom>
          <a:solidFill>
            <a:srgbClr val="FFE7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99CCFF"/>
              </a:solidFill>
            </a:endParaRPr>
          </a:p>
        </p:txBody>
      </p:sp>
      <p:sp>
        <p:nvSpPr>
          <p:cNvPr id="42" name="TextBox 41">
            <a:extLst>
              <a:ext uri="{FF2B5EF4-FFF2-40B4-BE49-F238E27FC236}">
                <a16:creationId xmlns:a16="http://schemas.microsoft.com/office/drawing/2014/main" id="{260EA337-FF29-DEBB-F354-C745E0FFECDA}"/>
              </a:ext>
            </a:extLst>
          </p:cNvPr>
          <p:cNvSpPr txBox="1"/>
          <p:nvPr/>
        </p:nvSpPr>
        <p:spPr>
          <a:xfrm>
            <a:off x="5514921" y="5152945"/>
            <a:ext cx="3359297" cy="338554"/>
          </a:xfrm>
          <a:prstGeom prst="rect">
            <a:avLst/>
          </a:prstGeom>
          <a:noFill/>
        </p:spPr>
        <p:txBody>
          <a:bodyPr wrap="square" lIns="91440" tIns="45720" rIns="91440" bIns="45720" rtlCol="0" anchor="t">
            <a:spAutoFit/>
          </a:bodyPr>
          <a:lstStyle/>
          <a:p>
            <a:r>
              <a:rPr lang="en-US" sz="1600" b="1" dirty="0">
                <a:solidFill>
                  <a:schemeClr val="bg1"/>
                </a:solidFill>
                <a:latin typeface="Roboto"/>
                <a:ea typeface="Roboto"/>
                <a:cs typeface="Roboto"/>
              </a:rPr>
              <a:t>Catapult Examples and Resources</a:t>
            </a:r>
          </a:p>
        </p:txBody>
      </p:sp>
      <p:sp>
        <p:nvSpPr>
          <p:cNvPr id="43" name="TextBox 42">
            <a:extLst>
              <a:ext uri="{FF2B5EF4-FFF2-40B4-BE49-F238E27FC236}">
                <a16:creationId xmlns:a16="http://schemas.microsoft.com/office/drawing/2014/main" id="{1CB8FC83-B6DB-FBF4-F0C4-619400657D60}"/>
              </a:ext>
            </a:extLst>
          </p:cNvPr>
          <p:cNvSpPr txBox="1"/>
          <p:nvPr/>
        </p:nvSpPr>
        <p:spPr>
          <a:xfrm>
            <a:off x="5492236" y="5508094"/>
            <a:ext cx="3375516" cy="803297"/>
          </a:xfrm>
          <a:prstGeom prst="rect">
            <a:avLst/>
          </a:prstGeom>
          <a:noFill/>
        </p:spPr>
        <p:txBody>
          <a:bodyPr wrap="square">
            <a:spAutoFit/>
          </a:bodyPr>
          <a:lstStyle/>
          <a:p>
            <a:pPr marL="171450" indent="-171450" fontAlgn="base">
              <a:lnSpc>
                <a:spcPct val="110000"/>
              </a:lnSpc>
              <a:buFont typeface="Arial" panose="020B0604020202020204" pitchFamily="34" charset="0"/>
              <a:buChar char="•"/>
            </a:pPr>
            <a:r>
              <a:rPr lang="en-US" sz="1100" dirty="0">
                <a:solidFill>
                  <a:srgbClr val="595959"/>
                </a:solidFill>
                <a:latin typeface="Arial" panose="020B0604020202020204" pitchFamily="34" charset="0"/>
                <a:hlinkClick r:id="rId8"/>
              </a:rPr>
              <a:t>Ri3D 2016: 'Snow Problem - Catapult and Intake</a:t>
            </a:r>
            <a:endParaRPr lang="en-US" sz="1100" dirty="0">
              <a:solidFill>
                <a:srgbClr val="595959"/>
              </a:solidFill>
              <a:latin typeface="Arial" panose="020B0604020202020204" pitchFamily="34" charset="0"/>
              <a:hlinkClick r:id="rId9"/>
            </a:endParaRPr>
          </a:p>
          <a:p>
            <a:pPr marL="171450" indent="-171450" fontAlgn="base">
              <a:lnSpc>
                <a:spcPct val="110000"/>
              </a:lnSpc>
              <a:buFont typeface="Arial" panose="020B0604020202020204" pitchFamily="34" charset="0"/>
              <a:buChar char="•"/>
            </a:pPr>
            <a:r>
              <a:rPr lang="en-US" sz="1100" dirty="0">
                <a:solidFill>
                  <a:srgbClr val="595959"/>
                </a:solidFill>
                <a:latin typeface="Arial" panose="020B0604020202020204" pitchFamily="34" charset="0"/>
                <a:hlinkClick r:id="rId9"/>
              </a:rPr>
              <a:t>What are Cams?</a:t>
            </a:r>
            <a:endParaRPr lang="en-US" sz="1100" dirty="0">
              <a:solidFill>
                <a:srgbClr val="595959"/>
              </a:solidFill>
              <a:latin typeface="Arial" panose="020B0604020202020204" pitchFamily="34" charset="0"/>
            </a:endParaRPr>
          </a:p>
          <a:p>
            <a:pPr marL="171450" indent="-171450" rtl="0">
              <a:spcBef>
                <a:spcPts val="0"/>
              </a:spcBef>
              <a:spcAft>
                <a:spcPts val="0"/>
              </a:spcAft>
              <a:buFont typeface="Arial" panose="020B0604020202020204" pitchFamily="34" charset="0"/>
              <a:buChar char="•"/>
            </a:pPr>
            <a:r>
              <a:rPr kumimoji="0" lang="en-US" sz="1100" b="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Roboto" panose="02000000000000000000" pitchFamily="2" charset="0"/>
                <a:cs typeface="Arial" panose="020B0604020202020204" pitchFamily="34" charset="0"/>
                <a:hlinkClick r:id="rId10"/>
              </a:rPr>
              <a:t>NASA Robotics Alliance Project: Robotics Design Guide</a:t>
            </a:r>
            <a:endParaRPr kumimoji="0" lang="en-US" sz="1100" b="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Roboto" panose="02000000000000000000" pitchFamily="2" charset="0"/>
              <a:cs typeface="Arial" panose="020B0604020202020204" pitchFamily="34" charset="0"/>
              <a:hlinkClick r:id="rId11"/>
            </a:endParaRPr>
          </a:p>
        </p:txBody>
      </p:sp>
      <p:sp>
        <p:nvSpPr>
          <p:cNvPr id="47" name="TextBox 46">
            <a:extLst>
              <a:ext uri="{FF2B5EF4-FFF2-40B4-BE49-F238E27FC236}">
                <a16:creationId xmlns:a16="http://schemas.microsoft.com/office/drawing/2014/main" id="{EDFD9AA6-4FF6-852D-0A1D-37EF297F072E}"/>
              </a:ext>
            </a:extLst>
          </p:cNvPr>
          <p:cNvSpPr txBox="1"/>
          <p:nvPr/>
        </p:nvSpPr>
        <p:spPr>
          <a:xfrm>
            <a:off x="385984" y="4556845"/>
            <a:ext cx="2607384" cy="1384995"/>
          </a:xfrm>
          <a:prstGeom prst="rect">
            <a:avLst/>
          </a:prstGeom>
          <a:noFill/>
        </p:spPr>
        <p:txBody>
          <a:bodyPr wrap="square">
            <a:spAutoFit/>
          </a:bodyPr>
          <a:lstStyle/>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595959"/>
                </a:solidFill>
                <a:effectLst/>
                <a:uLnTx/>
                <a:uFillTx/>
                <a:latin typeface="Arial" panose="020B0604020202020204" pitchFamily="34" charset="0"/>
                <a:ea typeface="+mn-ea"/>
                <a:cs typeface="+mn-cs"/>
              </a:rPr>
              <a:t>Catapults are not efficient at quickly at loading and launching multiple scoring elements, one right after another.</a:t>
            </a:r>
          </a:p>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595959"/>
                </a:solidFill>
                <a:latin typeface="Arial" panose="020B0604020202020204" pitchFamily="34" charset="0"/>
              </a:rPr>
              <a:t>Catapults can vary from quite simple to surprisingly</a:t>
            </a:r>
            <a:br>
              <a:rPr lang="en-US" sz="1200" dirty="0">
                <a:solidFill>
                  <a:srgbClr val="595959"/>
                </a:solidFill>
                <a:latin typeface="Arial" panose="020B0604020202020204" pitchFamily="34" charset="0"/>
              </a:rPr>
            </a:br>
            <a:r>
              <a:rPr lang="en-US" sz="1200" dirty="0">
                <a:solidFill>
                  <a:srgbClr val="595959"/>
                </a:solidFill>
                <a:latin typeface="Arial" panose="020B0604020202020204" pitchFamily="34" charset="0"/>
              </a:rPr>
              <a:t>complex!</a:t>
            </a:r>
            <a:endParaRPr kumimoji="0" lang="en-US" sz="1200" b="0" i="0" u="none" strike="noStrike" kern="1200" cap="none" spc="0" normalizeH="0" baseline="0" noProof="0" dirty="0">
              <a:ln>
                <a:noFill/>
              </a:ln>
              <a:solidFill>
                <a:srgbClr val="595959"/>
              </a:solidFill>
              <a:effectLst/>
              <a:uLnTx/>
              <a:uFillTx/>
              <a:latin typeface="Arial" panose="020B0604020202020204" pitchFamily="34" charset="0"/>
              <a:ea typeface="+mn-ea"/>
              <a:cs typeface="+mn-cs"/>
            </a:endParaRPr>
          </a:p>
        </p:txBody>
      </p:sp>
    </p:spTree>
    <p:custDataLst>
      <p:tags r:id="rId1"/>
    </p:custDataLst>
    <p:extLst>
      <p:ext uri="{BB962C8B-B14F-4D97-AF65-F5344CB8AC3E}">
        <p14:creationId xmlns:p14="http://schemas.microsoft.com/office/powerpoint/2010/main" val="357434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1" name="Rounded Rectangle 20"/>
          <p:cNvSpPr/>
          <p:nvPr/>
        </p:nvSpPr>
        <p:spPr>
          <a:xfrm>
            <a:off x="7155665" y="549080"/>
            <a:ext cx="1636907" cy="440144"/>
          </a:xfrm>
          <a:prstGeom prst="roundRect">
            <a:avLst>
              <a:gd name="adj" fmla="val 466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400" b="1" dirty="0">
                <a:latin typeface="Roboto" panose="02000000000000000000" pitchFamily="2" charset="0"/>
                <a:ea typeface="Roboto" panose="02000000000000000000" pitchFamily="2" charset="0"/>
                <a:cs typeface="Roboto" panose="02000000000000000000" pitchFamily="2" charset="0"/>
              </a:rPr>
              <a:t>Linear Punch</a:t>
            </a:r>
          </a:p>
        </p:txBody>
      </p:sp>
      <p:sp>
        <p:nvSpPr>
          <p:cNvPr id="4" name="Rounded Rectangle 19">
            <a:extLst>
              <a:ext uri="{FF2B5EF4-FFF2-40B4-BE49-F238E27FC236}">
                <a16:creationId xmlns:a16="http://schemas.microsoft.com/office/drawing/2014/main" id="{AD23A5BF-8293-B960-1109-F459C5957F5C}"/>
              </a:ext>
            </a:extLst>
          </p:cNvPr>
          <p:cNvSpPr/>
          <p:nvPr/>
        </p:nvSpPr>
        <p:spPr>
          <a:xfrm>
            <a:off x="348019" y="790614"/>
            <a:ext cx="1636907" cy="440144"/>
          </a:xfrm>
          <a:prstGeom prst="roundRect">
            <a:avLst>
              <a:gd name="adj" fmla="val 4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b="1" dirty="0">
                <a:latin typeface="Roboto" panose="02000000000000000000" pitchFamily="2" charset="0"/>
                <a:ea typeface="Roboto" panose="02000000000000000000" pitchFamily="2" charset="0"/>
                <a:cs typeface="Roboto" panose="02000000000000000000" pitchFamily="2" charset="0"/>
              </a:rPr>
              <a:t>Single-Wheel Hooded Launcher</a:t>
            </a:r>
          </a:p>
        </p:txBody>
      </p:sp>
      <p:sp>
        <p:nvSpPr>
          <p:cNvPr id="5" name="Rounded Rectangle 21">
            <a:extLst>
              <a:ext uri="{FF2B5EF4-FFF2-40B4-BE49-F238E27FC236}">
                <a16:creationId xmlns:a16="http://schemas.microsoft.com/office/drawing/2014/main" id="{F0477DAF-FE19-3DDC-DC27-037C28D4A275}"/>
              </a:ext>
            </a:extLst>
          </p:cNvPr>
          <p:cNvSpPr/>
          <p:nvPr/>
        </p:nvSpPr>
        <p:spPr>
          <a:xfrm>
            <a:off x="2049930" y="781996"/>
            <a:ext cx="1636907" cy="440144"/>
          </a:xfrm>
          <a:prstGeom prst="roundRect">
            <a:avLst>
              <a:gd name="adj" fmla="val 4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400" b="1" dirty="0">
                <a:latin typeface="Roboto" panose="02000000000000000000" pitchFamily="2" charset="0"/>
                <a:ea typeface="Roboto" panose="02000000000000000000" pitchFamily="2" charset="0"/>
                <a:cs typeface="Roboto" panose="02000000000000000000" pitchFamily="2" charset="0"/>
              </a:rPr>
              <a:t>Multi-Wheel Launchers</a:t>
            </a:r>
          </a:p>
        </p:txBody>
      </p:sp>
      <p:sp>
        <p:nvSpPr>
          <p:cNvPr id="6" name="Rounded Rectangle 22">
            <a:extLst>
              <a:ext uri="{FF2B5EF4-FFF2-40B4-BE49-F238E27FC236}">
                <a16:creationId xmlns:a16="http://schemas.microsoft.com/office/drawing/2014/main" id="{0E4BCFE0-368A-53D3-85F0-4093D6E34150}"/>
              </a:ext>
            </a:extLst>
          </p:cNvPr>
          <p:cNvSpPr/>
          <p:nvPr/>
        </p:nvSpPr>
        <p:spPr>
          <a:xfrm>
            <a:off x="3751841" y="764737"/>
            <a:ext cx="1636907" cy="440144"/>
          </a:xfrm>
          <a:prstGeom prst="roundRect">
            <a:avLst>
              <a:gd name="adj" fmla="val 466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400" b="1" dirty="0">
                <a:latin typeface="Roboto" panose="02000000000000000000" pitchFamily="2" charset="0"/>
                <a:ea typeface="Roboto" panose="02000000000000000000" pitchFamily="2" charset="0"/>
                <a:cs typeface="Roboto" panose="02000000000000000000" pitchFamily="2" charset="0"/>
              </a:rPr>
              <a:t>Reverse </a:t>
            </a:r>
          </a:p>
          <a:p>
            <a:r>
              <a:rPr lang="en-US" sz="1400" b="1" dirty="0">
                <a:latin typeface="Roboto" panose="02000000000000000000" pitchFamily="2" charset="0"/>
                <a:ea typeface="Roboto" panose="02000000000000000000" pitchFamily="2" charset="0"/>
                <a:cs typeface="Roboto" panose="02000000000000000000" pitchFamily="2" charset="0"/>
              </a:rPr>
              <a:t>Roller Claw</a:t>
            </a:r>
          </a:p>
        </p:txBody>
      </p:sp>
      <p:sp>
        <p:nvSpPr>
          <p:cNvPr id="7" name="Rounded Rectangle 23">
            <a:extLst>
              <a:ext uri="{FF2B5EF4-FFF2-40B4-BE49-F238E27FC236}">
                <a16:creationId xmlns:a16="http://schemas.microsoft.com/office/drawing/2014/main" id="{D1D8B9A1-EAB4-3F72-7A57-ED224AA07EDB}"/>
              </a:ext>
            </a:extLst>
          </p:cNvPr>
          <p:cNvSpPr/>
          <p:nvPr/>
        </p:nvSpPr>
        <p:spPr>
          <a:xfrm>
            <a:off x="5453753" y="756120"/>
            <a:ext cx="1636907" cy="440144"/>
          </a:xfrm>
          <a:prstGeom prst="roundRect">
            <a:avLst>
              <a:gd name="adj" fmla="val 466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400" b="1" dirty="0">
                <a:latin typeface="Roboto" panose="02000000000000000000" pitchFamily="2" charset="0"/>
                <a:ea typeface="Roboto" panose="02000000000000000000" pitchFamily="2" charset="0"/>
                <a:cs typeface="Roboto" panose="02000000000000000000" pitchFamily="2" charset="0"/>
              </a:rPr>
              <a:t>Catapult</a:t>
            </a:r>
          </a:p>
        </p:txBody>
      </p:sp>
      <p:sp>
        <p:nvSpPr>
          <p:cNvPr id="9" name="Title 24">
            <a:extLst>
              <a:ext uri="{FF2B5EF4-FFF2-40B4-BE49-F238E27FC236}">
                <a16:creationId xmlns:a16="http://schemas.microsoft.com/office/drawing/2014/main" id="{A89CB27D-802D-32D0-0B42-67C97FB426C4}"/>
              </a:ext>
            </a:extLst>
          </p:cNvPr>
          <p:cNvSpPr txBox="1">
            <a:spLocks/>
          </p:cNvSpPr>
          <p:nvPr/>
        </p:nvSpPr>
        <p:spPr>
          <a:xfrm>
            <a:off x="3019246" y="0"/>
            <a:ext cx="4991184" cy="6987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 LAUNCHERS AND PLACERS</a:t>
            </a:r>
          </a:p>
        </p:txBody>
      </p:sp>
      <p:pic>
        <p:nvPicPr>
          <p:cNvPr id="10" name="Content Placeholder 8">
            <a:extLst>
              <a:ext uri="{FF2B5EF4-FFF2-40B4-BE49-F238E27FC236}">
                <a16:creationId xmlns:a16="http://schemas.microsoft.com/office/drawing/2014/main" id="{90313526-94A3-F633-5D07-561402F2EA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015" y="191628"/>
            <a:ext cx="2740594" cy="324109"/>
          </a:xfrm>
          <a:prstGeom prst="rect">
            <a:avLst/>
          </a:prstGeom>
        </p:spPr>
      </p:pic>
      <p:pic>
        <p:nvPicPr>
          <p:cNvPr id="11" name="Picture 10">
            <a:extLst>
              <a:ext uri="{FF2B5EF4-FFF2-40B4-BE49-F238E27FC236}">
                <a16:creationId xmlns:a16="http://schemas.microsoft.com/office/drawing/2014/main" id="{4E11B36C-0F05-A436-0B5D-085C61D6C672}"/>
              </a:ext>
            </a:extLst>
          </p:cNvPr>
          <p:cNvPicPr>
            <a:picLocks noChangeAspect="1"/>
          </p:cNvPicPr>
          <p:nvPr/>
        </p:nvPicPr>
        <p:blipFill>
          <a:blip r:embed="rId4"/>
          <a:stretch>
            <a:fillRect/>
          </a:stretch>
        </p:blipFill>
        <p:spPr>
          <a:xfrm>
            <a:off x="201015" y="1462523"/>
            <a:ext cx="8701445" cy="5136685"/>
          </a:xfrm>
          <a:prstGeom prst="rect">
            <a:avLst/>
          </a:prstGeom>
        </p:spPr>
      </p:pic>
      <p:sp>
        <p:nvSpPr>
          <p:cNvPr id="15" name="TextBox 14">
            <a:extLst>
              <a:ext uri="{FF2B5EF4-FFF2-40B4-BE49-F238E27FC236}">
                <a16:creationId xmlns:a16="http://schemas.microsoft.com/office/drawing/2014/main" id="{2493F128-5576-4BE5-1B59-0ADA2CA2638A}"/>
              </a:ext>
            </a:extLst>
          </p:cNvPr>
          <p:cNvSpPr txBox="1"/>
          <p:nvPr/>
        </p:nvSpPr>
        <p:spPr>
          <a:xfrm>
            <a:off x="474453" y="1516529"/>
            <a:ext cx="8318119" cy="707886"/>
          </a:xfrm>
          <a:prstGeom prst="rect">
            <a:avLst/>
          </a:prstGeom>
          <a:noFill/>
        </p:spPr>
        <p:txBody>
          <a:bodyPr wrap="square">
            <a:spAutoFit/>
          </a:bodyPr>
          <a:lstStyle/>
          <a:p>
            <a:pPr marL="0" indent="0" rtl="0">
              <a:spcBef>
                <a:spcPts val="0"/>
              </a:spcBef>
              <a:spcAft>
                <a:spcPts val="0"/>
              </a:spcAft>
              <a:buNone/>
            </a:pPr>
            <a:r>
              <a:rPr lang="en-US" sz="2000" b="0" i="0" u="none" strike="noStrike" dirty="0">
                <a:solidFill>
                  <a:srgbClr val="595959"/>
                </a:solidFill>
                <a:effectLst/>
                <a:latin typeface="Roboto" panose="02000000000000000000" pitchFamily="2" charset="0"/>
                <a:ea typeface="Roboto" panose="02000000000000000000" pitchFamily="2" charset="0"/>
                <a:cs typeface="Roboto" panose="02000000000000000000" pitchFamily="2" charset="0"/>
              </a:rPr>
              <a:t>A </a:t>
            </a:r>
            <a:r>
              <a:rPr lang="en-US" sz="2000" b="1" i="0" u="none" strike="noStrike" dirty="0">
                <a:solidFill>
                  <a:srgbClr val="70AD47"/>
                </a:solidFill>
                <a:effectLst/>
                <a:latin typeface="Roboto" panose="02000000000000000000" pitchFamily="2" charset="0"/>
                <a:ea typeface="Roboto" panose="02000000000000000000" pitchFamily="2" charset="0"/>
                <a:cs typeface="Roboto" panose="02000000000000000000" pitchFamily="2" charset="0"/>
              </a:rPr>
              <a:t>linear punch </a:t>
            </a:r>
            <a:r>
              <a:rPr lang="en-US" sz="2000" b="0" i="0" u="none" strike="noStrike" dirty="0">
                <a:solidFill>
                  <a:srgbClr val="595959"/>
                </a:solidFill>
                <a:effectLst/>
                <a:latin typeface="Roboto" panose="02000000000000000000" pitchFamily="2" charset="0"/>
                <a:ea typeface="Roboto" panose="02000000000000000000" pitchFamily="2" charset="0"/>
                <a:cs typeface="Roboto" panose="02000000000000000000" pitchFamily="2" charset="0"/>
              </a:rPr>
              <a:t>pushes a scoring element, as if it were being punched or kicked. Like a catapult, it requires a pull-back and release mechanism.  </a:t>
            </a:r>
          </a:p>
        </p:txBody>
      </p:sp>
      <p:sp>
        <p:nvSpPr>
          <p:cNvPr id="16" name="TextBox 15">
            <a:extLst>
              <a:ext uri="{FF2B5EF4-FFF2-40B4-BE49-F238E27FC236}">
                <a16:creationId xmlns:a16="http://schemas.microsoft.com/office/drawing/2014/main" id="{8BAF8AC7-97C1-1012-C2A1-D1B61D6F431B}"/>
              </a:ext>
            </a:extLst>
          </p:cNvPr>
          <p:cNvSpPr txBox="1"/>
          <p:nvPr/>
        </p:nvSpPr>
        <p:spPr>
          <a:xfrm>
            <a:off x="528371" y="5026418"/>
            <a:ext cx="8162868" cy="1477328"/>
          </a:xfrm>
          <a:prstGeom prst="rect">
            <a:avLst/>
          </a:prstGeom>
          <a:noFill/>
        </p:spPr>
        <p:txBody>
          <a:bodyPr wrap="square" lIns="91440" tIns="45720" rIns="91440" bIns="45720" rtlCol="0" anchor="t">
            <a:spAutoFit/>
          </a:bodyPr>
          <a:lstStyle/>
          <a:p>
            <a:r>
              <a:rPr lang="en-US" b="1" u="sng" dirty="0">
                <a:solidFill>
                  <a:srgbClr val="70AD47"/>
                </a:solidFill>
                <a:latin typeface="Roboto" panose="02000000000000000000" pitchFamily="2" charset="0"/>
                <a:ea typeface="Roboto" panose="02000000000000000000" pitchFamily="2" charset="0"/>
                <a:cs typeface="Roboto" panose="02000000000000000000" pitchFamily="2" charset="0"/>
              </a:rPr>
              <a:t>Linear Punch Tips and Tricks</a:t>
            </a:r>
          </a:p>
          <a:p>
            <a:pPr marL="171450" indent="-171450" fontAlgn="base">
              <a:buFont typeface="Arial" panose="020B0604020202020204" pitchFamily="34" charset="0"/>
              <a:buChar char="•"/>
            </a:pPr>
            <a:r>
              <a:rPr lang="en-US" sz="1200" b="1" dirty="0">
                <a:solidFill>
                  <a:srgbClr val="595959"/>
                </a:solidFill>
                <a:latin typeface="Arial"/>
                <a:cs typeface="Arial"/>
              </a:rPr>
              <a:t>Linear Punch </a:t>
            </a:r>
            <a:r>
              <a:rPr lang="en-US" sz="1200" dirty="0">
                <a:solidFill>
                  <a:srgbClr val="595959"/>
                </a:solidFill>
                <a:latin typeface="Arial"/>
                <a:cs typeface="Arial"/>
              </a:rPr>
              <a:t>mechanisms can be very effective in both Launch games and Pick-and-Place games due to their high level of repeatability and ability to handle odd shaped scoring elements but can’t launch in quick succession.</a:t>
            </a:r>
          </a:p>
          <a:p>
            <a:pPr fontAlgn="base"/>
            <a:endParaRPr lang="en-US" sz="1200" dirty="0">
              <a:solidFill>
                <a:srgbClr val="595959"/>
              </a:solidFill>
              <a:latin typeface="Arial"/>
              <a:cs typeface="Arial"/>
            </a:endParaRPr>
          </a:p>
          <a:p>
            <a:pPr marL="171450" indent="-171450" fontAlgn="base">
              <a:buFont typeface="Arial" panose="020B0604020202020204" pitchFamily="34" charset="0"/>
              <a:buChar char="•"/>
            </a:pPr>
            <a:r>
              <a:rPr lang="en-US" sz="1200" b="1" i="0" u="none" strike="noStrike" dirty="0">
                <a:solidFill>
                  <a:srgbClr val="595959"/>
                </a:solidFill>
                <a:effectLst/>
                <a:latin typeface="Arial" panose="020B0604020202020204" pitchFamily="34" charset="0"/>
              </a:rPr>
              <a:t>Pull Back &amp; Release Mechanism – </a:t>
            </a:r>
            <a:r>
              <a:rPr lang="en-US" sz="1200" i="0" u="none" strike="noStrike" dirty="0">
                <a:solidFill>
                  <a:srgbClr val="595959"/>
                </a:solidFill>
                <a:effectLst/>
                <a:latin typeface="Arial" panose="020B0604020202020204" pitchFamily="34" charset="0"/>
              </a:rPr>
              <a:t>This mechanism must pull back, build energy, and release in order to provide the punch or kick motion. Pneumatic pistons are the most common form of linear motion mechanisms, but it can also be done with compression springs. Learn more about pneumatics in the Actuators slide deck.</a:t>
            </a:r>
          </a:p>
        </p:txBody>
      </p:sp>
      <p:sp>
        <p:nvSpPr>
          <p:cNvPr id="24" name="TextBox 23">
            <a:extLst>
              <a:ext uri="{FF2B5EF4-FFF2-40B4-BE49-F238E27FC236}">
                <a16:creationId xmlns:a16="http://schemas.microsoft.com/office/drawing/2014/main" id="{865D2173-CEFA-3806-D0BC-485F32D30F82}"/>
              </a:ext>
            </a:extLst>
          </p:cNvPr>
          <p:cNvSpPr txBox="1"/>
          <p:nvPr/>
        </p:nvSpPr>
        <p:spPr>
          <a:xfrm>
            <a:off x="6211019" y="4781656"/>
            <a:ext cx="2081068" cy="184666"/>
          </a:xfrm>
          <a:prstGeom prst="rect">
            <a:avLst/>
          </a:prstGeom>
          <a:noFill/>
        </p:spPr>
        <p:txBody>
          <a:bodyPr wrap="square" rtlCol="0">
            <a:spAutoFit/>
          </a:bodyPr>
          <a:lstStyle/>
          <a:p>
            <a:pPr algn="r"/>
            <a:r>
              <a:rPr lang="en-US" sz="600" i="1" dirty="0">
                <a:hlinkClick r:id="rId5"/>
              </a:rPr>
              <a:t>FIRST</a:t>
            </a:r>
            <a:r>
              <a:rPr lang="en-US" sz="600" dirty="0">
                <a:hlinkClick r:id="rId5"/>
              </a:rPr>
              <a:t> Robotics Competition </a:t>
            </a:r>
            <a:r>
              <a:rPr lang="en-US" sz="600" dirty="0">
                <a:hlinkClick r:id="rId6"/>
              </a:rPr>
              <a:t>Team 118 Robonauts 2014</a:t>
            </a:r>
            <a:endParaRPr lang="en-US" sz="600" dirty="0"/>
          </a:p>
        </p:txBody>
      </p:sp>
      <p:sp>
        <p:nvSpPr>
          <p:cNvPr id="25" name="TextBox 24">
            <a:extLst>
              <a:ext uri="{FF2B5EF4-FFF2-40B4-BE49-F238E27FC236}">
                <a16:creationId xmlns:a16="http://schemas.microsoft.com/office/drawing/2014/main" id="{531645CA-3CDE-5807-BC59-D3D7181A6332}"/>
              </a:ext>
            </a:extLst>
          </p:cNvPr>
          <p:cNvSpPr txBox="1"/>
          <p:nvPr/>
        </p:nvSpPr>
        <p:spPr>
          <a:xfrm>
            <a:off x="2355011" y="4746290"/>
            <a:ext cx="2196726" cy="184666"/>
          </a:xfrm>
          <a:prstGeom prst="rect">
            <a:avLst/>
          </a:prstGeom>
          <a:noFill/>
        </p:spPr>
        <p:txBody>
          <a:bodyPr wrap="square" rtlCol="0">
            <a:spAutoFit/>
          </a:bodyPr>
          <a:lstStyle/>
          <a:p>
            <a:r>
              <a:rPr lang="en-US" sz="600" i="1" dirty="0">
                <a:hlinkClick r:id="rId5"/>
              </a:rPr>
              <a:t>FIRST</a:t>
            </a:r>
            <a:r>
              <a:rPr lang="en-US" sz="600" dirty="0">
                <a:hlinkClick r:id="rId5"/>
              </a:rPr>
              <a:t> Robotics Competition Team 4613 - Barker Redbacks 2018</a:t>
            </a:r>
            <a:endParaRPr lang="en-US" sz="600" dirty="0"/>
          </a:p>
        </p:txBody>
      </p:sp>
      <p:pic>
        <p:nvPicPr>
          <p:cNvPr id="29" name="Picture 28">
            <a:extLst>
              <a:ext uri="{FF2B5EF4-FFF2-40B4-BE49-F238E27FC236}">
                <a16:creationId xmlns:a16="http://schemas.microsoft.com/office/drawing/2014/main" id="{2F3336F5-B03D-0559-20D3-DCB25ABA1E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3234" y="2314805"/>
            <a:ext cx="3615784" cy="2406756"/>
          </a:xfrm>
          <a:prstGeom prst="rect">
            <a:avLst/>
          </a:prstGeom>
        </p:spPr>
      </p:pic>
      <p:pic>
        <p:nvPicPr>
          <p:cNvPr id="31" name="Picture 30">
            <a:extLst>
              <a:ext uri="{FF2B5EF4-FFF2-40B4-BE49-F238E27FC236}">
                <a16:creationId xmlns:a16="http://schemas.microsoft.com/office/drawing/2014/main" id="{0462D7C1-C066-0142-838D-59370EB2A8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08300" y="2339534"/>
            <a:ext cx="3615783" cy="2406756"/>
          </a:xfrm>
          <a:prstGeom prst="rect">
            <a:avLst/>
          </a:prstGeom>
        </p:spPr>
      </p:pic>
    </p:spTree>
    <p:custDataLst>
      <p:tags r:id="rId1"/>
    </p:custDataLst>
    <p:extLst>
      <p:ext uri="{BB962C8B-B14F-4D97-AF65-F5344CB8AC3E}">
        <p14:creationId xmlns:p14="http://schemas.microsoft.com/office/powerpoint/2010/main" val="15273327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6"/>
  <p:tag name="ARTICULATE_REFERENCE_ID" val="2ee3962e-6f35-43b5-83e3-7f932f9b7716"/>
  <p:tag name="ARTICULATE_REFERENCE_COUNT" val="0"/>
  <p:tag name="ARTICULATE_PLAYER_GLOSSARY_XML" val="&lt;?xml version=&quot;1.0&quot; encoding=&quot;utf-16&quot;?&gt;&lt;glossary xmlns:xsi=&quot;http://www.w3.org/2001/XMLSchema-instance&quot; xmlns:xsd=&quot;http://www.w3.org/2001/XMLSchema&quot;&gt;&lt;terms /&gt;&lt;/glossary&gt;"/>
  <p:tag name="TAG_BACKING_FORM_KEY" val="2362146-d:\dropbox (articulate)\!active_work\blog posts\free templates\tabs\top-pop-tabs.pptx"/>
  <p:tag name="ARTICULATE_PRESENTER_VERSION" val="7"/>
  <p:tag name="ARTICULATE_USED_PAGE_ORIENTATION" val="1"/>
  <p:tag name="ARTICULATE_USED_PAGE_SIZE" val="7"/>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UDIO_ID" val="257"/>
  <p:tag name="ARTICULATE_NAV_LEVEL" val="1"/>
  <p:tag name="ARTICULATE_SLIDE_PRESENTER_GUID" val="87adf346-9431-49c5-83ec-884e7c1b2beb"/>
  <p:tag name="ARTICULATE_SLIDE_PAUSE" val="0"/>
  <p:tag name="ARTICULATE_LOCK_SLIDE" val="0"/>
  <p:tag name="ARTICULATE_HIDE_SLIDE" val="0"/>
  <p:tag name="ARTICULATE_PLAYER_CONTROL_PREVIOUS" val="True"/>
  <p:tag name="ARTICULATE_PLAYER_CONTROL_NEXT" val="True"/>
  <p:tag name="ARTICULATE_USED_LAYOUT" val="1"/>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UDIO_ID" val="257"/>
  <p:tag name="ARTICULATE_NAV_LEVEL" val="1"/>
  <p:tag name="ARTICULATE_SLIDE_PRESENTER_GUID" val="87adf346-9431-49c5-83ec-884e7c1b2beb"/>
  <p:tag name="ARTICULATE_SLIDE_PAUSE" val="0"/>
  <p:tag name="ARTICULATE_LOCK_SLIDE" val="0"/>
  <p:tag name="ARTICULATE_HIDE_SLIDE" val="0"/>
  <p:tag name="ARTICULATE_PLAYER_CONTROL_PREVIOUS" val="True"/>
  <p:tag name="ARTICULATE_PLAYER_CONTROL_NEXT" val="True"/>
  <p:tag name="ARTICULATE_USED_LAYOUT" val="1"/>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UDIO_ID" val="258"/>
  <p:tag name="ARTICULATE_NAV_LEVEL" val="1"/>
  <p:tag name="ARTICULATE_SLIDE_PRESENTER_GUID" val="87adf346-9431-49c5-83ec-884e7c1b2beb"/>
  <p:tag name="ARTICULATE_SLIDE_PAUSE" val="0"/>
  <p:tag name="ARTICULATE_LOCK_SLIDE" val="0"/>
  <p:tag name="ARTICULATE_HIDE_SLIDE" val="0"/>
  <p:tag name="ARTICULATE_PLAYER_CONTROL_PREVIOUS" val="True"/>
  <p:tag name="ARTICULATE_PLAYER_CONTROL_NEXT" val="True"/>
  <p:tag name="ARTICULATE_USED_LAYOUT" val="1"/>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UDIO_ID" val="259"/>
  <p:tag name="ARTICULATE_NAV_LEVEL" val="1"/>
  <p:tag name="ARTICULATE_SLIDE_PRESENTER_GUID" val="87adf346-9431-49c5-83ec-884e7c1b2beb"/>
  <p:tag name="ARTICULATE_SLIDE_PAUSE" val="0"/>
  <p:tag name="ARTICULATE_LOCK_SLIDE" val="0"/>
  <p:tag name="ARTICULATE_HIDE_SLIDE" val="0"/>
  <p:tag name="ARTICULATE_PLAYER_CONTROL_PREVIOUS" val="True"/>
  <p:tag name="ARTICULATE_PLAYER_CONTROL_NEXT" val="True"/>
  <p:tag name="ARTICULATE_USED_LAYOUT" val="1"/>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UDIO_ID" val="260"/>
  <p:tag name="ARTICULATE_NAV_LEVEL" val="1"/>
  <p:tag name="ARTICULATE_SLIDE_PRESENTER_GUID" val="87adf346-9431-49c5-83ec-884e7c1b2beb"/>
  <p:tag name="ARTICULATE_SLIDE_PAUSE" val="0"/>
  <p:tag name="ARTICULATE_LOCK_SLIDE" val="0"/>
  <p:tag name="ARTICULATE_HIDE_SLIDE" val="0"/>
  <p:tag name="ARTICULATE_PLAYER_CONTROL_PREVIOUS" val="True"/>
  <p:tag name="ARTICULATE_PLAYER_CONTROL_NEXT" val="True"/>
  <p:tag name="ARTICULATE_USED_LAYOUT" val="1"/>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UDIO_ID" val="261"/>
  <p:tag name="ARTICULATE_NAV_LEVEL" val="1"/>
  <p:tag name="ARTICULATE_SLIDE_PRESENTER_GUID" val="87adf346-9431-49c5-83ec-884e7c1b2beb"/>
  <p:tag name="ARTICULATE_SLIDE_PAUSE" val="0"/>
  <p:tag name="ARTICULATE_LOCK_SLIDE" val="0"/>
  <p:tag name="ARTICULATE_HIDE_SLIDE" val="0"/>
  <p:tag name="ARTICULATE_PLAYER_CONTROL_PREVIOUS" val="True"/>
  <p:tag name="ARTICULATE_PLAYER_CONTROL_NEXT" val="True"/>
  <p:tag name="ARTICULATE_USED_LAYOUT" val="1"/>
  <p:tag name="ARTICULATE_SLIDE_THUMBNAIL_REFRESH" val="1"/>
</p:tagLst>
</file>

<file path=ppt/theme/theme1.xml><?xml version="1.0" encoding="utf-8"?>
<a:theme xmlns:a="http://schemas.openxmlformats.org/drawingml/2006/main" name="Office Theme">
  <a:themeElements>
    <a:clrScheme name="Custom 3">
      <a:dk1>
        <a:sysClr val="windowText" lastClr="000000"/>
      </a:dk1>
      <a:lt1>
        <a:sysClr val="window" lastClr="FFFFFF"/>
      </a:lt1>
      <a:dk2>
        <a:srgbClr val="44546A"/>
      </a:dk2>
      <a:lt2>
        <a:srgbClr val="FFFFFF"/>
      </a:lt2>
      <a:accent1>
        <a:srgbClr val="4472C4"/>
      </a:accent1>
      <a:accent2>
        <a:srgbClr val="ED7D31"/>
      </a:accent2>
      <a:accent3>
        <a:srgbClr val="FF0000"/>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42279135ABFB346BEF00BA71AF2085A" ma:contentTypeVersion="16" ma:contentTypeDescription="Create a new document." ma:contentTypeScope="" ma:versionID="b21631f87726d0ef7d0b0b8824590e76">
  <xsd:schema xmlns:xsd="http://www.w3.org/2001/XMLSchema" xmlns:xs="http://www.w3.org/2001/XMLSchema" xmlns:p="http://schemas.microsoft.com/office/2006/metadata/properties" xmlns:ns2="09a20863-7c96-4a57-95ca-029d1820b203" xmlns:ns3="32a440ee-ccdf-4ffb-ba5c-71e25989d2a9" targetNamespace="http://schemas.microsoft.com/office/2006/metadata/properties" ma:root="true" ma:fieldsID="8f27d85d4b9594de696310b60f9d8a95" ns2:_="" ns3:_="">
    <xsd:import namespace="09a20863-7c96-4a57-95ca-029d1820b203"/>
    <xsd:import namespace="32a440ee-ccdf-4ffb-ba5c-71e25989d2a9"/>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a20863-7c96-4a57-95ca-029d1820b2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13cef49-2953-4246-9b7f-e3d70b1cf0eb"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2a440ee-ccdf-4ffb-ba5c-71e25989d2a9"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4ead4032-91df-4aa8-82eb-58c2a2f4ac87}" ma:internalName="TaxCatchAll" ma:showField="CatchAllData" ma:web="32a440ee-ccdf-4ffb-ba5c-71e25989d2a9">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32a440ee-ccdf-4ffb-ba5c-71e25989d2a9" xsi:nil="true"/>
    <lcf76f155ced4ddcb4097134ff3c332f xmlns="09a20863-7c96-4a57-95ca-029d1820b203">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95D2471-89A5-4984-92B8-9ADEFE76C994}"/>
</file>

<file path=customXml/itemProps2.xml><?xml version="1.0" encoding="utf-8"?>
<ds:datastoreItem xmlns:ds="http://schemas.openxmlformats.org/officeDocument/2006/customXml" ds:itemID="{012421A6-156F-43B2-B784-488907D30C9F}">
  <ds:schemaRefs>
    <ds:schemaRef ds:uri="http://schemas.microsoft.com/office/2006/metadata/properties"/>
    <ds:schemaRef ds:uri="http://schemas.microsoft.com/office/infopath/2007/PartnerControls"/>
    <ds:schemaRef ds:uri="32a440ee-ccdf-4ffb-ba5c-71e25989d2a9"/>
    <ds:schemaRef ds:uri="09a20863-7c96-4a57-95ca-029d1820b203"/>
  </ds:schemaRefs>
</ds:datastoreItem>
</file>

<file path=customXml/itemProps3.xml><?xml version="1.0" encoding="utf-8"?>
<ds:datastoreItem xmlns:ds="http://schemas.openxmlformats.org/officeDocument/2006/customXml" ds:itemID="{12676B40-3E7E-4CAF-8FB9-CC5381D2791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30730</TotalTime>
  <Words>1315</Words>
  <Application>Microsoft Office PowerPoint</Application>
  <PresentationFormat>On-screen Show (4:3)</PresentationFormat>
  <Paragraphs>124</Paragraphs>
  <Slides>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Calibri Light</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Kuhlmann</dc:creator>
  <cp:lastModifiedBy>Gavin Wood</cp:lastModifiedBy>
  <cp:revision>161</cp:revision>
  <dcterms:created xsi:type="dcterms:W3CDTF">2015-12-02T00:12:52Z</dcterms:created>
  <dcterms:modified xsi:type="dcterms:W3CDTF">2026-03-10T20:31:23Z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E23DE450-3EA4-4725-A5F5-97AB360D4091</vt:lpwstr>
  </property>
  <property fmtid="{D5CDD505-2E9C-101B-9397-08002B2CF9AE}" pid="3" name="ArticulatePath">
    <vt:lpwstr>Presentation1</vt:lpwstr>
  </property>
  <property fmtid="{D5CDD505-2E9C-101B-9397-08002B2CF9AE}" pid="4" name="ArticulateProjectVersion">
    <vt:lpwstr>7</vt:lpwstr>
  </property>
  <property fmtid="{D5CDD505-2E9C-101B-9397-08002B2CF9AE}" pid="5" name="ArticulateUseProject">
    <vt:lpwstr>1</vt:lpwstr>
  </property>
  <property fmtid="{D5CDD505-2E9C-101B-9397-08002B2CF9AE}" pid="6" name="ArticulateProjectFull">
    <vt:lpwstr>D:\Dropbox (Articulate)\!active_work\Blog Posts\free templates\tabs\top-pop-tabs.ppta</vt:lpwstr>
  </property>
  <property fmtid="{D5CDD505-2E9C-101B-9397-08002B2CF9AE}" pid="7" name="ContentTypeId">
    <vt:lpwstr>0x010100942279135ABFB346BEF00BA71AF2085A</vt:lpwstr>
  </property>
  <property fmtid="{D5CDD505-2E9C-101B-9397-08002B2CF9AE}" pid="8" name="MediaServiceImageTags">
    <vt:lpwstr/>
  </property>
</Properties>
</file>