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sldIdLst>
    <p:sldId id="257" r:id="rId5"/>
    <p:sldId id="262" r:id="rId6"/>
    <p:sldId id="258" r:id="rId7"/>
    <p:sldId id="259" r:id="rId8"/>
    <p:sldId id="260" r:id="rId9"/>
    <p:sldId id="261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458976-A4F3-0047-7B8B-66E99C43448B}" name="Fiona Hanlon" initials="FH" userId="S::fhanlon@firstinspires.org::dcbe5917-7d61-4117-8026-3151ad0010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DBECD0"/>
    <a:srgbClr val="FCEAAA"/>
    <a:srgbClr val="FFE79B"/>
    <a:srgbClr val="E8AF00"/>
    <a:srgbClr val="DAA400"/>
    <a:srgbClr val="FBC9CB"/>
    <a:srgbClr val="ED1C24"/>
    <a:srgbClr val="FF0000"/>
    <a:srgbClr val="DF7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048863-1268-49CE-A007-838E633FBE29}" v="1" dt="2026-03-09T16:02:25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Wood" userId="85c3655d-875c-4339-9012-f22b1cbf740e" providerId="ADAL" clId="{36D02F22-A9D9-4C7B-9D9D-2AC455EC9C75}"/>
    <pc:docChg chg="undo custSel modSld">
      <pc:chgData name="Gavin Wood" userId="85c3655d-875c-4339-9012-f22b1cbf740e" providerId="ADAL" clId="{36D02F22-A9D9-4C7B-9D9D-2AC455EC9C75}" dt="2026-03-09T16:16:31.225" v="295" actId="114"/>
      <pc:docMkLst>
        <pc:docMk/>
      </pc:docMkLst>
      <pc:sldChg chg="delSp modSp mod">
        <pc:chgData name="Gavin Wood" userId="85c3655d-875c-4339-9012-f22b1cbf740e" providerId="ADAL" clId="{36D02F22-A9D9-4C7B-9D9D-2AC455EC9C75}" dt="2026-03-09T16:16:31.225" v="295" actId="114"/>
        <pc:sldMkLst>
          <pc:docMk/>
          <pc:sldMk cId="857839471" sldId="257"/>
        </pc:sldMkLst>
        <pc:spChg chg="mod">
          <ac:chgData name="Gavin Wood" userId="85c3655d-875c-4339-9012-f22b1cbf740e" providerId="ADAL" clId="{36D02F22-A9D9-4C7B-9D9D-2AC455EC9C75}" dt="2026-03-09T15:41:55.321" v="40" actId="1036"/>
          <ac:spMkLst>
            <pc:docMk/>
            <pc:sldMk cId="857839471" sldId="257"/>
            <ac:spMk id="14" creationId="{F7B259BA-1047-E2A7-72E3-CEB265327320}"/>
          </ac:spMkLst>
        </pc:spChg>
        <pc:spChg chg="mod">
          <ac:chgData name="Gavin Wood" userId="85c3655d-875c-4339-9012-f22b1cbf740e" providerId="ADAL" clId="{36D02F22-A9D9-4C7B-9D9D-2AC455EC9C75}" dt="2026-03-09T15:46:31.078" v="106" actId="313"/>
          <ac:spMkLst>
            <pc:docMk/>
            <pc:sldMk cId="857839471" sldId="257"/>
            <ac:spMk id="15" creationId="{055CAC3B-CF37-1389-3246-35F067736BDF}"/>
          </ac:spMkLst>
        </pc:spChg>
        <pc:spChg chg="del mod">
          <ac:chgData name="Gavin Wood" userId="85c3655d-875c-4339-9012-f22b1cbf740e" providerId="ADAL" clId="{36D02F22-A9D9-4C7B-9D9D-2AC455EC9C75}" dt="2026-03-09T15:41:34.701" v="1" actId="478"/>
          <ac:spMkLst>
            <pc:docMk/>
            <pc:sldMk cId="857839471" sldId="257"/>
            <ac:spMk id="19" creationId="{4ABF1558-C0AB-8B54-B43D-F68F20871B8B}"/>
          </ac:spMkLst>
        </pc:spChg>
        <pc:spChg chg="mod">
          <ac:chgData name="Gavin Wood" userId="85c3655d-875c-4339-9012-f22b1cbf740e" providerId="ADAL" clId="{36D02F22-A9D9-4C7B-9D9D-2AC455EC9C75}" dt="2026-03-09T15:41:41.796" v="23" actId="1035"/>
          <ac:spMkLst>
            <pc:docMk/>
            <pc:sldMk cId="857839471" sldId="257"/>
            <ac:spMk id="22" creationId="{C229B5BB-7BC4-B5EB-C4D4-CFC1243522DD}"/>
          </ac:spMkLst>
        </pc:spChg>
        <pc:spChg chg="mod">
          <ac:chgData name="Gavin Wood" userId="85c3655d-875c-4339-9012-f22b1cbf740e" providerId="ADAL" clId="{36D02F22-A9D9-4C7B-9D9D-2AC455EC9C75}" dt="2026-03-09T16:16:31.225" v="295" actId="114"/>
          <ac:spMkLst>
            <pc:docMk/>
            <pc:sldMk cId="857839471" sldId="257"/>
            <ac:spMk id="31" creationId="{8EA94B6F-0369-BA35-F822-BE2336A64D58}"/>
          </ac:spMkLst>
        </pc:spChg>
      </pc:sldChg>
      <pc:sldChg chg="modSp mod">
        <pc:chgData name="Gavin Wood" userId="85c3655d-875c-4339-9012-f22b1cbf740e" providerId="ADAL" clId="{36D02F22-A9D9-4C7B-9D9D-2AC455EC9C75}" dt="2026-03-09T16:02:55.913" v="274" actId="14100"/>
        <pc:sldMkLst>
          <pc:docMk/>
          <pc:sldMk cId="3555796059" sldId="258"/>
        </pc:sldMkLst>
        <pc:spChg chg="mod">
          <ac:chgData name="Gavin Wood" userId="85c3655d-875c-4339-9012-f22b1cbf740e" providerId="ADAL" clId="{36D02F22-A9D9-4C7B-9D9D-2AC455EC9C75}" dt="2026-03-09T15:47:08.283" v="109" actId="20577"/>
          <ac:spMkLst>
            <pc:docMk/>
            <pc:sldMk cId="3555796059" sldId="258"/>
            <ac:spMk id="15" creationId="{E0E21C57-7550-45DE-E6C5-8FAE6A180090}"/>
          </ac:spMkLst>
        </pc:spChg>
        <pc:spChg chg="mod">
          <ac:chgData name="Gavin Wood" userId="85c3655d-875c-4339-9012-f22b1cbf740e" providerId="ADAL" clId="{36D02F22-A9D9-4C7B-9D9D-2AC455EC9C75}" dt="2026-03-09T16:02:55.913" v="274" actId="14100"/>
          <ac:spMkLst>
            <pc:docMk/>
            <pc:sldMk cId="3555796059" sldId="258"/>
            <ac:spMk id="25" creationId="{D7DA2696-F57D-6A4F-C4B5-4294B2D6FA09}"/>
          </ac:spMkLst>
        </pc:spChg>
        <pc:spChg chg="mod">
          <ac:chgData name="Gavin Wood" userId="85c3655d-875c-4339-9012-f22b1cbf740e" providerId="ADAL" clId="{36D02F22-A9D9-4C7B-9D9D-2AC455EC9C75}" dt="2026-03-09T15:46:55.951" v="107" actId="207"/>
          <ac:spMkLst>
            <pc:docMk/>
            <pc:sldMk cId="3555796059" sldId="258"/>
            <ac:spMk id="29" creationId="{74F9A347-C4E9-8D6A-E24D-B92F0DC709A4}"/>
          </ac:spMkLst>
        </pc:spChg>
      </pc:sldChg>
      <pc:sldChg chg="modSp mod">
        <pc:chgData name="Gavin Wood" userId="85c3655d-875c-4339-9012-f22b1cbf740e" providerId="ADAL" clId="{36D02F22-A9D9-4C7B-9D9D-2AC455EC9C75}" dt="2026-03-09T16:03:05.486" v="275" actId="14100"/>
        <pc:sldMkLst>
          <pc:docMk/>
          <pc:sldMk cId="664896055" sldId="259"/>
        </pc:sldMkLst>
        <pc:spChg chg="mod">
          <ac:chgData name="Gavin Wood" userId="85c3655d-875c-4339-9012-f22b1cbf740e" providerId="ADAL" clId="{36D02F22-A9D9-4C7B-9D9D-2AC455EC9C75}" dt="2026-03-09T15:54:03" v="223" actId="14100"/>
          <ac:spMkLst>
            <pc:docMk/>
            <pc:sldMk cId="664896055" sldId="259"/>
            <ac:spMk id="12" creationId="{1824F0DF-A6C2-7D95-95AC-AC1611DC9640}"/>
          </ac:spMkLst>
        </pc:spChg>
        <pc:spChg chg="mod">
          <ac:chgData name="Gavin Wood" userId="85c3655d-875c-4339-9012-f22b1cbf740e" providerId="ADAL" clId="{36D02F22-A9D9-4C7B-9D9D-2AC455EC9C75}" dt="2026-03-09T16:03:05.486" v="275" actId="14100"/>
          <ac:spMkLst>
            <pc:docMk/>
            <pc:sldMk cId="664896055" sldId="259"/>
            <ac:spMk id="13" creationId="{3CF85C17-E569-FB85-763C-3F8317C3A67B}"/>
          </ac:spMkLst>
        </pc:spChg>
        <pc:spChg chg="mod">
          <ac:chgData name="Gavin Wood" userId="85c3655d-875c-4339-9012-f22b1cbf740e" providerId="ADAL" clId="{36D02F22-A9D9-4C7B-9D9D-2AC455EC9C75}" dt="2026-03-09T15:46:29.509" v="105" actId="313"/>
          <ac:spMkLst>
            <pc:docMk/>
            <pc:sldMk cId="664896055" sldId="259"/>
            <ac:spMk id="17" creationId="{7FEFDDD1-9114-187D-04BB-DB797F9E2FF0}"/>
          </ac:spMkLst>
        </pc:spChg>
      </pc:sldChg>
      <pc:sldChg chg="addSp modSp mod">
        <pc:chgData name="Gavin Wood" userId="85c3655d-875c-4339-9012-f22b1cbf740e" providerId="ADAL" clId="{36D02F22-A9D9-4C7B-9D9D-2AC455EC9C75}" dt="2026-03-09T16:00:39.013" v="271" actId="14100"/>
        <pc:sldMkLst>
          <pc:docMk/>
          <pc:sldMk cId="357434728" sldId="260"/>
        </pc:sldMkLst>
        <pc:spChg chg="add mod">
          <ac:chgData name="Gavin Wood" userId="85c3655d-875c-4339-9012-f22b1cbf740e" providerId="ADAL" clId="{36D02F22-A9D9-4C7B-9D9D-2AC455EC9C75}" dt="2026-03-09T16:00:10.853" v="244" actId="1076"/>
          <ac:spMkLst>
            <pc:docMk/>
            <pc:sldMk cId="357434728" sldId="260"/>
            <ac:spMk id="3" creationId="{CF65C24C-CCD1-B087-A8E3-360FE22674C9}"/>
          </ac:spMkLst>
        </pc:spChg>
        <pc:spChg chg="mod">
          <ac:chgData name="Gavin Wood" userId="85c3655d-875c-4339-9012-f22b1cbf740e" providerId="ADAL" clId="{36D02F22-A9D9-4C7B-9D9D-2AC455EC9C75}" dt="2026-03-09T16:00:39.013" v="271" actId="14100"/>
          <ac:spMkLst>
            <pc:docMk/>
            <pc:sldMk cId="357434728" sldId="260"/>
            <ac:spMk id="12" creationId="{BBADEAF7-C753-86A6-A045-C99009DBEA88}"/>
          </ac:spMkLst>
        </pc:spChg>
        <pc:spChg chg="mod">
          <ac:chgData name="Gavin Wood" userId="85c3655d-875c-4339-9012-f22b1cbf740e" providerId="ADAL" clId="{36D02F22-A9D9-4C7B-9D9D-2AC455EC9C75}" dt="2026-03-09T16:00:26.526" v="252" actId="1035"/>
          <ac:spMkLst>
            <pc:docMk/>
            <pc:sldMk cId="357434728" sldId="260"/>
            <ac:spMk id="13" creationId="{82614ADE-52ED-2A5F-B029-E503D1E387C6}"/>
          </ac:spMkLst>
        </pc:spChg>
        <pc:spChg chg="mod">
          <ac:chgData name="Gavin Wood" userId="85c3655d-875c-4339-9012-f22b1cbf740e" providerId="ADAL" clId="{36D02F22-A9D9-4C7B-9D9D-2AC455EC9C75}" dt="2026-03-09T16:00:33.843" v="267" actId="1036"/>
          <ac:spMkLst>
            <pc:docMk/>
            <pc:sldMk cId="357434728" sldId="260"/>
            <ac:spMk id="14" creationId="{77E7D591-62C5-FD28-425E-69F9C8572523}"/>
          </ac:spMkLst>
        </pc:spChg>
        <pc:spChg chg="mod">
          <ac:chgData name="Gavin Wood" userId="85c3655d-875c-4339-9012-f22b1cbf740e" providerId="ADAL" clId="{36D02F22-A9D9-4C7B-9D9D-2AC455EC9C75}" dt="2026-03-09T16:00:26.526" v="252" actId="1035"/>
          <ac:spMkLst>
            <pc:docMk/>
            <pc:sldMk cId="357434728" sldId="260"/>
            <ac:spMk id="15" creationId="{90156879-B26A-105D-A1F2-2CAEA7CDA20F}"/>
          </ac:spMkLst>
        </pc:spChg>
        <pc:picChg chg="mod">
          <ac:chgData name="Gavin Wood" userId="85c3655d-875c-4339-9012-f22b1cbf740e" providerId="ADAL" clId="{36D02F22-A9D9-4C7B-9D9D-2AC455EC9C75}" dt="2026-03-09T15:59:36.053" v="242" actId="1038"/>
          <ac:picMkLst>
            <pc:docMk/>
            <pc:sldMk cId="357434728" sldId="260"/>
            <ac:picMk id="18" creationId="{876047A6-DD29-241E-DF9B-0B563F02F512}"/>
          </ac:picMkLst>
        </pc:picChg>
        <pc:picChg chg="mod">
          <ac:chgData name="Gavin Wood" userId="85c3655d-875c-4339-9012-f22b1cbf740e" providerId="ADAL" clId="{36D02F22-A9D9-4C7B-9D9D-2AC455EC9C75}" dt="2026-03-09T15:59:36.053" v="242" actId="1038"/>
          <ac:picMkLst>
            <pc:docMk/>
            <pc:sldMk cId="357434728" sldId="260"/>
            <ac:picMk id="20" creationId="{1680F4E9-A846-80B0-0F99-31ACE2683879}"/>
          </ac:picMkLst>
        </pc:picChg>
        <pc:picChg chg="mod">
          <ac:chgData name="Gavin Wood" userId="85c3655d-875c-4339-9012-f22b1cbf740e" providerId="ADAL" clId="{36D02F22-A9D9-4C7B-9D9D-2AC455EC9C75}" dt="2026-03-09T15:59:36.053" v="242" actId="1038"/>
          <ac:picMkLst>
            <pc:docMk/>
            <pc:sldMk cId="357434728" sldId="260"/>
            <ac:picMk id="22" creationId="{C500C025-AC44-7031-AA72-EE7A6134E396}"/>
          </ac:picMkLst>
        </pc:picChg>
        <pc:picChg chg="mod">
          <ac:chgData name="Gavin Wood" userId="85c3655d-875c-4339-9012-f22b1cbf740e" providerId="ADAL" clId="{36D02F22-A9D9-4C7B-9D9D-2AC455EC9C75}" dt="2026-03-09T15:59:36.053" v="242" actId="1038"/>
          <ac:picMkLst>
            <pc:docMk/>
            <pc:sldMk cId="357434728" sldId="260"/>
            <ac:picMk id="25" creationId="{A624E669-AED1-25D3-BE2E-4A05EAA0CB6C}"/>
          </ac:picMkLst>
        </pc:picChg>
      </pc:sldChg>
      <pc:sldChg chg="modSp mod">
        <pc:chgData name="Gavin Wood" userId="85c3655d-875c-4339-9012-f22b1cbf740e" providerId="ADAL" clId="{36D02F22-A9D9-4C7B-9D9D-2AC455EC9C75}" dt="2026-03-09T16:09:48.101" v="294" actId="20577"/>
        <pc:sldMkLst>
          <pc:docMk/>
          <pc:sldMk cId="1527332766" sldId="261"/>
        </pc:sldMkLst>
        <pc:spChg chg="mod">
          <ac:chgData name="Gavin Wood" userId="85c3655d-875c-4339-9012-f22b1cbf740e" providerId="ADAL" clId="{36D02F22-A9D9-4C7B-9D9D-2AC455EC9C75}" dt="2026-03-09T16:03:14.083" v="276" actId="14100"/>
          <ac:spMkLst>
            <pc:docMk/>
            <pc:sldMk cId="1527332766" sldId="261"/>
            <ac:spMk id="12" creationId="{A8582D81-8667-4D9A-6DA2-25D854B7A7D5}"/>
          </ac:spMkLst>
        </pc:spChg>
        <pc:spChg chg="mod">
          <ac:chgData name="Gavin Wood" userId="85c3655d-875c-4339-9012-f22b1cbf740e" providerId="ADAL" clId="{36D02F22-A9D9-4C7B-9D9D-2AC455EC9C75}" dt="2026-03-09T16:09:48.101" v="294" actId="20577"/>
          <ac:spMkLst>
            <pc:docMk/>
            <pc:sldMk cId="1527332766" sldId="261"/>
            <ac:spMk id="14" creationId="{F3E0743B-4067-C12B-3868-4C86ED783230}"/>
          </ac:spMkLst>
        </pc:spChg>
        <pc:spChg chg="mod">
          <ac:chgData name="Gavin Wood" userId="85c3655d-875c-4339-9012-f22b1cbf740e" providerId="ADAL" clId="{36D02F22-A9D9-4C7B-9D9D-2AC455EC9C75}" dt="2026-03-09T15:53:09.532" v="141" actId="114"/>
          <ac:spMkLst>
            <pc:docMk/>
            <pc:sldMk cId="1527332766" sldId="261"/>
            <ac:spMk id="25" creationId="{531645CA-3CDE-5807-BC59-D3D7181A6332}"/>
          </ac:spMkLst>
        </pc:spChg>
      </pc:sldChg>
      <pc:sldChg chg="modSp mod">
        <pc:chgData name="Gavin Wood" userId="85c3655d-875c-4339-9012-f22b1cbf740e" providerId="ADAL" clId="{36D02F22-A9D9-4C7B-9D9D-2AC455EC9C75}" dt="2026-03-09T16:02:46.393" v="273" actId="14100"/>
        <pc:sldMkLst>
          <pc:docMk/>
          <pc:sldMk cId="1318119375" sldId="262"/>
        </pc:sldMkLst>
        <pc:spChg chg="mod">
          <ac:chgData name="Gavin Wood" userId="85c3655d-875c-4339-9012-f22b1cbf740e" providerId="ADAL" clId="{36D02F22-A9D9-4C7B-9D9D-2AC455EC9C75}" dt="2026-03-09T15:46:27.648" v="104" actId="313"/>
          <ac:spMkLst>
            <pc:docMk/>
            <pc:sldMk cId="1318119375" sldId="262"/>
            <ac:spMk id="3" creationId="{2805600F-99B0-EDAF-2E63-08FCC44DAAD7}"/>
          </ac:spMkLst>
        </pc:spChg>
        <pc:spChg chg="mod">
          <ac:chgData name="Gavin Wood" userId="85c3655d-875c-4339-9012-f22b1cbf740e" providerId="ADAL" clId="{36D02F22-A9D9-4C7B-9D9D-2AC455EC9C75}" dt="2026-03-09T15:46:25.796" v="103" actId="313"/>
          <ac:spMkLst>
            <pc:docMk/>
            <pc:sldMk cId="1318119375" sldId="262"/>
            <ac:spMk id="22" creationId="{090997DD-679D-5A80-711C-463E96B2AD0E}"/>
          </ac:spMkLst>
        </pc:spChg>
        <pc:spChg chg="mod">
          <ac:chgData name="Gavin Wood" userId="85c3655d-875c-4339-9012-f22b1cbf740e" providerId="ADAL" clId="{36D02F22-A9D9-4C7B-9D9D-2AC455EC9C75}" dt="2026-03-09T16:02:46.393" v="273" actId="14100"/>
          <ac:spMkLst>
            <pc:docMk/>
            <pc:sldMk cId="1318119375" sldId="262"/>
            <ac:spMk id="23" creationId="{DAC30585-A7FC-AD66-4677-0D920825798B}"/>
          </ac:spMkLst>
        </pc:spChg>
        <pc:spChg chg="mod">
          <ac:chgData name="Gavin Wood" userId="85c3655d-875c-4339-9012-f22b1cbf740e" providerId="ADAL" clId="{36D02F22-A9D9-4C7B-9D9D-2AC455EC9C75}" dt="2026-03-09T16:02:42.653" v="272" actId="14100"/>
          <ac:spMkLst>
            <pc:docMk/>
            <pc:sldMk cId="1318119375" sldId="262"/>
            <ac:spMk id="24" creationId="{4883099E-EED5-FE56-79B7-FC3E084995E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slide" Target="../slides/slide5.xm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slide" Target="../slides/slide4.xml"/><Relationship Id="rId5" Type="http://schemas.openxmlformats.org/officeDocument/2006/relationships/slide" Target="../slides/slide3.xml"/><Relationship Id="rId4" Type="http://schemas.openxmlformats.org/officeDocument/2006/relationships/slide" Target="../slides/slide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7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>
          <a:xfrm>
            <a:off x="174450" y="927426"/>
            <a:ext cx="8769929" cy="5336896"/>
          </a:xfrm>
          <a:prstGeom prst="roundRect">
            <a:avLst>
              <a:gd name="adj" fmla="val 2520"/>
            </a:avLst>
          </a:prstGeom>
          <a:solidFill>
            <a:srgbClr val="FBFBFB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>
            <a:hlinkClick r:id="rId3" action="ppaction://hlinksldjump"/>
          </p:cNvPr>
          <p:cNvSpPr/>
          <p:nvPr userDrawn="1"/>
        </p:nvSpPr>
        <p:spPr>
          <a:xfrm>
            <a:off x="348019" y="736981"/>
            <a:ext cx="1636907" cy="1364777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350"/>
              <a:t>1</a:t>
            </a:r>
          </a:p>
        </p:txBody>
      </p:sp>
      <p:sp>
        <p:nvSpPr>
          <p:cNvPr id="18" name="Rounded Rectangle 17">
            <a:hlinkClick r:id="rId4" action="ppaction://hlinksldjump"/>
          </p:cNvPr>
          <p:cNvSpPr/>
          <p:nvPr userDrawn="1"/>
        </p:nvSpPr>
        <p:spPr>
          <a:xfrm>
            <a:off x="7155665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/>
              <a:t>5</a:t>
            </a:r>
          </a:p>
        </p:txBody>
      </p:sp>
      <p:sp>
        <p:nvSpPr>
          <p:cNvPr id="19" name="Rounded Rectangle 18">
            <a:hlinkClick r:id="rId5" action="ppaction://hlinksldjump"/>
          </p:cNvPr>
          <p:cNvSpPr/>
          <p:nvPr userDrawn="1"/>
        </p:nvSpPr>
        <p:spPr>
          <a:xfrm>
            <a:off x="2049930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/>
              <a:t>2</a:t>
            </a:r>
          </a:p>
        </p:txBody>
      </p:sp>
      <p:sp>
        <p:nvSpPr>
          <p:cNvPr id="20" name="Rounded Rectangle 19">
            <a:hlinkClick r:id="rId6" action="ppaction://hlinksldjump"/>
          </p:cNvPr>
          <p:cNvSpPr/>
          <p:nvPr userDrawn="1"/>
        </p:nvSpPr>
        <p:spPr>
          <a:xfrm>
            <a:off x="3751841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/>
              <a:t>3</a:t>
            </a:r>
          </a:p>
        </p:txBody>
      </p:sp>
      <p:sp>
        <p:nvSpPr>
          <p:cNvPr id="21" name="Rounded Rectangle 20">
            <a:hlinkClick r:id="rId7" action="ppaction://hlinksldjump"/>
          </p:cNvPr>
          <p:cNvSpPr/>
          <p:nvPr userDrawn="1"/>
        </p:nvSpPr>
        <p:spPr>
          <a:xfrm>
            <a:off x="5453753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/>
              <a:t>4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74450" y="1419366"/>
            <a:ext cx="8769929" cy="5213446"/>
          </a:xfrm>
          <a:prstGeom prst="rect">
            <a:avLst/>
          </a:prstGeom>
          <a:gradFill flip="none" rotWithShape="1">
            <a:gsLst>
              <a:gs pos="0">
                <a:srgbClr val="FBFBFB"/>
              </a:gs>
              <a:gs pos="100000">
                <a:srgbClr val="F0F0F0"/>
              </a:gs>
            </a:gsLst>
            <a:lin ang="5400000" scaled="1"/>
            <a:tileRect/>
          </a:gradFill>
          <a:ln w="28575">
            <a:solidFill>
              <a:srgbClr val="FFFFFF"/>
            </a:solidFill>
          </a:ln>
          <a:effectLst>
            <a:outerShdw blurRad="139700" dist="50800" dir="16200000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48017" y="1443300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0"/>
          </p:nvPr>
        </p:nvSpPr>
        <p:spPr>
          <a:xfrm>
            <a:off x="347664" y="2962275"/>
            <a:ext cx="8352235" cy="33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16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0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5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gif"/><Relationship Id="rId5" Type="http://schemas.openxmlformats.org/officeDocument/2006/relationships/hyperlink" Target="https://youtu.be/KjIlCIzUXx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dymark.com/products/energy-chain" TargetMode="External"/><Relationship Id="rId13" Type="http://schemas.openxmlformats.org/officeDocument/2006/relationships/image" Target="../media/image5.gif"/><Relationship Id="rId3" Type="http://schemas.openxmlformats.org/officeDocument/2006/relationships/image" Target="../media/image2.png"/><Relationship Id="rId7" Type="http://schemas.openxmlformats.org/officeDocument/2006/relationships/hyperlink" Target="https://www.andymark.com/products/s3-linear-motion-kit" TargetMode="Externa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hyperlink" Target="https://www.revrobotics.com/Elevator-Bearing-Blocks/" TargetMode="External"/><Relationship Id="rId11" Type="http://schemas.openxmlformats.org/officeDocument/2006/relationships/hyperlink" Target="https://youtube.com/shorts/eeIObPE4gkM?si=gdv7SE5X7e_7QjiM" TargetMode="External"/><Relationship Id="rId5" Type="http://schemas.openxmlformats.org/officeDocument/2006/relationships/hyperlink" Target="https://www.mcmaster.com/products/polycarbonate/" TargetMode="External"/><Relationship Id="rId10" Type="http://schemas.openxmlformats.org/officeDocument/2006/relationships/hyperlink" Target="https://youtu.be/cnd8AZhAxcA?si=sTLP2dKUNC6f71i-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youtu.be/EutYFEO6Rvw?si=wfR0GwhNy3Sajdk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cdesign.org/mechanism-examples/elevator/continuous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cproducts.com/collections/systems-structure/products/greyt-cascade-elevator" TargetMode="External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hyperlink" Target="https://www.andymark.com/products/elevator-bearings-and-structure-kits" TargetMode="External"/><Relationship Id="rId11" Type="http://schemas.openxmlformats.org/officeDocument/2006/relationships/image" Target="../media/image6.gif"/><Relationship Id="rId5" Type="http://schemas.openxmlformats.org/officeDocument/2006/relationships/hyperlink" Target="https://youtu.be/EutYFEO6Rvw?si=ot8QGmHP_HtxDdV9" TargetMode="External"/><Relationship Id="rId10" Type="http://schemas.openxmlformats.org/officeDocument/2006/relationships/hyperlink" Target="https://www.reca.lc/linear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frcdesign.org/mechanism-examples/elevator/cascad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.png"/><Relationship Id="rId7" Type="http://schemas.openxmlformats.org/officeDocument/2006/relationships/hyperlink" Target="https://www.andymark.com/products/climber-in-a-box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hyperlink" Target="https://www.thethriftybot.com/products/thrifty-telescoping-tube-kit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wcproducts.com/products/greyt-telescope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s://youtube.com/shorts/Kp9lVipz8nY?si=ZdfxTiB_9-m4QNs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.png"/><Relationship Id="rId7" Type="http://schemas.openxmlformats.org/officeDocument/2006/relationships/hyperlink" Target="https://www.youtube.com/@thang010146/search" TargetMode="External"/><Relationship Id="rId12" Type="http://schemas.openxmlformats.org/officeDocument/2006/relationships/hyperlink" Target="https://docs.google.com/presentation/d/1B3SdgohcquMUMQrBeZn0BAOIZ6J-tSOT7bCNL4jrQ0Y/edit?slide=id.p#slide=id.p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hyperlink" Target="https://docs.google.com/document/d/1Asp0x9WzTM27EI6uSHEAD9cBJAzZvl5D8X4AJGMlKpg/edit?usp=sharing" TargetMode="External"/><Relationship Id="rId11" Type="http://schemas.openxmlformats.org/officeDocument/2006/relationships/image" Target="../media/image14.gif"/><Relationship Id="rId5" Type="http://schemas.openxmlformats.org/officeDocument/2006/relationships/hyperlink" Target="https://docs.google.com/presentation/d/1B3SdgohcquMUMQrBeZn0BAOIZ6J-tSOT7bCNL4jrQ0Y/edit#slide=id.g2911adb8ca6_1_34" TargetMode="External"/><Relationship Id="rId10" Type="http://schemas.openxmlformats.org/officeDocument/2006/relationships/image" Target="../media/image13.gif"/><Relationship Id="rId4" Type="http://schemas.openxmlformats.org/officeDocument/2006/relationships/image" Target="../media/image2.pn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dymark.com/products/climber-in-a-box-winch-kits" TargetMode="External"/><Relationship Id="rId13" Type="http://schemas.openxmlformats.org/officeDocument/2006/relationships/hyperlink" Target="https://grabcad.com/library/animated-round-rack-and-pinion-gear-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revrobotics.com/rev-45-1507/" TargetMode="External"/><Relationship Id="rId12" Type="http://schemas.openxmlformats.org/officeDocument/2006/relationships/hyperlink" Target="https://www.frcdesign.org/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hyperlink" Target="https://www.revrobotics.com/rev-21-2735/" TargetMode="External"/><Relationship Id="rId11" Type="http://schemas.openxmlformats.org/officeDocument/2006/relationships/hyperlink" Target="https://photos.spectrum3847.org/keyword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16.gif"/><Relationship Id="rId10" Type="http://schemas.openxmlformats.org/officeDocument/2006/relationships/hyperlink" Target="https://www.projectb.net.au/resources/robot-mechanisms/" TargetMode="External"/><Relationship Id="rId4" Type="http://schemas.openxmlformats.org/officeDocument/2006/relationships/image" Target="../media/image15.gif"/><Relationship Id="rId9" Type="http://schemas.openxmlformats.org/officeDocument/2006/relationships/hyperlink" Target="https://www.andymark.com/products/compact-linear-slide-system-add-on-stage-kit" TargetMode="External"/><Relationship Id="rId14" Type="http://schemas.openxmlformats.org/officeDocument/2006/relationships/hyperlink" Target="https://youtu.be/U8Vqy-nuk5E?si=NXA5nLAZl4ebaGr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48019" y="781988"/>
            <a:ext cx="1636907" cy="497532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</a:t>
            </a:r>
          </a:p>
        </p:txBody>
      </p:sp>
      <p:sp>
        <p:nvSpPr>
          <p:cNvPr id="4" name="Title 24">
            <a:extLst>
              <a:ext uri="{FF2B5EF4-FFF2-40B4-BE49-F238E27FC236}">
                <a16:creationId xmlns:a16="http://schemas.microsoft.com/office/drawing/2014/main" id="{0EA46090-CB83-569E-143D-CD4787FCDEE9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EXTENDERS: LIFT, REACH AND CLIMB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8E8B206-4E18-E88D-249F-727338CA4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2EAE518C-AA53-4486-4388-126D97B275FE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</a:t>
            </a: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7276D8FE-A5BB-300E-55DA-65C6FAD01B0E}"/>
              </a:ext>
            </a:extLst>
          </p:cNvPr>
          <p:cNvSpPr/>
          <p:nvPr/>
        </p:nvSpPr>
        <p:spPr>
          <a:xfrm>
            <a:off x="3751841" y="764736"/>
            <a:ext cx="1636907" cy="514783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F015C1F8-8FCD-C5E4-E0E9-0DB2B6EFA22C}"/>
              </a:ext>
            </a:extLst>
          </p:cNvPr>
          <p:cNvSpPr/>
          <p:nvPr/>
        </p:nvSpPr>
        <p:spPr>
          <a:xfrm>
            <a:off x="5453753" y="756119"/>
            <a:ext cx="1636907" cy="523399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9FB4B0C9-A106-0DEB-8FB6-0008318E61CD}"/>
              </a:ext>
            </a:extLst>
          </p:cNvPr>
          <p:cNvSpPr/>
          <p:nvPr/>
        </p:nvSpPr>
        <p:spPr>
          <a:xfrm>
            <a:off x="7155665" y="773368"/>
            <a:ext cx="1636907" cy="523398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Mechanisms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C6ADD5-6CD1-AFF1-D667-975B972A4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B259BA-1047-E2A7-72E3-CEB265327320}"/>
              </a:ext>
            </a:extLst>
          </p:cNvPr>
          <p:cNvSpPr txBox="1"/>
          <p:nvPr/>
        </p:nvSpPr>
        <p:spPr>
          <a:xfrm>
            <a:off x="484386" y="2223899"/>
            <a:ext cx="458794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Extenders are robot mechanisms that allow a robot to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lift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up,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reach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out, and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climb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Whe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 deciding which type of mechanism to use, ask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CAC3B-CF37-1389-3246-35F067736BDF}"/>
              </a:ext>
            </a:extLst>
          </p:cNvPr>
          <p:cNvSpPr txBox="1"/>
          <p:nvPr/>
        </p:nvSpPr>
        <p:spPr>
          <a:xfrm>
            <a:off x="489426" y="3393950"/>
            <a:ext cx="4672525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high will the robot need to </a:t>
            </a:r>
            <a:r>
              <a:rPr lang="en-US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lift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scoring element in order to score it?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far will the robot need to </a:t>
            </a:r>
            <a:r>
              <a:rPr lang="en-US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reach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outside of its frame perimeter?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there height or </a:t>
            </a:r>
            <a:r>
              <a:rPr lang="en-US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extension limit rules 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that season’s game manual?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the task is to </a:t>
            </a:r>
            <a:r>
              <a:rPr lang="en-US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climb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how will the robot’s center of mass impact how it hangs when it is off the ground?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9B5BB-7BC4-B5EB-C4D4-CFC1243522DD}"/>
              </a:ext>
            </a:extLst>
          </p:cNvPr>
          <p:cNvSpPr txBox="1"/>
          <p:nvPr/>
        </p:nvSpPr>
        <p:spPr>
          <a:xfrm>
            <a:off x="221277" y="1516387"/>
            <a:ext cx="8660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EXTENDERS: LIFT, REACH AND CLIMB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A94B6F-0369-BA35-F822-BE2336A64D58}"/>
              </a:ext>
            </a:extLst>
          </p:cNvPr>
          <p:cNvSpPr txBox="1"/>
          <p:nvPr/>
        </p:nvSpPr>
        <p:spPr>
          <a:xfrm>
            <a:off x="6446520" y="6115344"/>
            <a:ext cx="2455940" cy="186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600" i="1" dirty="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FIRST</a:t>
            </a:r>
            <a:r>
              <a:rPr lang="pt-BR" sz="600" dirty="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 Robotics </a:t>
            </a:r>
            <a:r>
              <a:rPr lang="pt-BR" sz="600" dirty="0" err="1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Competition</a:t>
            </a:r>
            <a:r>
              <a:rPr lang="pt-BR" sz="600" dirty="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 Team  233 – Pink 2011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112145-F526-022E-1CE2-80AAFCAA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51" y="2470357"/>
            <a:ext cx="3620175" cy="3631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83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0BC44-C8FE-A6EA-741B-D687F5CFF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48019" y="557706"/>
            <a:ext cx="1636907" cy="637544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D6313DAD-CF6F-BA82-8F1E-AAC3548AC878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</a:t>
            </a: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1F037963-A573-56E3-6979-0A4263B0FC71}"/>
              </a:ext>
            </a:extLst>
          </p:cNvPr>
          <p:cNvSpPr/>
          <p:nvPr/>
        </p:nvSpPr>
        <p:spPr>
          <a:xfrm>
            <a:off x="3751841" y="764736"/>
            <a:ext cx="1636907" cy="523401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597020DC-3960-7CA0-6A40-83412D22B3CE}"/>
              </a:ext>
            </a:extLst>
          </p:cNvPr>
          <p:cNvSpPr/>
          <p:nvPr/>
        </p:nvSpPr>
        <p:spPr>
          <a:xfrm>
            <a:off x="5453753" y="756119"/>
            <a:ext cx="1636907" cy="523401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F4D500AE-7F8B-A975-B2DD-66976154010E}"/>
              </a:ext>
            </a:extLst>
          </p:cNvPr>
          <p:cNvSpPr/>
          <p:nvPr/>
        </p:nvSpPr>
        <p:spPr>
          <a:xfrm>
            <a:off x="7155665" y="773368"/>
            <a:ext cx="1636907" cy="506152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Mechanisms</a:t>
            </a:r>
          </a:p>
        </p:txBody>
      </p:sp>
      <p:sp>
        <p:nvSpPr>
          <p:cNvPr id="10" name="Title 24">
            <a:extLst>
              <a:ext uri="{FF2B5EF4-FFF2-40B4-BE49-F238E27FC236}">
                <a16:creationId xmlns:a16="http://schemas.microsoft.com/office/drawing/2014/main" id="{F5F898F4-8CFB-45B7-D07C-9C6FCD9FFAFD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EXTENDERS: LIFT, REACH AND CLIMB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29F8D18F-0AAD-A5C7-CA62-B07AD4136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DAC30585-A7FC-AD66-4677-0D920825798B}"/>
              </a:ext>
            </a:extLst>
          </p:cNvPr>
          <p:cNvSpPr/>
          <p:nvPr/>
        </p:nvSpPr>
        <p:spPr>
          <a:xfrm>
            <a:off x="5253905" y="4176206"/>
            <a:ext cx="3648553" cy="286856"/>
          </a:xfrm>
          <a:prstGeom prst="round2DiagRect">
            <a:avLst/>
          </a:prstGeom>
          <a:gradFill flip="none" rotWithShape="1">
            <a:gsLst>
              <a:gs pos="0">
                <a:srgbClr val="4472C4">
                  <a:shade val="30000"/>
                  <a:satMod val="115000"/>
                </a:srgbClr>
              </a:gs>
              <a:gs pos="50000">
                <a:srgbClr val="4472C4">
                  <a:shade val="67500"/>
                  <a:satMod val="115000"/>
                </a:srgbClr>
              </a:gs>
              <a:gs pos="100000">
                <a:srgbClr val="4472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0997DD-679D-5A80-711C-463E96B2AD0E}"/>
              </a:ext>
            </a:extLst>
          </p:cNvPr>
          <p:cNvSpPr txBox="1"/>
          <p:nvPr/>
        </p:nvSpPr>
        <p:spPr>
          <a:xfrm>
            <a:off x="346436" y="4624607"/>
            <a:ext cx="476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 Tips and Tricks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Sensors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important to allow the robot to track the position of the elevator. More information on sensors is covered later in this lesson.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Wire Chain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helps with wire management, so that the wires can move with the elevator in a safe and reliable manner.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often added to elevators to allow robots to possess a scoring element on the ground and lift it to score.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7BC36C-C765-6E09-29F5-01561D3BBDD2}"/>
              </a:ext>
            </a:extLst>
          </p:cNvPr>
          <p:cNvSpPr/>
          <p:nvPr/>
        </p:nvSpPr>
        <p:spPr>
          <a:xfrm>
            <a:off x="5253905" y="4463061"/>
            <a:ext cx="3538667" cy="1957068"/>
          </a:xfrm>
          <a:prstGeom prst="rect">
            <a:avLst/>
          </a:prstGeom>
          <a:solidFill>
            <a:srgbClr val="BFC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83099E-EED5-FE56-79B7-FC3E084995EB}"/>
              </a:ext>
            </a:extLst>
          </p:cNvPr>
          <p:cNvSpPr txBox="1"/>
          <p:nvPr/>
        </p:nvSpPr>
        <p:spPr>
          <a:xfrm>
            <a:off x="5380328" y="4149463"/>
            <a:ext cx="3491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 Materials and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3D306-8B94-A9B1-6D30-C078B3A276E4}"/>
              </a:ext>
            </a:extLst>
          </p:cNvPr>
          <p:cNvSpPr txBox="1"/>
          <p:nvPr/>
        </p:nvSpPr>
        <p:spPr>
          <a:xfrm>
            <a:off x="5351182" y="4494781"/>
            <a:ext cx="3409004" cy="17537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>
                <a:solidFill>
                  <a:srgbClr val="595959"/>
                </a:solidFill>
                <a:latin typeface="Arial"/>
                <a:cs typeface="Arial"/>
              </a:rPr>
              <a:t>Linear</a:t>
            </a:r>
            <a:r>
              <a:rPr lang="en-US" sz="1100" b="1" i="0" u="none" strike="noStrike">
                <a:solidFill>
                  <a:srgbClr val="595959"/>
                </a:solidFill>
                <a:effectLst/>
                <a:latin typeface="Arial"/>
                <a:cs typeface="Arial"/>
              </a:rPr>
              <a:t> </a:t>
            </a:r>
            <a:r>
              <a:rPr lang="en-US" sz="1100" b="1">
                <a:solidFill>
                  <a:srgbClr val="595959"/>
                </a:solidFill>
                <a:latin typeface="Arial"/>
                <a:cs typeface="Arial"/>
              </a:rPr>
              <a:t>Slides </a:t>
            </a:r>
            <a:r>
              <a:rPr lang="en-US" sz="1100" b="1" i="0" u="none" strike="noStrike">
                <a:solidFill>
                  <a:srgbClr val="595959"/>
                </a:solidFill>
                <a:effectLst/>
                <a:latin typeface="Arial"/>
                <a:cs typeface="Arial"/>
              </a:rPr>
              <a:t>and </a:t>
            </a:r>
            <a:r>
              <a:rPr lang="en-US" sz="1100" b="1">
                <a:solidFill>
                  <a:srgbClr val="595959"/>
                </a:solidFill>
                <a:latin typeface="Arial"/>
                <a:cs typeface="Arial"/>
              </a:rPr>
              <a:t>Bearings</a:t>
            </a:r>
            <a:r>
              <a:rPr lang="en-US" sz="1100" b="0" i="0" u="none" strike="noStrike">
                <a:solidFill>
                  <a:srgbClr val="595959"/>
                </a:solidFill>
                <a:effectLst/>
                <a:latin typeface="Arial"/>
                <a:cs typeface="Arial"/>
              </a:rPr>
              <a:t>. Examples include: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Local Hardware Stores and Vendors</a:t>
            </a:r>
            <a:endParaRPr lang="en-US" sz="1100" b="0" i="0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u="sng">
                <a:solidFill>
                  <a:srgbClr val="0563C1"/>
                </a:solidFill>
                <a:latin typeface="Arial"/>
                <a:cs typeface="Arial"/>
                <a:hlinkClick r:id="rId6"/>
              </a:rPr>
              <a:t>Rev</a:t>
            </a:r>
            <a:endParaRPr lang="en-US" sz="1100" b="0" i="0" u="sng" strike="noStrike">
              <a:solidFill>
                <a:srgbClr val="0097A7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u="sng">
                <a:solidFill>
                  <a:srgbClr val="0563C1"/>
                </a:solidFill>
                <a:latin typeface="Arial"/>
                <a:cs typeface="Arial"/>
                <a:hlinkClick r:id="rId7"/>
              </a:rPr>
              <a:t>AndyMark</a:t>
            </a:r>
            <a:endParaRPr lang="en-US" sz="1100" u="sng">
              <a:solidFill>
                <a:srgbClr val="0563C1"/>
              </a:solidFill>
              <a:latin typeface="Arial"/>
              <a:cs typeface="Arial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Wire Chain</a:t>
            </a:r>
            <a:r>
              <a:rPr lang="en-US" sz="11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. Examples include: 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u="sng">
                <a:solidFill>
                  <a:srgbClr val="0097A7"/>
                </a:solidFill>
                <a:latin typeface="Arial"/>
                <a:cs typeface="Arial"/>
                <a:hlinkClick r:id="rId8"/>
              </a:rPr>
              <a:t>AndyMark</a:t>
            </a:r>
            <a:endParaRPr lang="en-US" sz="1100" b="0" i="0" u="none" strike="noStrike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>
                <a:solidFill>
                  <a:srgbClr val="595959"/>
                </a:solidFill>
                <a:latin typeface="Arial" panose="020B0604020202020204" pitchFamily="34" charset="0"/>
              </a:rPr>
              <a:t>Elevator Resources</a:t>
            </a:r>
            <a:r>
              <a:rPr lang="en-US" sz="1100">
                <a:solidFill>
                  <a:srgbClr val="595959"/>
                </a:solidFill>
                <a:latin typeface="Arial" panose="020B0604020202020204" pitchFamily="34" charset="0"/>
              </a:rPr>
              <a:t>. Examples include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0" i="0" u="none" strike="noStrike">
                <a:solidFill>
                  <a:srgbClr val="595959"/>
                </a:solidFill>
                <a:effectLst/>
                <a:latin typeface="Arial"/>
                <a:cs typeface="Arial"/>
                <a:hlinkClick r:id="rId9"/>
              </a:rPr>
              <a:t>How Do I Use Elevators in </a:t>
            </a:r>
            <a:r>
              <a:rPr lang="en-US" sz="1100" b="0" i="1" u="none" strike="noStrike">
                <a:solidFill>
                  <a:srgbClr val="595959"/>
                </a:solidFill>
                <a:effectLst/>
                <a:latin typeface="Arial"/>
                <a:cs typeface="Arial"/>
                <a:hlinkClick r:id="rId9"/>
              </a:rPr>
              <a:t>FIRST</a:t>
            </a:r>
            <a:r>
              <a:rPr lang="en-US" sz="1100" b="0" i="0" u="none" strike="noStrike">
                <a:solidFill>
                  <a:srgbClr val="595959"/>
                </a:solidFill>
                <a:effectLst/>
                <a:latin typeface="Arial"/>
                <a:cs typeface="Arial"/>
                <a:hlinkClick r:id="rId9"/>
              </a:rPr>
              <a:t>?</a:t>
            </a:r>
            <a:endParaRPr lang="en-US" sz="1100" b="0" i="0" u="none" strike="noStrike">
              <a:solidFill>
                <a:srgbClr val="595959"/>
              </a:solidFill>
              <a:effectLst/>
              <a:latin typeface="Arial"/>
              <a:cs typeface="Arial"/>
            </a:endParaRP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  <a:hlinkClick r:id="rId10"/>
              </a:rPr>
              <a:t>Elevator Overview | Ri3D Redux 2023</a:t>
            </a:r>
            <a:endParaRPr lang="en-US" sz="1100" b="0" i="0" u="none" strike="noStrike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71F035-180D-63C3-9812-943037F9172A}"/>
              </a:ext>
            </a:extLst>
          </p:cNvPr>
          <p:cNvSpPr txBox="1"/>
          <p:nvPr/>
        </p:nvSpPr>
        <p:spPr>
          <a:xfrm>
            <a:off x="348019" y="1509465"/>
            <a:ext cx="8554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</a:t>
            </a:r>
            <a:r>
              <a:rPr lang="en-US" sz="2000" b="1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 elevator </a:t>
            </a:r>
            <a:r>
              <a:rPr lang="en-US" sz="2000" b="0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a common </a:t>
            </a:r>
            <a:r>
              <a:rPr lang="en-US" sz="2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mechanism which provides linear motion, up and down</a:t>
            </a:r>
            <a:r>
              <a:rPr lang="en-US" sz="2000" b="0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5600F-99B0-EDAF-2E63-08FCC44DAAD7}"/>
              </a:ext>
            </a:extLst>
          </p:cNvPr>
          <p:cNvSpPr txBox="1"/>
          <p:nvPr/>
        </p:nvSpPr>
        <p:spPr>
          <a:xfrm>
            <a:off x="413013" y="2185850"/>
            <a:ext cx="476204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4472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 Elevator Mechanics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Carriage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The carriage moves up and down the uprights. The front of the carriage is typically attached to the scoring element manipulator mechanism (such as a claw), while the back side is attached to a pulley system of some sort.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Uprights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Often made out of Box Tubing, the uprights are the bars on either side that support the carriage. Uprights often need a diagonal support that connects to the frame.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Linear Slides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Bearings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Allows the carriage to ride smoothly up and down the uprights.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Pulley System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Chain, belt, string or rope can be used to rig the elevator, allowing the carriage to move.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FF9FB-9473-8A79-561A-C5B21BD70594}"/>
              </a:ext>
            </a:extLst>
          </p:cNvPr>
          <p:cNvSpPr txBox="1"/>
          <p:nvPr/>
        </p:nvSpPr>
        <p:spPr>
          <a:xfrm>
            <a:off x="5802804" y="3895733"/>
            <a:ext cx="12295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>
                <a:hlinkClick r:id="rId11"/>
              </a:rPr>
              <a:t>Single Stage Elevator</a:t>
            </a:r>
            <a:endParaRPr lang="en-US" sz="6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B9DDAA-3BAD-4AA5-49EC-341C98427F64}"/>
              </a:ext>
            </a:extLst>
          </p:cNvPr>
          <p:cNvSpPr txBox="1"/>
          <p:nvPr/>
        </p:nvSpPr>
        <p:spPr>
          <a:xfrm>
            <a:off x="6904659" y="3894386"/>
            <a:ext cx="1864811" cy="186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lnSpc>
                <a:spcPct val="110000"/>
              </a:lnSpc>
            </a:pPr>
            <a:r>
              <a:rPr lang="en-US" sz="6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  <a:hlinkClick r:id="rId9"/>
              </a:rPr>
              <a:t>How Do I Use Elevators in FIRST?</a:t>
            </a:r>
            <a:endParaRPr lang="en-US" sz="6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563B2-EB40-7A10-B589-F34E97C418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b="4090"/>
          <a:stretch/>
        </p:blipFill>
        <p:spPr>
          <a:xfrm>
            <a:off x="5297034" y="2019435"/>
            <a:ext cx="1673107" cy="1927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19109C-EDD5-504D-621F-4A5EAC37FF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77" y="2019436"/>
            <a:ext cx="1512577" cy="1898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11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049930" y="54908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F18425ED-4CF0-B488-C3E9-D0AE9D98A9CC}"/>
              </a:ext>
            </a:extLst>
          </p:cNvPr>
          <p:cNvSpPr/>
          <p:nvPr/>
        </p:nvSpPr>
        <p:spPr>
          <a:xfrm>
            <a:off x="348019" y="790614"/>
            <a:ext cx="1636907" cy="488906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FD04BCEC-5E63-70D7-3B3D-C49F3858C158}"/>
              </a:ext>
            </a:extLst>
          </p:cNvPr>
          <p:cNvSpPr/>
          <p:nvPr/>
        </p:nvSpPr>
        <p:spPr>
          <a:xfrm>
            <a:off x="3751841" y="764736"/>
            <a:ext cx="1636907" cy="514784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8E5F11B4-B762-0EEB-F8C6-339127A42D7C}"/>
              </a:ext>
            </a:extLst>
          </p:cNvPr>
          <p:cNvSpPr/>
          <p:nvPr/>
        </p:nvSpPr>
        <p:spPr>
          <a:xfrm>
            <a:off x="5453753" y="756120"/>
            <a:ext cx="1636907" cy="523400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D8BD29DE-8EE1-6B7A-1AC7-437CB0F15233}"/>
              </a:ext>
            </a:extLst>
          </p:cNvPr>
          <p:cNvSpPr/>
          <p:nvPr/>
        </p:nvSpPr>
        <p:spPr>
          <a:xfrm>
            <a:off x="7155665" y="773368"/>
            <a:ext cx="1636907" cy="506152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Mechanisms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8DD1A43B-81CF-0880-114C-ABCCDE5BDBE3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EXTENDERS: LIFT, REACH AND CLIMB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75E96683-007A-A2D3-7484-826E28782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567161-0813-8C53-7582-D371F1A8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E21C57-7550-45DE-E6C5-8FAE6A180090}"/>
              </a:ext>
            </a:extLst>
          </p:cNvPr>
          <p:cNvSpPr txBox="1"/>
          <p:nvPr/>
        </p:nvSpPr>
        <p:spPr>
          <a:xfrm>
            <a:off x="421493" y="2275920"/>
            <a:ext cx="34379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DF76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Continuous Elevators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stage moves at a time. The carriage moves to the top of the first stage, then the second stage rises up, and so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motor pulls on a single rope, belt or chain used for the rigging.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 less tension, but is more likely to jam.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sure to keep the rigging away from anything on the robot that is sharp, which might cut or damage the rigging over time.</a:t>
            </a:r>
          </a:p>
          <a:p>
            <a:endParaRPr lang="en-US" sz="8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DF762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Cascading </a:t>
            </a:r>
            <a:r>
              <a:rPr lang="en-US" b="1" u="sng" dirty="0">
                <a:solidFill>
                  <a:srgbClr val="DF76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Each stage moves simultaneously the same amount.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Each stage has its own rope, belt or chain used for the rigging, which makes it less likely to jam, but tension forces are higher.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 that because more mass is moving at once, the center of gravity changes more rapidly as the elevator goes up, which can make a robot more tippy.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84A2A-0DF4-33B9-E3BF-F1F60114231C}"/>
              </a:ext>
            </a:extLst>
          </p:cNvPr>
          <p:cNvSpPr txBox="1"/>
          <p:nvPr/>
        </p:nvSpPr>
        <p:spPr>
          <a:xfrm>
            <a:off x="411234" y="1512312"/>
            <a:ext cx="8318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 Elevators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extend far, but take up less space when not extended. The way each “stage” is lifted depends on the rigging.</a:t>
            </a:r>
            <a:endParaRPr lang="en-US" sz="20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D2128-3B5B-53ED-CFC0-003D2A601807}"/>
              </a:ext>
            </a:extLst>
          </p:cNvPr>
          <p:cNvSpPr txBox="1"/>
          <p:nvPr/>
        </p:nvSpPr>
        <p:spPr>
          <a:xfrm>
            <a:off x="5514838" y="4872816"/>
            <a:ext cx="125628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hlinkClick r:id="rId5"/>
              </a:rPr>
              <a:t>Continuous Elevator </a:t>
            </a:r>
            <a:r>
              <a:rPr lang="en-US" sz="600" err="1">
                <a:hlinkClick r:id="rId5"/>
              </a:rPr>
              <a:t>AndyMark</a:t>
            </a:r>
            <a:endParaRPr lang="en-US" sz="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348D5-9679-75BB-3394-7CE6E89A6E24}"/>
              </a:ext>
            </a:extLst>
          </p:cNvPr>
          <p:cNvSpPr txBox="1"/>
          <p:nvPr/>
        </p:nvSpPr>
        <p:spPr>
          <a:xfrm>
            <a:off x="7749193" y="4855757"/>
            <a:ext cx="115326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hlinkClick r:id="rId5"/>
              </a:rPr>
              <a:t>Cascading Elevator </a:t>
            </a:r>
            <a:r>
              <a:rPr lang="en-US" sz="600" err="1">
                <a:hlinkClick r:id="rId5"/>
              </a:rPr>
              <a:t>AndyMark</a:t>
            </a:r>
            <a:endParaRPr lang="en-US" sz="600"/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D7DA2696-F57D-6A4F-C4B5-4294B2D6FA09}"/>
              </a:ext>
            </a:extLst>
          </p:cNvPr>
          <p:cNvSpPr/>
          <p:nvPr/>
        </p:nvSpPr>
        <p:spPr>
          <a:xfrm>
            <a:off x="4015967" y="5085839"/>
            <a:ext cx="4886493" cy="286856"/>
          </a:xfrm>
          <a:prstGeom prst="round2Diag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06C497-FA04-8996-FA6C-985B32FC877A}"/>
              </a:ext>
            </a:extLst>
          </p:cNvPr>
          <p:cNvSpPr/>
          <p:nvPr/>
        </p:nvSpPr>
        <p:spPr>
          <a:xfrm>
            <a:off x="4015967" y="5372695"/>
            <a:ext cx="4729963" cy="1170791"/>
          </a:xfrm>
          <a:prstGeom prst="rect">
            <a:avLst/>
          </a:prstGeom>
          <a:solidFill>
            <a:srgbClr val="FADD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51A18E-3596-46D8-BC03-09EDC371A1C1}"/>
              </a:ext>
            </a:extLst>
          </p:cNvPr>
          <p:cNvSpPr txBox="1"/>
          <p:nvPr/>
        </p:nvSpPr>
        <p:spPr>
          <a:xfrm>
            <a:off x="4201064" y="5085839"/>
            <a:ext cx="460480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Multi-Stage Elevator Examples and Resources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F9A347-C4E9-8D6A-E24D-B92F0DC709A4}"/>
              </a:ext>
            </a:extLst>
          </p:cNvPr>
          <p:cNvSpPr txBox="1"/>
          <p:nvPr/>
        </p:nvSpPr>
        <p:spPr>
          <a:xfrm>
            <a:off x="4201064" y="5395477"/>
            <a:ext cx="4532162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Do I Use Elevators in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AndyMark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Elevator Bearing and Structure Kits</a:t>
            </a:r>
            <a:endParaRPr lang="en-US" sz="1100" dirty="0">
              <a:solidFill>
                <a:schemeClr val="accent1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100" b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WestCoast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Products Cascading Ele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vator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Kits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/>
              <a:ea typeface="Roboto"/>
              <a:cs typeface="Roboto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FRCdesign.org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</a:t>
            </a:r>
            <a:r>
              <a:rPr kumimoji="0" lang="en-US" sz="1100" b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ontinuous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Elevators</a:t>
            </a:r>
            <a:endParaRPr lang="en-US" sz="1100" dirty="0">
              <a:solidFill>
                <a:schemeClr val="accent1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FRCdesign.org Cascading Elevators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Roboto"/>
                <a:ea typeface="Roboto"/>
                <a:cs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Linear Mechanism Calculator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0426D-0569-9D4E-BDDF-B2657B870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57" y="2275920"/>
            <a:ext cx="2076759" cy="2606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E7DE7A-2A84-0994-BB34-24A527D1E8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7" y="2275920"/>
            <a:ext cx="2609085" cy="2617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79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3751841" y="557703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6193969D-E9DA-F524-C7D5-E821F1F9070E}"/>
              </a:ext>
            </a:extLst>
          </p:cNvPr>
          <p:cNvSpPr/>
          <p:nvPr/>
        </p:nvSpPr>
        <p:spPr>
          <a:xfrm>
            <a:off x="348019" y="790614"/>
            <a:ext cx="1636907" cy="440144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0842B175-F393-7DAF-E0CE-D8A6055E43C0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97DE426-E95A-C022-7CD3-3525390723A9}"/>
              </a:ext>
            </a:extLst>
          </p:cNvPr>
          <p:cNvSpPr/>
          <p:nvPr/>
        </p:nvSpPr>
        <p:spPr>
          <a:xfrm>
            <a:off x="5453753" y="756120"/>
            <a:ext cx="1636907" cy="523400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9FE42569-BD8E-C010-8044-FDDBCCFEC89F}"/>
              </a:ext>
            </a:extLst>
          </p:cNvPr>
          <p:cNvSpPr/>
          <p:nvPr/>
        </p:nvSpPr>
        <p:spPr>
          <a:xfrm>
            <a:off x="7155665" y="773368"/>
            <a:ext cx="1636907" cy="506152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Mechanisms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1FAEB9A5-58E5-E324-7FBE-A7018D9FA6D6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EXTENDERS: LIFT, REACH AND CLIMB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2E15EFAE-8A29-8007-119B-742F23B72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389323-45A0-CCE1-F220-76DAE977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CF85C17-E569-FB85-763C-3F8317C3A67B}"/>
              </a:ext>
            </a:extLst>
          </p:cNvPr>
          <p:cNvSpPr/>
          <p:nvPr/>
        </p:nvSpPr>
        <p:spPr>
          <a:xfrm>
            <a:off x="4730297" y="5059949"/>
            <a:ext cx="4172163" cy="286856"/>
          </a:xfrm>
          <a:prstGeom prst="round2DiagRect">
            <a:avLst/>
          </a:pr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4F454-21B0-7902-4D43-DF94A264711C}"/>
              </a:ext>
            </a:extLst>
          </p:cNvPr>
          <p:cNvSpPr/>
          <p:nvPr/>
        </p:nvSpPr>
        <p:spPr>
          <a:xfrm>
            <a:off x="4730296" y="5346804"/>
            <a:ext cx="4062277" cy="1036737"/>
          </a:xfrm>
          <a:prstGeom prst="rect">
            <a:avLst/>
          </a:prstGeom>
          <a:solidFill>
            <a:srgbClr val="FBC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5AACF8-ADF1-8FA4-C846-A361309176BB}"/>
              </a:ext>
            </a:extLst>
          </p:cNvPr>
          <p:cNvSpPr txBox="1"/>
          <p:nvPr/>
        </p:nvSpPr>
        <p:spPr>
          <a:xfrm>
            <a:off x="4697357" y="5034100"/>
            <a:ext cx="424562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Telescoping Arm Examples and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C74AD-9256-BBF8-FC18-47FCEED75FCD}"/>
              </a:ext>
            </a:extLst>
          </p:cNvPr>
          <p:cNvSpPr txBox="1"/>
          <p:nvPr/>
        </p:nvSpPr>
        <p:spPr>
          <a:xfrm>
            <a:off x="4858060" y="5444394"/>
            <a:ext cx="3902412" cy="82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>
                <a:solidFill>
                  <a:srgbClr val="595959"/>
                </a:solidFill>
                <a:latin typeface="Arial" panose="020B0604020202020204" pitchFamily="34" charset="0"/>
              </a:rPr>
              <a:t>Telescoping Arm Kits</a:t>
            </a:r>
            <a:r>
              <a:rPr lang="en-US" sz="1100">
                <a:solidFill>
                  <a:srgbClr val="595959"/>
                </a:solidFill>
                <a:latin typeface="Arial" panose="020B0604020202020204" pitchFamily="34" charset="0"/>
              </a:rPr>
              <a:t>: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err="1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WestCoast</a:t>
            </a:r>
            <a:r>
              <a:rPr lang="en-US" sz="110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 Products </a:t>
            </a:r>
            <a:r>
              <a:rPr lang="en-US" sz="1100" err="1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GreyT</a:t>
            </a:r>
            <a:r>
              <a:rPr lang="en-US" sz="110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 Telescope</a:t>
            </a:r>
            <a:endParaRPr lang="en-US" sz="1100">
              <a:solidFill>
                <a:srgbClr val="595959"/>
              </a:solidFill>
              <a:latin typeface="Arial" panose="020B0604020202020204" pitchFamily="34" charset="0"/>
              <a:hlinkClick r:id="rId6"/>
            </a:endParaRP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Thrifty Bot Telescoping Tube Kit</a:t>
            </a:r>
            <a:endParaRPr lang="en-US" sz="110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err="1">
                <a:solidFill>
                  <a:srgbClr val="595959"/>
                </a:solidFill>
                <a:latin typeface="Arial" panose="020B0604020202020204" pitchFamily="34" charset="0"/>
                <a:hlinkClick r:id="rId7"/>
              </a:rPr>
              <a:t>AndyMark</a:t>
            </a:r>
            <a:r>
              <a:rPr lang="en-US" sz="1100">
                <a:solidFill>
                  <a:srgbClr val="595959"/>
                </a:solidFill>
                <a:latin typeface="Arial" panose="020B0604020202020204" pitchFamily="34" charset="0"/>
                <a:hlinkClick r:id="rId7"/>
              </a:rPr>
              <a:t> Climber in a Box</a:t>
            </a:r>
            <a:endParaRPr lang="en-US" sz="1100" b="0" i="0" u="none" strike="noStrike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B7F49-97B3-055D-5E10-7D7F7181835D}"/>
              </a:ext>
            </a:extLst>
          </p:cNvPr>
          <p:cNvSpPr txBox="1"/>
          <p:nvPr/>
        </p:nvSpPr>
        <p:spPr>
          <a:xfrm>
            <a:off x="473020" y="3204970"/>
            <a:ext cx="46779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Arm Mechanics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Arms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involve stages, similar to elevators except that the stages nest inside one another, like a telescope, which allows for a compact design.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active-extension arm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extends similar to a Cascading Elevator, with a motor pulling a rope, chain, or belt.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</a:t>
            </a: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passive-extension arm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uses constant force springs to extend the arm.</a:t>
            </a:r>
          </a:p>
          <a:p>
            <a:endParaRPr lang="en-US" sz="800" u="sng">
              <a:solidFill>
                <a:srgbClr val="4472C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FDDD1-9114-187D-04BB-DB797F9E2FF0}"/>
              </a:ext>
            </a:extLst>
          </p:cNvPr>
          <p:cNvSpPr txBox="1"/>
          <p:nvPr/>
        </p:nvSpPr>
        <p:spPr>
          <a:xfrm>
            <a:off x="474454" y="1516529"/>
            <a:ext cx="49793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Arms </a:t>
            </a: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</a:rPr>
              <a:t>are frequently used to climb, when a robot needs to reach up to a bar, chain, or other field element and lift itself off the ground. Arms can also be used to reach a scoring element and lift it.</a:t>
            </a:r>
            <a:endParaRPr lang="en-US" sz="20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DCF31-5BC9-66EF-5D07-256D38B73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t="4310" r="17241"/>
          <a:stretch/>
        </p:blipFill>
        <p:spPr>
          <a:xfrm>
            <a:off x="6809266" y="1599726"/>
            <a:ext cx="1983305" cy="3178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24F0DF-A6C2-7D95-95AC-AC1611DC9640}"/>
              </a:ext>
            </a:extLst>
          </p:cNvPr>
          <p:cNvSpPr txBox="1"/>
          <p:nvPr/>
        </p:nvSpPr>
        <p:spPr>
          <a:xfrm>
            <a:off x="6809266" y="4777694"/>
            <a:ext cx="2093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" b="0" i="0" dirty="0">
                <a:effectLst/>
                <a:latin typeface="Roboto" panose="02000000000000000000" pitchFamily="2" charset="0"/>
                <a:hlinkClick r:id="rId9"/>
              </a:rPr>
              <a:t>FIRST Robotics Competition Team 2910</a:t>
            </a:r>
            <a:r>
              <a:rPr lang="en-US" sz="600" dirty="0">
                <a:latin typeface="Roboto" panose="02000000000000000000" pitchFamily="2" charset="0"/>
                <a:hlinkClick r:id="rId9"/>
              </a:rPr>
              <a:t> – Jack in the Bot 2022</a:t>
            </a:r>
            <a:endParaRPr lang="en-US" sz="600" b="0" i="0" dirty="0">
              <a:effectLst/>
              <a:latin typeface="Roboto" panose="020000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05F6AE-8276-EEB0-60B4-D8FCA3022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4852" y="2034807"/>
            <a:ext cx="887354" cy="2907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3B3415-73E8-8466-2B24-930E989D4CA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0231"/>
          <a:stretch/>
        </p:blipFill>
        <p:spPr>
          <a:xfrm>
            <a:off x="6047854" y="1538676"/>
            <a:ext cx="694753" cy="16222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EE27F4-4592-9C64-70C2-17ECCAAC40CB}"/>
              </a:ext>
            </a:extLst>
          </p:cNvPr>
          <p:cNvSpPr txBox="1"/>
          <p:nvPr/>
        </p:nvSpPr>
        <p:spPr>
          <a:xfrm>
            <a:off x="6121690" y="3684756"/>
            <a:ext cx="620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4-Stage, 3-Stage, 2-Stage and </a:t>
            </a:r>
            <a:b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1-Stage</a:t>
            </a: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7A2F97-948D-B1E4-B899-397CE467A3FA}"/>
              </a:ext>
            </a:extLst>
          </p:cNvPr>
          <p:cNvSpPr txBox="1"/>
          <p:nvPr/>
        </p:nvSpPr>
        <p:spPr>
          <a:xfrm>
            <a:off x="473020" y="4870027"/>
            <a:ext cx="39523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Arm Tips and Tricks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Mechanisms or hooks at the end of an arm should be made as durable, but lightweight, as possible.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Space is tight inside a telescoping arm, make sure to leave enough clearance for moving parts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89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5453753" y="54908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6F8BCDFA-3BD3-6F14-1454-6BEAE0377D4A}"/>
              </a:ext>
            </a:extLst>
          </p:cNvPr>
          <p:cNvSpPr/>
          <p:nvPr/>
        </p:nvSpPr>
        <p:spPr>
          <a:xfrm>
            <a:off x="348019" y="790614"/>
            <a:ext cx="1636907" cy="488906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A1BE4141-3271-7C29-309A-1A3D4071B4E3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82B30EFD-155C-A39C-6B74-3896832F29B1}"/>
              </a:ext>
            </a:extLst>
          </p:cNvPr>
          <p:cNvSpPr/>
          <p:nvPr/>
        </p:nvSpPr>
        <p:spPr>
          <a:xfrm>
            <a:off x="3751841" y="764736"/>
            <a:ext cx="1636907" cy="514783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</a:t>
            </a:r>
          </a:p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AB152189-3052-3D7B-C08C-6BEDE137F96C}"/>
              </a:ext>
            </a:extLst>
          </p:cNvPr>
          <p:cNvSpPr/>
          <p:nvPr/>
        </p:nvSpPr>
        <p:spPr>
          <a:xfrm>
            <a:off x="7155665" y="773367"/>
            <a:ext cx="1636907" cy="506151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Mechanisms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3E74689B-110B-64D8-6904-FDFA67AD2545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EXTENDERS: LIFT, REACH AND CLIMB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7CACE52-3DAD-1518-7EDF-58EC2FFC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30FED-07B3-7407-C205-F2CA8FF12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BADEAF7-C753-86A6-A045-C99009DBEA88}"/>
              </a:ext>
            </a:extLst>
          </p:cNvPr>
          <p:cNvSpPr/>
          <p:nvPr/>
        </p:nvSpPr>
        <p:spPr>
          <a:xfrm>
            <a:off x="5267767" y="5642908"/>
            <a:ext cx="3634693" cy="286856"/>
          </a:xfrm>
          <a:prstGeom prst="round2DiagRect">
            <a:avLst/>
          </a:prstGeom>
          <a:gradFill flip="none" rotWithShape="1">
            <a:gsLst>
              <a:gs pos="0">
                <a:srgbClr val="E8AF00">
                  <a:shade val="30000"/>
                  <a:satMod val="115000"/>
                </a:srgbClr>
              </a:gs>
              <a:gs pos="50000">
                <a:srgbClr val="E8AF00">
                  <a:shade val="67500"/>
                  <a:satMod val="115000"/>
                </a:srgbClr>
              </a:gs>
              <a:gs pos="100000">
                <a:srgbClr val="E8A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614ADE-52ED-2A5F-B029-E503D1E387C6}"/>
              </a:ext>
            </a:extLst>
          </p:cNvPr>
          <p:cNvSpPr/>
          <p:nvPr/>
        </p:nvSpPr>
        <p:spPr>
          <a:xfrm>
            <a:off x="5267767" y="5929764"/>
            <a:ext cx="3538667" cy="613878"/>
          </a:xfrm>
          <a:prstGeom prst="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7D591-62C5-FD28-425E-69F9C8572523}"/>
              </a:ext>
            </a:extLst>
          </p:cNvPr>
          <p:cNvSpPr txBox="1"/>
          <p:nvPr/>
        </p:nvSpPr>
        <p:spPr>
          <a:xfrm>
            <a:off x="5267767" y="5626203"/>
            <a:ext cx="375207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Linkages Examples and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56879-B26A-105D-A1F2-2CAEA7CDA20F}"/>
              </a:ext>
            </a:extLst>
          </p:cNvPr>
          <p:cNvSpPr txBox="1"/>
          <p:nvPr/>
        </p:nvSpPr>
        <p:spPr>
          <a:xfrm>
            <a:off x="5402902" y="5877491"/>
            <a:ext cx="3375516" cy="636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Intake and Arm Linkage Design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2023 </a:t>
            </a:r>
            <a:r>
              <a:rPr lang="en-US" sz="1100" dirty="0" err="1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Everybot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 Build Manual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7"/>
              </a:rPr>
              <a:t>Thangs Mechanisms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257F2-5DCD-2DCA-586A-FDAFE97A5089}"/>
              </a:ext>
            </a:extLst>
          </p:cNvPr>
          <p:cNvSpPr txBox="1"/>
          <p:nvPr/>
        </p:nvSpPr>
        <p:spPr>
          <a:xfrm>
            <a:off x="453023" y="1448763"/>
            <a:ext cx="82345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  <a:r>
              <a:rPr lang="en-US" sz="2000" b="0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made up of bars that are connected at rotating joints. Varying the length of the bars and position of the joints creates a wide variety of motions that are excellent for intakes that reach out or up.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CAD132-9E91-97EA-B477-E2AD8985076B}"/>
              </a:ext>
            </a:extLst>
          </p:cNvPr>
          <p:cNvSpPr txBox="1"/>
          <p:nvPr/>
        </p:nvSpPr>
        <p:spPr>
          <a:xfrm>
            <a:off x="509904" y="2422782"/>
            <a:ext cx="45990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rgbClr val="DAA4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Common Types of Linkages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Parallel Four-Bar Linkage -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allows a mechanism to maintain its orientation while moving up and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Non-Parallel Four-Bar Linkage –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Commonly used on intake arms, its motion allows it to extend outside, and retract into, the frame perimeter.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Scissor-Lift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Uses a series of cross-connected bars.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Pros: Compact form factor with significant reach.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Cons: Not great at lifting a heavy amount of weight.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“Virtual” Four-Bar Linkage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Uses chain and a robust sprocket to create the motion of a four-bar linkage.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u="sng">
              <a:solidFill>
                <a:srgbClr val="4472C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DAA4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 Mechanics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595959"/>
                </a:solidFill>
                <a:latin typeface="Arial" panose="020B0604020202020204" pitchFamily="34" charset="0"/>
              </a:rPr>
              <a:t>Intake Arms </a:t>
            </a:r>
            <a:r>
              <a:rPr lang="en-US" sz="1200">
                <a:solidFill>
                  <a:srgbClr val="595959"/>
                </a:solidFill>
                <a:latin typeface="Arial" panose="020B0604020202020204" pitchFamily="34" charset="0"/>
              </a:rPr>
              <a:t>with linkages typically have a linkage on each side, connected by cross bars.</a:t>
            </a:r>
            <a:endParaRPr lang="en-US" sz="1200" b="1" i="0" u="none" strike="noStrike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Rotating joints </a:t>
            </a:r>
            <a:r>
              <a:rPr lang="en-US" sz="12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are one of the most important features of a linkage. Bearings and shafts are commonly used.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595959"/>
                </a:solidFill>
                <a:latin typeface="Arial" panose="020B0604020202020204" pitchFamily="34" charset="0"/>
              </a:rPr>
              <a:t>P</a:t>
            </a:r>
            <a:r>
              <a:rPr lang="en-US" sz="1200" b="1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neumatic pistons </a:t>
            </a:r>
            <a:r>
              <a:rPr lang="en-US" sz="12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are sometimes used as one of the “bars” in order to power the mechanism.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i="0" u="none" strike="noStrike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The 2023 Everybot designed by Team 118 Robonauts used a Non-Parallel Four-Bar linkage as an effective arm design.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6047A6-DD29-241E-DF9B-0B563F02F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35" y="4132788"/>
            <a:ext cx="2025129" cy="13479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80F4E9-A846-80B0-0F99-31ACE26838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/>
        </p:blipFill>
        <p:spPr>
          <a:xfrm>
            <a:off x="5368466" y="4124363"/>
            <a:ext cx="1139554" cy="13479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00C025-AC44-7031-AA72-EE7A6134E3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66" y="2436312"/>
            <a:ext cx="1565422" cy="15703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24E669-AED1-25D3-BE2E-4A05EAA0CB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67" y="2436059"/>
            <a:ext cx="1583197" cy="158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5C24C-CCD1-B087-A8E3-360FE22674C9}"/>
              </a:ext>
            </a:extLst>
          </p:cNvPr>
          <p:cNvSpPr txBox="1"/>
          <p:nvPr/>
        </p:nvSpPr>
        <p:spPr>
          <a:xfrm>
            <a:off x="5301612" y="545161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u="sng" dirty="0">
                <a:solidFill>
                  <a:srgbClr val="0563C1"/>
                </a:solidFill>
                <a:latin typeface="Roboto" panose="02000000000000000000" pitchFamily="2" charset="0"/>
                <a:hlinkClick r:id="rId12"/>
              </a:rPr>
              <a:t>FIRST</a:t>
            </a:r>
            <a:r>
              <a:rPr lang="en-US" sz="800" i="0" u="sng" dirty="0">
                <a:solidFill>
                  <a:srgbClr val="0563C1"/>
                </a:solidFill>
                <a:latin typeface="Roboto" panose="02000000000000000000" pitchFamily="2" charset="0"/>
                <a:hlinkClick r:id="rId12"/>
              </a:rPr>
              <a:t> Robotics Competition Team 8096 – Cache Money</a:t>
            </a:r>
            <a:endParaRPr lang="en-US" sz="1800" i="0" u="sng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4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11B36C-0F05-A436-0B5D-085C61D6C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F6EAF3-CECA-225C-49A9-5E720F74D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4"/>
          <a:stretch/>
        </p:blipFill>
        <p:spPr>
          <a:xfrm>
            <a:off x="2049930" y="5075938"/>
            <a:ext cx="4011282" cy="138134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155665" y="54908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Mechanisms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AD23A5BF-8293-B960-1109-F459C5957F5C}"/>
              </a:ext>
            </a:extLst>
          </p:cNvPr>
          <p:cNvSpPr/>
          <p:nvPr/>
        </p:nvSpPr>
        <p:spPr>
          <a:xfrm>
            <a:off x="348019" y="790614"/>
            <a:ext cx="1636907" cy="440144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Single-Stage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0477DAF-FE19-3DDC-DC27-037C28D4A275}"/>
              </a:ext>
            </a:extLst>
          </p:cNvPr>
          <p:cNvSpPr/>
          <p:nvPr/>
        </p:nvSpPr>
        <p:spPr>
          <a:xfrm>
            <a:off x="2049930" y="781996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Elevators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Multi-Stage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0E4BCFE0-368A-53D3-85F0-4093D6E34150}"/>
              </a:ext>
            </a:extLst>
          </p:cNvPr>
          <p:cNvSpPr/>
          <p:nvPr/>
        </p:nvSpPr>
        <p:spPr>
          <a:xfrm>
            <a:off x="3751841" y="764737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Telescoping </a:t>
            </a:r>
          </a:p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Arms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D1D8B9A1-EAB4-3F72-7A57-ED224AA07EDB}"/>
              </a:ext>
            </a:extLst>
          </p:cNvPr>
          <p:cNvSpPr/>
          <p:nvPr/>
        </p:nvSpPr>
        <p:spPr>
          <a:xfrm>
            <a:off x="5453753" y="75612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Linkages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A89CB27D-802D-32D0-0B42-67C97FB426C4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EXTENDERS: LIFT, REACH AND CLIMB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0313526-94A3-F633-5D07-561402F2EA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6B5964-29D1-C266-E534-B8BFD4B1F2B8}"/>
              </a:ext>
            </a:extLst>
          </p:cNvPr>
          <p:cNvSpPr/>
          <p:nvPr/>
        </p:nvSpPr>
        <p:spPr>
          <a:xfrm>
            <a:off x="5183351" y="4059932"/>
            <a:ext cx="3650545" cy="2323615"/>
          </a:xfrm>
          <a:prstGeom prst="rect">
            <a:avLst/>
          </a:prstGeom>
          <a:solidFill>
            <a:srgbClr val="DBE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A8582D81-8667-4D9A-6DA2-25D854B7A7D5}"/>
              </a:ext>
            </a:extLst>
          </p:cNvPr>
          <p:cNvSpPr/>
          <p:nvPr/>
        </p:nvSpPr>
        <p:spPr>
          <a:xfrm>
            <a:off x="5183351" y="3773077"/>
            <a:ext cx="3719109" cy="286855"/>
          </a:xfrm>
          <a:prstGeom prst="round2Diag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E0743B-4067-C12B-3868-4C86ED783230}"/>
              </a:ext>
            </a:extLst>
          </p:cNvPr>
          <p:cNvSpPr txBox="1"/>
          <p:nvPr/>
        </p:nvSpPr>
        <p:spPr>
          <a:xfrm>
            <a:off x="5241817" y="4105961"/>
            <a:ext cx="3555869" cy="21261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Arial"/>
                <a:cs typeface="Arial"/>
              </a:rPr>
              <a:t>COTS Examples</a:t>
            </a:r>
            <a:r>
              <a:rPr lang="en-US" sz="110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REV Robotics Linear Actuator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7"/>
              </a:rPr>
              <a:t>REV Robotics Linear Motion Kit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  <a:hlinkClick r:id="rId8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595959"/>
                </a:solidFill>
                <a:latin typeface="Arial"/>
                <a:cs typeface="Arial"/>
                <a:hlinkClick r:id="rId8"/>
              </a:rPr>
              <a:t>AndyMark</a:t>
            </a:r>
            <a:r>
              <a:rPr lang="en-US" sz="1100" dirty="0">
                <a:solidFill>
                  <a:srgbClr val="595959"/>
                </a:solidFill>
                <a:latin typeface="Arial"/>
                <a:cs typeface="Arial"/>
                <a:hlinkClick r:id="rId8"/>
              </a:rPr>
              <a:t> Climber in a Box Winch Kits</a:t>
            </a:r>
            <a:endParaRPr lang="en-US" sz="11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595959"/>
                </a:solidFill>
                <a:latin typeface="Arial"/>
                <a:cs typeface="Arial"/>
                <a:hlinkClick r:id="rId9"/>
              </a:rPr>
              <a:t>AndyMark</a:t>
            </a:r>
            <a:r>
              <a:rPr lang="en-US" sz="1100" dirty="0">
                <a:solidFill>
                  <a:srgbClr val="595959"/>
                </a:solidFill>
                <a:latin typeface="Arial"/>
                <a:cs typeface="Arial"/>
                <a:hlinkClick r:id="rId9"/>
              </a:rPr>
              <a:t> Linear Slide</a:t>
            </a:r>
            <a:endParaRPr lang="en-US" sz="1100" dirty="0">
              <a:solidFill>
                <a:srgbClr val="595959"/>
              </a:solidFill>
              <a:latin typeface="Arial"/>
              <a:cs typeface="Arial"/>
            </a:endParaRPr>
          </a:p>
          <a:p>
            <a:pPr lvl="1" fontAlgn="base">
              <a:lnSpc>
                <a:spcPct val="110000"/>
              </a:lnSpc>
            </a:pP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Arial" panose="020B0604020202020204" pitchFamily="34" charset="0"/>
              </a:rPr>
              <a:t>Explore Mechanisms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</a:rPr>
              <a:t>:</a:t>
            </a: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10"/>
              </a:rPr>
              <a:t>Project Bucephalus’ The Unofficial FRC Mechanism Encyclopedia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11"/>
              </a:rPr>
              <a:t>Spectrum 3847 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12"/>
              </a:rPr>
              <a:t>FRCDesign.org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93F128-5576-4BE5-1B59-0ADA2CA2638A}"/>
              </a:ext>
            </a:extLst>
          </p:cNvPr>
          <p:cNvSpPr txBox="1"/>
          <p:nvPr/>
        </p:nvSpPr>
        <p:spPr>
          <a:xfrm>
            <a:off x="362311" y="1461373"/>
            <a:ext cx="4879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are a wide variety of </a:t>
            </a:r>
            <a:r>
              <a:rPr lang="en-US" sz="2000" b="1" i="0" u="none" strike="noStrike">
                <a:solidFill>
                  <a:srgbClr val="70AD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mechanisms </a:t>
            </a:r>
            <a:r>
              <a:rPr lang="en-US" sz="2000" b="0" i="0" u="none" strike="noStrike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 allow a robot to lift, reach and climb. </a:t>
            </a:r>
            <a:r>
              <a:rPr lang="en-US" sz="2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While there are some common additional mechanisms, there have also been many creative engineering solutions!</a:t>
            </a:r>
            <a:endParaRPr lang="en-US" sz="2000" b="0" i="0" u="none" strike="noStrike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AF8AC7-97C1-1012-C2A1-D1B61D6F431B}"/>
              </a:ext>
            </a:extLst>
          </p:cNvPr>
          <p:cNvSpPr txBox="1"/>
          <p:nvPr/>
        </p:nvSpPr>
        <p:spPr>
          <a:xfrm>
            <a:off x="464332" y="3090541"/>
            <a:ext cx="46742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70A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Climbing Mechanisms</a:t>
            </a:r>
            <a:endParaRPr kumimoji="0" lang="en-US" sz="2800" b="1" i="0" u="sng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595959"/>
                </a:solidFill>
                <a:latin typeface="Arial" panose="020B0604020202020204" pitchFamily="34" charset="0"/>
              </a:rPr>
              <a:t>Winches – </a:t>
            </a:r>
            <a:r>
              <a:rPr lang="en-US" sz="1200">
                <a:solidFill>
                  <a:srgbClr val="595959"/>
                </a:solidFill>
                <a:latin typeface="Arial" panose="020B0604020202020204" pitchFamily="34" charset="0"/>
              </a:rPr>
              <a:t>Winches wind a rope, belt, strap or other material around a drum. If the material is latched onto a field element by a hook or another method, the robot lifts up as the material coils around the drum.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595959"/>
                </a:solidFill>
                <a:latin typeface="Arial" panose="020B0604020202020204" pitchFamily="34" charset="0"/>
              </a:rPr>
              <a:t>To reach, the material either must be stiff enough to extend on its own, or be deployed by a mechanism such as an elevator.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200" b="1">
              <a:solidFill>
                <a:srgbClr val="70AD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u="sng">
                <a:solidFill>
                  <a:srgbClr val="70A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Extending Mechanisms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595959"/>
                </a:solidFill>
                <a:latin typeface="Arial" panose="020B0604020202020204" pitchFamily="34" charset="0"/>
              </a:rPr>
              <a:t>Lead Screws – </a:t>
            </a:r>
            <a:r>
              <a:rPr lang="en-US" sz="1200">
                <a:solidFill>
                  <a:srgbClr val="595959"/>
                </a:solidFill>
                <a:latin typeface="Arial" panose="020B0604020202020204" pitchFamily="34" charset="0"/>
              </a:rPr>
              <a:t>Linear motion used to extend outward with less back driving. Used in some Linear Actuators.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595959"/>
                </a:solidFill>
                <a:latin typeface="Arial" panose="020B0604020202020204" pitchFamily="34" charset="0"/>
              </a:rPr>
              <a:t>Linear Sliders </a:t>
            </a:r>
            <a:r>
              <a:rPr lang="en-US" sz="1200">
                <a:solidFill>
                  <a:srgbClr val="595959"/>
                </a:solidFill>
                <a:latin typeface="Arial" panose="020B0604020202020204" pitchFamily="34" charset="0"/>
              </a:rPr>
              <a:t>– Also provide linear motion.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20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D2173-CEFA-3806-D0BC-485F32D30F82}"/>
              </a:ext>
            </a:extLst>
          </p:cNvPr>
          <p:cNvSpPr txBox="1"/>
          <p:nvPr/>
        </p:nvSpPr>
        <p:spPr>
          <a:xfrm>
            <a:off x="3522485" y="6343577"/>
            <a:ext cx="10292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>
                <a:hlinkClick r:id="rId13"/>
              </a:rPr>
              <a:t>Rack and Pinion Gear</a:t>
            </a:r>
            <a:endParaRPr lang="en-US" sz="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1645CA-3CDE-5807-BC59-D3D7181A6332}"/>
              </a:ext>
            </a:extLst>
          </p:cNvPr>
          <p:cNvSpPr txBox="1"/>
          <p:nvPr/>
        </p:nvSpPr>
        <p:spPr>
          <a:xfrm>
            <a:off x="6327649" y="3564065"/>
            <a:ext cx="26325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hlinkClick r:id="rId14"/>
              </a:rPr>
              <a:t>FIRST</a:t>
            </a:r>
            <a:r>
              <a:rPr lang="en-US" sz="600" dirty="0">
                <a:hlinkClick r:id="rId14"/>
              </a:rPr>
              <a:t> Robotics Competition Team 1986 Tape Measure and Winch Climber</a:t>
            </a:r>
            <a:endParaRPr lang="en-US" sz="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7A21A-62B6-B363-BFD9-28A8E72E55B5}"/>
              </a:ext>
            </a:extLst>
          </p:cNvPr>
          <p:cNvSpPr txBox="1"/>
          <p:nvPr/>
        </p:nvSpPr>
        <p:spPr>
          <a:xfrm>
            <a:off x="5224566" y="3747228"/>
            <a:ext cx="375207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Additional Examples and Resources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23A9D-F965-1AC0-76FA-3162A27DC9E7}"/>
              </a:ext>
            </a:extLst>
          </p:cNvPr>
          <p:cNvSpPr txBox="1"/>
          <p:nvPr/>
        </p:nvSpPr>
        <p:spPr>
          <a:xfrm>
            <a:off x="464332" y="5492165"/>
            <a:ext cx="2348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95959"/>
                </a:solidFill>
                <a:latin typeface="Arial" panose="020B0604020202020204" pitchFamily="34" charset="0"/>
              </a:rPr>
              <a:t>Rack and Pinion Gears -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Can extend quickly and are easy to control, but tend to be heavy.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98F180-547C-1993-865A-2D1ED2E082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04" y="1538304"/>
            <a:ext cx="3593450" cy="2021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3327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"/>
  <p:tag name="ARTICULATE_REFERENCE_ID" val="2ee3962e-6f35-43b5-83e3-7f932f9b7716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2362146-d:\dropbox (articulate)\!active_work\blog posts\free templates\tabs\top-pop-tabs.pptx"/>
  <p:tag name="ARTICULATE_PRESENTER_VERSION" val="7"/>
  <p:tag name="ARTICULATE_USED_PAGE_ORIENTATION" val="1"/>
  <p:tag name="ARTICULATE_USED_PAGE_SIZE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8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72C4"/>
      </a:accent1>
      <a:accent2>
        <a:srgbClr val="ED7D31"/>
      </a:accent2>
      <a:accent3>
        <a:srgbClr val="FF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6" ma:contentTypeDescription="Create a new document." ma:contentTypeScope="" ma:versionID="b21631f87726d0ef7d0b0b8824590e76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8f27d85d4b9594de696310b60f9d8a95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37FC61-8C21-4102-9F98-9F803F3111EF}"/>
</file>

<file path=customXml/itemProps2.xml><?xml version="1.0" encoding="utf-8"?>
<ds:datastoreItem xmlns:ds="http://schemas.openxmlformats.org/officeDocument/2006/customXml" ds:itemID="{E092E756-E601-472D-8DB5-506E7F3017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C05FA-E65D-4887-87AD-4D391F4EEACB}">
  <ds:schemaRefs>
    <ds:schemaRef ds:uri="09a20863-7c96-4a57-95ca-029d1820b203"/>
    <ds:schemaRef ds:uri="32a440ee-ccdf-4ffb-ba5c-71e25989d2a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</TotalTime>
  <Words>1365</Words>
  <Application>Microsoft Office PowerPoint</Application>
  <PresentationFormat>On-screen Show (4:3)</PresentationFormat>
  <Paragraphs>161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Microsoft Sans Serif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Kuhlmann</dc:creator>
  <cp:lastModifiedBy>Gavin Wood</cp:lastModifiedBy>
  <cp:revision>3</cp:revision>
  <dcterms:created xsi:type="dcterms:W3CDTF">2015-12-02T00:12:52Z</dcterms:created>
  <dcterms:modified xsi:type="dcterms:W3CDTF">2026-03-09T16:16:40Z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E23DE450-3EA4-4725-A5F5-97AB360D4091</vt:lpwstr>
  </property>
  <property fmtid="{D5CDD505-2E9C-101B-9397-08002B2CF9AE}" pid="3" name="ArticulatePath">
    <vt:lpwstr>Presentation1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D:\Dropbox (Articulate)\!active_work\Blog Posts\free templates\tabs\top-pop-tabs.ppta</vt:lpwstr>
  </property>
  <property fmtid="{D5CDD505-2E9C-101B-9397-08002B2CF9AE}" pid="7" name="ContentTypeId">
    <vt:lpwstr>0x010100942279135ABFB346BEF00BA71AF2085A</vt:lpwstr>
  </property>
  <property fmtid="{D5CDD505-2E9C-101B-9397-08002B2CF9AE}" pid="8" name="MediaServiceImageTags">
    <vt:lpwstr/>
  </property>
</Properties>
</file>