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Lst>
  <p:sldIdLst>
    <p:sldId id="257" r:id="rId5"/>
    <p:sldId id="262" r:id="rId6"/>
    <p:sldId id="258" r:id="rId7"/>
    <p:sldId id="259" r:id="rId8"/>
    <p:sldId id="260" r:id="rId9"/>
    <p:sldId id="261" r:id="rId10"/>
  </p:sldIdLst>
  <p:sldSz cx="9144000" cy="6858000" type="screen4x3"/>
  <p:notesSz cx="6858000" cy="9144000"/>
  <p:custDataLst>
    <p:tags r:id="rId1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B089F17-EF85-731F-2A6B-66658D7FA134}" name="Lori Birch" initials="LB" userId="S::lbirch@firstinspires.org::89b6e230-f3c4-4f89-844d-2ec00f97868b" providerId="AD"/>
  <p188:author id="{A1458976-A4F3-0047-7B8B-66E99C43448B}" name="Fiona Hanlon" initials="FH" userId="S::fhanlon@firstinspires.org::dcbe5917-7d61-4117-8026-3151ad001079" providerId="AD"/>
  <p188:author id="{B41837ED-27E0-46C2-B617-A6CA83CC716A}" name="Kevin O'Connor" initials="KO" userId="S::koconnor@firstinspires.org::56f375c2-5df3-42e4-a12c-3bca07c1f43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400"/>
    <a:srgbClr val="DF762E"/>
    <a:srgbClr val="70AD47"/>
    <a:srgbClr val="DBECD0"/>
    <a:srgbClr val="FCEAAA"/>
    <a:srgbClr val="FFE79B"/>
    <a:srgbClr val="E8AF00"/>
    <a:srgbClr val="FBC9CB"/>
    <a:srgbClr val="ED1C24"/>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0" autoAdjust="0"/>
    <p:restoredTop sz="94660"/>
  </p:normalViewPr>
  <p:slideViewPr>
    <p:cSldViewPr snapToGrid="0">
      <p:cViewPr varScale="1">
        <p:scale>
          <a:sx n="124" d="100"/>
          <a:sy n="124" d="100"/>
        </p:scale>
        <p:origin x="114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vin Wood" userId="85c3655d-875c-4339-9012-f22b1cbf740e" providerId="ADAL" clId="{36D02F22-A9D9-4C7B-9D9D-2AC455EC9C75}"/>
    <pc:docChg chg="custSel modSld">
      <pc:chgData name="Gavin Wood" userId="85c3655d-875c-4339-9012-f22b1cbf740e" providerId="ADAL" clId="{36D02F22-A9D9-4C7B-9D9D-2AC455EC9C75}" dt="2026-02-25T17:50:32.397" v="192" actId="1035"/>
      <pc:docMkLst>
        <pc:docMk/>
      </pc:docMkLst>
      <pc:sldChg chg="delSp modSp mod">
        <pc:chgData name="Gavin Wood" userId="85c3655d-875c-4339-9012-f22b1cbf740e" providerId="ADAL" clId="{36D02F22-A9D9-4C7B-9D9D-2AC455EC9C75}" dt="2026-02-25T17:41:07.149" v="14" actId="1035"/>
        <pc:sldMkLst>
          <pc:docMk/>
          <pc:sldMk cId="857839471" sldId="257"/>
        </pc:sldMkLst>
        <pc:spChg chg="mod">
          <ac:chgData name="Gavin Wood" userId="85c3655d-875c-4339-9012-f22b1cbf740e" providerId="ADAL" clId="{36D02F22-A9D9-4C7B-9D9D-2AC455EC9C75}" dt="2026-02-25T17:41:07.149" v="14" actId="1035"/>
          <ac:spMkLst>
            <pc:docMk/>
            <pc:sldMk cId="857839471" sldId="257"/>
            <ac:spMk id="22" creationId="{C229B5BB-7BC4-B5EB-C4D4-CFC1243522DD}"/>
          </ac:spMkLst>
        </pc:spChg>
      </pc:sldChg>
      <pc:sldChg chg="modSp mod">
        <pc:chgData name="Gavin Wood" userId="85c3655d-875c-4339-9012-f22b1cbf740e" providerId="ADAL" clId="{36D02F22-A9D9-4C7B-9D9D-2AC455EC9C75}" dt="2026-02-25T17:43:34.941" v="148" actId="1035"/>
        <pc:sldMkLst>
          <pc:docMk/>
          <pc:sldMk cId="664896055" sldId="259"/>
        </pc:sldMkLst>
        <pc:spChg chg="mod">
          <ac:chgData name="Gavin Wood" userId="85c3655d-875c-4339-9012-f22b1cbf740e" providerId="ADAL" clId="{36D02F22-A9D9-4C7B-9D9D-2AC455EC9C75}" dt="2026-02-25T17:43:34.941" v="148" actId="1035"/>
          <ac:spMkLst>
            <pc:docMk/>
            <pc:sldMk cId="664896055" sldId="259"/>
            <ac:spMk id="18" creationId="{F4EC74AD-9256-BBF8-FC18-47FCEED75FCD}"/>
          </ac:spMkLst>
        </pc:spChg>
      </pc:sldChg>
      <pc:sldChg chg="modSp mod">
        <pc:chgData name="Gavin Wood" userId="85c3655d-875c-4339-9012-f22b1cbf740e" providerId="ADAL" clId="{36D02F22-A9D9-4C7B-9D9D-2AC455EC9C75}" dt="2026-02-25T17:42:23.350" v="102" actId="114"/>
        <pc:sldMkLst>
          <pc:docMk/>
          <pc:sldMk cId="357434728" sldId="260"/>
        </pc:sldMkLst>
        <pc:spChg chg="mod">
          <ac:chgData name="Gavin Wood" userId="85c3655d-875c-4339-9012-f22b1cbf740e" providerId="ADAL" clId="{36D02F22-A9D9-4C7B-9D9D-2AC455EC9C75}" dt="2026-02-25T17:42:23.350" v="102" actId="114"/>
          <ac:spMkLst>
            <pc:docMk/>
            <pc:sldMk cId="357434728" sldId="260"/>
            <ac:spMk id="15" creationId="{90156879-B26A-105D-A1F2-2CAEA7CDA20F}"/>
          </ac:spMkLst>
        </pc:spChg>
      </pc:sldChg>
      <pc:sldChg chg="modSp mod">
        <pc:chgData name="Gavin Wood" userId="85c3655d-875c-4339-9012-f22b1cbf740e" providerId="ADAL" clId="{36D02F22-A9D9-4C7B-9D9D-2AC455EC9C75}" dt="2026-02-25T17:50:32.397" v="192" actId="1035"/>
        <pc:sldMkLst>
          <pc:docMk/>
          <pc:sldMk cId="1527332766" sldId="261"/>
        </pc:sldMkLst>
        <pc:spChg chg="mod">
          <ac:chgData name="Gavin Wood" userId="85c3655d-875c-4339-9012-f22b1cbf740e" providerId="ADAL" clId="{36D02F22-A9D9-4C7B-9D9D-2AC455EC9C75}" dt="2026-02-25T17:43:55.165" v="152" actId="20577"/>
          <ac:spMkLst>
            <pc:docMk/>
            <pc:sldMk cId="1527332766" sldId="261"/>
            <ac:spMk id="14" creationId="{F3E0743B-4067-C12B-3868-4C86ED783230}"/>
          </ac:spMkLst>
        </pc:spChg>
        <pc:spChg chg="mod">
          <ac:chgData name="Gavin Wood" userId="85c3655d-875c-4339-9012-f22b1cbf740e" providerId="ADAL" clId="{36D02F22-A9D9-4C7B-9D9D-2AC455EC9C75}" dt="2026-02-25T17:50:32.397" v="192" actId="1035"/>
          <ac:spMkLst>
            <pc:docMk/>
            <pc:sldMk cId="1527332766" sldId="261"/>
            <ac:spMk id="16" creationId="{8BAF8AC7-97C1-1012-C2A1-D1B61D6F431B}"/>
          </ac:spMkLst>
        </pc:spChg>
        <pc:spChg chg="mod">
          <ac:chgData name="Gavin Wood" userId="85c3655d-875c-4339-9012-f22b1cbf740e" providerId="ADAL" clId="{36D02F22-A9D9-4C7B-9D9D-2AC455EC9C75}" dt="2026-02-25T17:42:49.595" v="110" actId="20577"/>
          <ac:spMkLst>
            <pc:docMk/>
            <pc:sldMk cId="1527332766" sldId="261"/>
            <ac:spMk id="24" creationId="{865D2173-CEFA-3806-D0BC-485F32D30F82}"/>
          </ac:spMkLst>
        </pc:spChg>
      </pc:sldChg>
      <pc:sldChg chg="modSp mod">
        <pc:chgData name="Gavin Wood" userId="85c3655d-875c-4339-9012-f22b1cbf740e" providerId="ADAL" clId="{36D02F22-A9D9-4C7B-9D9D-2AC455EC9C75}" dt="2026-02-25T17:49:36.734" v="166" actId="1076"/>
        <pc:sldMkLst>
          <pc:docMk/>
          <pc:sldMk cId="1318119375" sldId="262"/>
        </pc:sldMkLst>
        <pc:spChg chg="mod">
          <ac:chgData name="Gavin Wood" userId="85c3655d-875c-4339-9012-f22b1cbf740e" providerId="ADAL" clId="{36D02F22-A9D9-4C7B-9D9D-2AC455EC9C75}" dt="2026-02-25T17:49:33.168" v="165" actId="14100"/>
          <ac:spMkLst>
            <pc:docMk/>
            <pc:sldMk cId="1318119375" sldId="262"/>
            <ac:spMk id="3" creationId="{2805600F-99B0-EDAF-2E63-08FCC44DAAD7}"/>
          </ac:spMkLst>
        </pc:spChg>
        <pc:spChg chg="mod">
          <ac:chgData name="Gavin Wood" userId="85c3655d-875c-4339-9012-f22b1cbf740e" providerId="ADAL" clId="{36D02F22-A9D9-4C7B-9D9D-2AC455EC9C75}" dt="2026-02-25T17:49:36.734" v="166" actId="1076"/>
          <ac:spMkLst>
            <pc:docMk/>
            <pc:sldMk cId="1318119375" sldId="262"/>
            <ac:spMk id="15" creationId="{2A05C3BA-4C72-A8E6-0662-466AB272629E}"/>
          </ac:spMkLst>
        </pc:spChg>
        <pc:spChg chg="mod">
          <ac:chgData name="Gavin Wood" userId="85c3655d-875c-4339-9012-f22b1cbf740e" providerId="ADAL" clId="{36D02F22-A9D9-4C7B-9D9D-2AC455EC9C75}" dt="2026-02-25T17:41:44.779" v="58" actId="6549"/>
          <ac:spMkLst>
            <pc:docMk/>
            <pc:sldMk cId="1318119375" sldId="262"/>
            <ac:spMk id="18" creationId="{88B3D306-8B94-A9B1-6D30-C078B3A276E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 Target="../slides/slide1.xml"/><Relationship Id="rId7" Type="http://schemas.openxmlformats.org/officeDocument/2006/relationships/slide" Target="../slides/slide5.xml"/><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518A71-00A1-4C83-BCF0-DAC202D6ADC5}" type="datetimeFigureOut">
              <a:rPr lang="en-US" smtClean="0"/>
              <a:t>2/28/2026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7609D1-5379-4918-9EA1-1F6BF178A29C}" type="slidenum">
              <a:rPr lang="en-US" smtClean="0"/>
              <a:t>‹#›</a:t>
            </a:fld>
            <a:endParaRPr lang="en-US" dirty="0"/>
          </a:p>
        </p:txBody>
      </p:sp>
    </p:spTree>
    <p:extLst>
      <p:ext uri="{BB962C8B-B14F-4D97-AF65-F5344CB8AC3E}">
        <p14:creationId xmlns:p14="http://schemas.microsoft.com/office/powerpoint/2010/main" val="330255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518A71-00A1-4C83-BCF0-DAC202D6ADC5}" type="datetimeFigureOut">
              <a:rPr lang="en-US" smtClean="0"/>
              <a:t>2/28/2026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7609D1-5379-4918-9EA1-1F6BF178A29C}" type="slidenum">
              <a:rPr lang="en-US" smtClean="0"/>
              <a:t>‹#›</a:t>
            </a:fld>
            <a:endParaRPr lang="en-US" dirty="0"/>
          </a:p>
        </p:txBody>
      </p:sp>
    </p:spTree>
    <p:extLst>
      <p:ext uri="{BB962C8B-B14F-4D97-AF65-F5344CB8AC3E}">
        <p14:creationId xmlns:p14="http://schemas.microsoft.com/office/powerpoint/2010/main" val="2792572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518A71-00A1-4C83-BCF0-DAC202D6ADC5}" type="datetimeFigureOut">
              <a:rPr lang="en-US" smtClean="0"/>
              <a:t>2/28/2026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7609D1-5379-4918-9EA1-1F6BF178A29C}" type="slidenum">
              <a:rPr lang="en-US" smtClean="0"/>
              <a:t>‹#›</a:t>
            </a:fld>
            <a:endParaRPr lang="en-US" dirty="0"/>
          </a:p>
        </p:txBody>
      </p:sp>
    </p:spTree>
    <p:extLst>
      <p:ext uri="{BB962C8B-B14F-4D97-AF65-F5344CB8AC3E}">
        <p14:creationId xmlns:p14="http://schemas.microsoft.com/office/powerpoint/2010/main" val="3436144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bg>
      <p:bgPr>
        <a:solidFill>
          <a:srgbClr val="E6E6E6"/>
        </a:solidFill>
        <a:effectLst/>
      </p:bgPr>
    </p:bg>
    <p:spTree>
      <p:nvGrpSpPr>
        <p:cNvPr id="1" name=""/>
        <p:cNvGrpSpPr/>
        <p:nvPr/>
      </p:nvGrpSpPr>
      <p:grpSpPr>
        <a:xfrm>
          <a:off x="0" y="0"/>
          <a:ext cx="0" cy="0"/>
          <a:chOff x="0" y="0"/>
          <a:chExt cx="0" cy="0"/>
        </a:xfrm>
      </p:grpSpPr>
      <p:sp>
        <p:nvSpPr>
          <p:cNvPr id="14" name="Rounded Rectangle 13"/>
          <p:cNvSpPr/>
          <p:nvPr userDrawn="1"/>
        </p:nvSpPr>
        <p:spPr>
          <a:xfrm>
            <a:off x="174450" y="927426"/>
            <a:ext cx="8769929" cy="5336896"/>
          </a:xfrm>
          <a:prstGeom prst="roundRect">
            <a:avLst>
              <a:gd name="adj" fmla="val 2520"/>
            </a:avLst>
          </a:prstGeom>
          <a:solidFill>
            <a:srgbClr val="FBFBFB"/>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Rounded Rectangle 16">
            <a:hlinkClick r:id="rId3" action="ppaction://hlinksldjump"/>
          </p:cNvPr>
          <p:cNvSpPr/>
          <p:nvPr userDrawn="1"/>
        </p:nvSpPr>
        <p:spPr>
          <a:xfrm>
            <a:off x="348019" y="736981"/>
            <a:ext cx="1636907" cy="1364777"/>
          </a:xfrm>
          <a:prstGeom prst="roundRect">
            <a:avLst>
              <a:gd name="adj" fmla="val 4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350" dirty="0"/>
              <a:t>1</a:t>
            </a:r>
          </a:p>
        </p:txBody>
      </p:sp>
      <p:sp>
        <p:nvSpPr>
          <p:cNvPr id="18" name="Rounded Rectangle 17">
            <a:hlinkClick r:id="rId4" action="ppaction://hlinksldjump"/>
          </p:cNvPr>
          <p:cNvSpPr/>
          <p:nvPr userDrawn="1"/>
        </p:nvSpPr>
        <p:spPr>
          <a:xfrm>
            <a:off x="7155665" y="736981"/>
            <a:ext cx="1636907" cy="1364777"/>
          </a:xfrm>
          <a:prstGeom prst="roundRect">
            <a:avLst>
              <a:gd name="adj" fmla="val 4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1350" dirty="0"/>
              <a:t>5</a:t>
            </a:r>
          </a:p>
        </p:txBody>
      </p:sp>
      <p:sp>
        <p:nvSpPr>
          <p:cNvPr id="19" name="Rounded Rectangle 18">
            <a:hlinkClick r:id="rId5" action="ppaction://hlinksldjump"/>
          </p:cNvPr>
          <p:cNvSpPr/>
          <p:nvPr userDrawn="1"/>
        </p:nvSpPr>
        <p:spPr>
          <a:xfrm>
            <a:off x="2049930" y="736981"/>
            <a:ext cx="1636907" cy="1364777"/>
          </a:xfrm>
          <a:prstGeom prst="roundRect">
            <a:avLst>
              <a:gd name="adj" fmla="val 4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1350" dirty="0"/>
              <a:t>2</a:t>
            </a:r>
          </a:p>
        </p:txBody>
      </p:sp>
      <p:sp>
        <p:nvSpPr>
          <p:cNvPr id="20" name="Rounded Rectangle 19">
            <a:hlinkClick r:id="rId6" action="ppaction://hlinksldjump"/>
          </p:cNvPr>
          <p:cNvSpPr/>
          <p:nvPr userDrawn="1"/>
        </p:nvSpPr>
        <p:spPr>
          <a:xfrm>
            <a:off x="3751841" y="736981"/>
            <a:ext cx="1636907" cy="1364777"/>
          </a:xfrm>
          <a:prstGeom prst="roundRect">
            <a:avLst>
              <a:gd name="adj" fmla="val 4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1350" dirty="0"/>
              <a:t>3</a:t>
            </a:r>
          </a:p>
        </p:txBody>
      </p:sp>
      <p:sp>
        <p:nvSpPr>
          <p:cNvPr id="21" name="Rounded Rectangle 20">
            <a:hlinkClick r:id="rId7" action="ppaction://hlinksldjump"/>
          </p:cNvPr>
          <p:cNvSpPr/>
          <p:nvPr userDrawn="1"/>
        </p:nvSpPr>
        <p:spPr>
          <a:xfrm>
            <a:off x="5453753" y="736981"/>
            <a:ext cx="1636907" cy="1364777"/>
          </a:xfrm>
          <a:prstGeom prst="roundRect">
            <a:avLst>
              <a:gd name="adj" fmla="val 4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1350" dirty="0"/>
              <a:t>4</a:t>
            </a:r>
          </a:p>
        </p:txBody>
      </p:sp>
      <p:sp>
        <p:nvSpPr>
          <p:cNvPr id="2" name="Rectangle 1"/>
          <p:cNvSpPr/>
          <p:nvPr userDrawn="1"/>
        </p:nvSpPr>
        <p:spPr>
          <a:xfrm>
            <a:off x="174450" y="1419366"/>
            <a:ext cx="8769929" cy="5213446"/>
          </a:xfrm>
          <a:prstGeom prst="rect">
            <a:avLst/>
          </a:prstGeom>
          <a:gradFill flip="none" rotWithShape="1">
            <a:gsLst>
              <a:gs pos="0">
                <a:srgbClr val="FBFBFB"/>
              </a:gs>
              <a:gs pos="100000">
                <a:srgbClr val="F0F0F0"/>
              </a:gs>
            </a:gsLst>
            <a:lin ang="5400000" scaled="1"/>
            <a:tileRect/>
          </a:gradFill>
          <a:ln w="28575">
            <a:solidFill>
              <a:srgbClr val="FFFFFF"/>
            </a:solidFill>
          </a:ln>
          <a:effectLst>
            <a:outerShdw blurRad="139700" dist="50800" dir="16200000"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p>
        </p:txBody>
      </p:sp>
      <p:sp>
        <p:nvSpPr>
          <p:cNvPr id="23" name="Title 22"/>
          <p:cNvSpPr>
            <a:spLocks noGrp="1"/>
          </p:cNvSpPr>
          <p:nvPr>
            <p:ph type="title"/>
          </p:nvPr>
        </p:nvSpPr>
        <p:spPr>
          <a:xfrm>
            <a:off x="348017" y="1443300"/>
            <a:ext cx="7886700" cy="1325563"/>
          </a:xfrm>
        </p:spPr>
        <p:txBody>
          <a:bodyPr/>
          <a:lstStyle/>
          <a:p>
            <a:r>
              <a:rPr lang="en-US"/>
              <a:t>Click to edit Master title style</a:t>
            </a:r>
          </a:p>
        </p:txBody>
      </p:sp>
      <p:sp>
        <p:nvSpPr>
          <p:cNvPr id="25" name="Content Placeholder 24"/>
          <p:cNvSpPr>
            <a:spLocks noGrp="1"/>
          </p:cNvSpPr>
          <p:nvPr>
            <p:ph sz="quarter" idx="10"/>
          </p:nvPr>
        </p:nvSpPr>
        <p:spPr>
          <a:xfrm>
            <a:off x="347664" y="2962275"/>
            <a:ext cx="8352235" cy="330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758166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518A71-00A1-4C83-BCF0-DAC202D6ADC5}" type="datetimeFigureOut">
              <a:rPr lang="en-US" smtClean="0"/>
              <a:t>2/28/2026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7609D1-5379-4918-9EA1-1F6BF178A29C}" type="slidenum">
              <a:rPr lang="en-US" smtClean="0"/>
              <a:t>‹#›</a:t>
            </a:fld>
            <a:endParaRPr lang="en-US" dirty="0"/>
          </a:p>
        </p:txBody>
      </p:sp>
    </p:spTree>
    <p:extLst>
      <p:ext uri="{BB962C8B-B14F-4D97-AF65-F5344CB8AC3E}">
        <p14:creationId xmlns:p14="http://schemas.microsoft.com/office/powerpoint/2010/main" val="3509839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518A71-00A1-4C83-BCF0-DAC202D6ADC5}" type="datetimeFigureOut">
              <a:rPr lang="en-US" smtClean="0"/>
              <a:t>2/28/2026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7609D1-5379-4918-9EA1-1F6BF178A29C}" type="slidenum">
              <a:rPr lang="en-US" smtClean="0"/>
              <a:t>‹#›</a:t>
            </a:fld>
            <a:endParaRPr lang="en-US" dirty="0"/>
          </a:p>
        </p:txBody>
      </p:sp>
    </p:spTree>
    <p:extLst>
      <p:ext uri="{BB962C8B-B14F-4D97-AF65-F5344CB8AC3E}">
        <p14:creationId xmlns:p14="http://schemas.microsoft.com/office/powerpoint/2010/main" val="1616402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518A71-00A1-4C83-BCF0-DAC202D6ADC5}" type="datetimeFigureOut">
              <a:rPr lang="en-US" smtClean="0"/>
              <a:t>2/28/2026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7609D1-5379-4918-9EA1-1F6BF178A29C}" type="slidenum">
              <a:rPr lang="en-US" smtClean="0"/>
              <a:t>‹#›</a:t>
            </a:fld>
            <a:endParaRPr lang="en-US" dirty="0"/>
          </a:p>
        </p:txBody>
      </p:sp>
    </p:spTree>
    <p:extLst>
      <p:ext uri="{BB962C8B-B14F-4D97-AF65-F5344CB8AC3E}">
        <p14:creationId xmlns:p14="http://schemas.microsoft.com/office/powerpoint/2010/main" val="470399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518A71-00A1-4C83-BCF0-DAC202D6ADC5}" type="datetimeFigureOut">
              <a:rPr lang="en-US" smtClean="0"/>
              <a:t>2/28/2026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17609D1-5379-4918-9EA1-1F6BF178A29C}" type="slidenum">
              <a:rPr lang="en-US" smtClean="0"/>
              <a:t>‹#›</a:t>
            </a:fld>
            <a:endParaRPr lang="en-US" dirty="0"/>
          </a:p>
        </p:txBody>
      </p:sp>
    </p:spTree>
    <p:extLst>
      <p:ext uri="{BB962C8B-B14F-4D97-AF65-F5344CB8AC3E}">
        <p14:creationId xmlns:p14="http://schemas.microsoft.com/office/powerpoint/2010/main" val="3980139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518A71-00A1-4C83-BCF0-DAC202D6ADC5}" type="datetimeFigureOut">
              <a:rPr lang="en-US" smtClean="0"/>
              <a:t>2/28/2026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7609D1-5379-4918-9EA1-1F6BF178A29C}" type="slidenum">
              <a:rPr lang="en-US" smtClean="0"/>
              <a:t>‹#›</a:t>
            </a:fld>
            <a:endParaRPr lang="en-US" dirty="0"/>
          </a:p>
        </p:txBody>
      </p:sp>
    </p:spTree>
    <p:extLst>
      <p:ext uri="{BB962C8B-B14F-4D97-AF65-F5344CB8AC3E}">
        <p14:creationId xmlns:p14="http://schemas.microsoft.com/office/powerpoint/2010/main" val="33685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518A71-00A1-4C83-BCF0-DAC202D6ADC5}" type="datetimeFigureOut">
              <a:rPr lang="en-US" smtClean="0"/>
              <a:t>2/28/2026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17609D1-5379-4918-9EA1-1F6BF178A29C}" type="slidenum">
              <a:rPr lang="en-US" smtClean="0"/>
              <a:t>‹#›</a:t>
            </a:fld>
            <a:endParaRPr lang="en-US" dirty="0"/>
          </a:p>
        </p:txBody>
      </p:sp>
    </p:spTree>
    <p:extLst>
      <p:ext uri="{BB962C8B-B14F-4D97-AF65-F5344CB8AC3E}">
        <p14:creationId xmlns:p14="http://schemas.microsoft.com/office/powerpoint/2010/main" val="1614759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518A71-00A1-4C83-BCF0-DAC202D6ADC5}" type="datetimeFigureOut">
              <a:rPr lang="en-US" smtClean="0"/>
              <a:t>2/28/2026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7609D1-5379-4918-9EA1-1F6BF178A29C}" type="slidenum">
              <a:rPr lang="en-US" smtClean="0"/>
              <a:t>‹#›</a:t>
            </a:fld>
            <a:endParaRPr lang="en-US" dirty="0"/>
          </a:p>
        </p:txBody>
      </p:sp>
    </p:spTree>
    <p:extLst>
      <p:ext uri="{BB962C8B-B14F-4D97-AF65-F5344CB8AC3E}">
        <p14:creationId xmlns:p14="http://schemas.microsoft.com/office/powerpoint/2010/main" val="3289209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518A71-00A1-4C83-BCF0-DAC202D6ADC5}" type="datetimeFigureOut">
              <a:rPr lang="en-US" smtClean="0"/>
              <a:t>2/28/2026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7609D1-5379-4918-9EA1-1F6BF178A29C}" type="slidenum">
              <a:rPr lang="en-US" smtClean="0"/>
              <a:t>‹#›</a:t>
            </a:fld>
            <a:endParaRPr lang="en-US" dirty="0"/>
          </a:p>
        </p:txBody>
      </p:sp>
    </p:spTree>
    <p:extLst>
      <p:ext uri="{BB962C8B-B14F-4D97-AF65-F5344CB8AC3E}">
        <p14:creationId xmlns:p14="http://schemas.microsoft.com/office/powerpoint/2010/main" val="635603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18A71-00A1-4C83-BCF0-DAC202D6ADC5}" type="datetimeFigureOut">
              <a:rPr lang="en-US" smtClean="0"/>
              <a:t>2/28/2026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7609D1-5379-4918-9EA1-1F6BF178A29C}" type="slidenum">
              <a:rPr lang="en-US" smtClean="0"/>
              <a:t>‹#›</a:t>
            </a:fld>
            <a:endParaRPr lang="en-US" dirty="0"/>
          </a:p>
        </p:txBody>
      </p:sp>
    </p:spTree>
    <p:extLst>
      <p:ext uri="{BB962C8B-B14F-4D97-AF65-F5344CB8AC3E}">
        <p14:creationId xmlns:p14="http://schemas.microsoft.com/office/powerpoint/2010/main" val="372495497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blog.adafruit.com/2017/08/16/addohms-episode-introduction-to-brushless-dc-motors/" TargetMode="External"/><Relationship Id="rId3" Type="http://schemas.openxmlformats.org/officeDocument/2006/relationships/image" Target="../media/image1.png"/><Relationship Id="rId7" Type="http://schemas.openxmlformats.org/officeDocument/2006/relationships/hyperlink" Target="https://makeagif.com/gif/pneumatic-cylinder-how-does-it-work-s7wYVi" TargetMode="Externa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www.firstinspires.org/resource-library/frc/competition-manual-qa-system" TargetMode="External"/><Relationship Id="rId3" Type="http://schemas.openxmlformats.org/officeDocument/2006/relationships/image" Target="../media/image2.png"/><Relationship Id="rId7" Type="http://schemas.openxmlformats.org/officeDocument/2006/relationships/hyperlink" Target="https://www.adambots.com/wp-content/uploads/2022/01/Motors-Used-for-FIRST-FRC-Applications.pdf" TargetMode="External"/><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hyperlink" Target="https://motors.vex.com/brushed-brushless" TargetMode="External"/><Relationship Id="rId5" Type="http://schemas.openxmlformats.org/officeDocument/2006/relationships/hyperlink" Target="https://www.youtube.com/watch?v=8y2jWPvdoCY" TargetMode="External"/><Relationship Id="rId4" Type="http://schemas.openxmlformats.org/officeDocument/2006/relationships/image" Target="../media/image1.png"/><Relationship Id="rId9" Type="http://schemas.openxmlformats.org/officeDocument/2006/relationships/image" Target="../media/image5.gif"/></Relationships>
</file>

<file path=ppt/slides/_rels/slide3.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hyperlink" Target="https://www.firstinspires.org/resource-library/frc/competition-manual-qa-system" TargetMode="External"/><Relationship Id="rId5"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hyperlink" Target="https://www.revrobotics.com/content/docs/FRC-Robot-Basics-Guide.pdf" TargetMode="External"/><Relationship Id="rId3" Type="http://schemas.openxmlformats.org/officeDocument/2006/relationships/image" Target="../media/image1.png"/><Relationship Id="rId7" Type="http://schemas.openxmlformats.org/officeDocument/2006/relationships/hyperlink" Target="https://docs.wcproducts.com/frc-build-system/gearboxes/overview" TargetMode="External"/><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hyperlink" Target="https://www.reca.lc/" TargetMode="External"/><Relationship Id="rId5" Type="http://schemas.openxmlformats.org/officeDocument/2006/relationships/hyperlink" Target="https://youtu.be/BtQioo2BYCA?si=OdK2HXnBVYFKlG-K" TargetMode="External"/><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hyperlink" Target="https://youtu.be/k6XOP5Hl18s?si=fthoCthZmwobgs9Q" TargetMode="External"/><Relationship Id="rId3" Type="http://schemas.openxmlformats.org/officeDocument/2006/relationships/image" Target="../media/image1.png"/><Relationship Id="rId7" Type="http://schemas.openxmlformats.org/officeDocument/2006/relationships/hyperlink" Target="https://docs.wpilib.org/en/stable/docs/hardware/hardware-basics/wiring-pneumatics-pcm.html" TargetMode="External"/><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hyperlink" Target="https://youtu.be/uQEiNiHT9fs?si=ewfHee4NK8a2iGbY" TargetMode="External"/><Relationship Id="rId5" Type="http://schemas.openxmlformats.org/officeDocument/2006/relationships/hyperlink" Target="https://www.firstinspires.org/sites/default/files/uploads/resource_library/frc/technical-resources/frc_pneumatics_manual.pdf" TargetMode="External"/><Relationship Id="rId10" Type="http://schemas.openxmlformats.org/officeDocument/2006/relationships/image" Target="../media/image11.jpeg"/><Relationship Id="rId4" Type="http://schemas.openxmlformats.org/officeDocument/2006/relationships/image" Target="../media/image2.png"/><Relationship Id="rId9" Type="http://schemas.openxmlformats.org/officeDocument/2006/relationships/hyperlink" Target="https://youtu.be/McbNatEPtOw?si=uLzPEaUUonpwIBGd"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firstinspires.org/resource-library/frc/competition-manual-qa-system" TargetMode="External"/><Relationship Id="rId3" Type="http://schemas.openxmlformats.org/officeDocument/2006/relationships/image" Target="../media/image2.png"/><Relationship Id="rId7" Type="http://schemas.openxmlformats.org/officeDocument/2006/relationships/hyperlink" Target="https://www.frcdesign.org/" TargetMode="External"/><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hyperlink" Target="https://robotics.nasa.gov/downloads/nasarap-rdc-v1.pdf" TargetMode="External"/><Relationship Id="rId5" Type="http://schemas.openxmlformats.org/officeDocument/2006/relationships/hyperlink" Target="https://www.revrobotics.com/content/docs/FRC-Robot-Basics-Guide.pdf" TargetMode="External"/><Relationship Id="rId10" Type="http://schemas.openxmlformats.org/officeDocument/2006/relationships/image" Target="../media/image13.jpg"/><Relationship Id="rId4" Type="http://schemas.openxmlformats.org/officeDocument/2006/relationships/image" Target="../media/image1.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20" name="Rounded Rectangle 19"/>
          <p:cNvSpPr/>
          <p:nvPr/>
        </p:nvSpPr>
        <p:spPr>
          <a:xfrm>
            <a:off x="348019" y="781988"/>
            <a:ext cx="1636907" cy="497532"/>
          </a:xfrm>
          <a:prstGeom prst="roundRect">
            <a:avLst>
              <a:gd name="adj" fmla="val 4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latin typeface="Roboto" panose="02000000000000000000" pitchFamily="2" charset="0"/>
                <a:ea typeface="Roboto" panose="02000000000000000000" pitchFamily="2" charset="0"/>
                <a:cs typeface="Roboto" panose="02000000000000000000" pitchFamily="2" charset="0"/>
              </a:rPr>
              <a:t>Brushed Motors</a:t>
            </a:r>
          </a:p>
        </p:txBody>
      </p:sp>
      <p:sp>
        <p:nvSpPr>
          <p:cNvPr id="4" name="Title 24">
            <a:extLst>
              <a:ext uri="{FF2B5EF4-FFF2-40B4-BE49-F238E27FC236}">
                <a16:creationId xmlns:a16="http://schemas.microsoft.com/office/drawing/2014/main" id="{0EA46090-CB83-569E-143D-CD4787FCDEE9}"/>
              </a:ext>
            </a:extLst>
          </p:cNvPr>
          <p:cNvSpPr txBox="1">
            <a:spLocks/>
          </p:cNvSpPr>
          <p:nvPr/>
        </p:nvSpPr>
        <p:spPr>
          <a:xfrm>
            <a:off x="3019246" y="0"/>
            <a:ext cx="4991184" cy="6987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 ACTUATORS: CREATING MOVEMENT</a:t>
            </a:r>
          </a:p>
        </p:txBody>
      </p:sp>
      <p:pic>
        <p:nvPicPr>
          <p:cNvPr id="5" name="Content Placeholder 8">
            <a:extLst>
              <a:ext uri="{FF2B5EF4-FFF2-40B4-BE49-F238E27FC236}">
                <a16:creationId xmlns:a16="http://schemas.microsoft.com/office/drawing/2014/main" id="{18E8B206-4E18-E88D-249F-727338CA4B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015" y="191628"/>
            <a:ext cx="2740594" cy="324109"/>
          </a:xfrm>
          <a:prstGeom prst="rect">
            <a:avLst/>
          </a:prstGeom>
        </p:spPr>
      </p:pic>
      <p:sp>
        <p:nvSpPr>
          <p:cNvPr id="6" name="Rounded Rectangle 21">
            <a:extLst>
              <a:ext uri="{FF2B5EF4-FFF2-40B4-BE49-F238E27FC236}">
                <a16:creationId xmlns:a16="http://schemas.microsoft.com/office/drawing/2014/main" id="{2EAE518C-AA53-4486-4388-126D97B275FE}"/>
              </a:ext>
            </a:extLst>
          </p:cNvPr>
          <p:cNvSpPr/>
          <p:nvPr/>
        </p:nvSpPr>
        <p:spPr>
          <a:xfrm>
            <a:off x="2049930" y="781996"/>
            <a:ext cx="1636907" cy="497524"/>
          </a:xfrm>
          <a:prstGeom prst="roundRect">
            <a:avLst>
              <a:gd name="adj" fmla="val 4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1400" b="1" dirty="0">
                <a:latin typeface="Roboto" panose="02000000000000000000" pitchFamily="2" charset="0"/>
                <a:ea typeface="Roboto" panose="02000000000000000000" pitchFamily="2" charset="0"/>
                <a:cs typeface="Roboto" panose="02000000000000000000" pitchFamily="2" charset="0"/>
              </a:rPr>
              <a:t>Brushless Motors</a:t>
            </a:r>
          </a:p>
        </p:txBody>
      </p:sp>
      <p:sp>
        <p:nvSpPr>
          <p:cNvPr id="7" name="Rounded Rectangle 22">
            <a:extLst>
              <a:ext uri="{FF2B5EF4-FFF2-40B4-BE49-F238E27FC236}">
                <a16:creationId xmlns:a16="http://schemas.microsoft.com/office/drawing/2014/main" id="{7276D8FE-A5BB-300E-55DA-65C6FAD01B0E}"/>
              </a:ext>
            </a:extLst>
          </p:cNvPr>
          <p:cNvSpPr/>
          <p:nvPr/>
        </p:nvSpPr>
        <p:spPr>
          <a:xfrm>
            <a:off x="3751841" y="764736"/>
            <a:ext cx="1636907" cy="514783"/>
          </a:xfrm>
          <a:prstGeom prst="roundRect">
            <a:avLst>
              <a:gd name="adj" fmla="val 4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1400" b="1" dirty="0">
                <a:latin typeface="Roboto" panose="02000000000000000000" pitchFamily="2" charset="0"/>
                <a:ea typeface="Roboto" panose="02000000000000000000" pitchFamily="2" charset="0"/>
                <a:cs typeface="Roboto" panose="02000000000000000000" pitchFamily="2" charset="0"/>
              </a:rPr>
              <a:t>Gearboxes</a:t>
            </a:r>
          </a:p>
        </p:txBody>
      </p:sp>
      <p:sp>
        <p:nvSpPr>
          <p:cNvPr id="8" name="Rounded Rectangle 23">
            <a:extLst>
              <a:ext uri="{FF2B5EF4-FFF2-40B4-BE49-F238E27FC236}">
                <a16:creationId xmlns:a16="http://schemas.microsoft.com/office/drawing/2014/main" id="{F015C1F8-8FCD-C5E4-E0E9-0DB2B6EFA22C}"/>
              </a:ext>
            </a:extLst>
          </p:cNvPr>
          <p:cNvSpPr/>
          <p:nvPr/>
        </p:nvSpPr>
        <p:spPr>
          <a:xfrm>
            <a:off x="5453753" y="756119"/>
            <a:ext cx="1636907" cy="523399"/>
          </a:xfrm>
          <a:prstGeom prst="roundRect">
            <a:avLst>
              <a:gd name="adj" fmla="val 4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1400" b="1" dirty="0">
                <a:latin typeface="Roboto" panose="02000000000000000000" pitchFamily="2" charset="0"/>
                <a:ea typeface="Roboto" panose="02000000000000000000" pitchFamily="2" charset="0"/>
                <a:cs typeface="Roboto" panose="02000000000000000000" pitchFamily="2" charset="0"/>
              </a:rPr>
              <a:t>Pneumatics</a:t>
            </a:r>
          </a:p>
        </p:txBody>
      </p:sp>
      <p:sp>
        <p:nvSpPr>
          <p:cNvPr id="9" name="Rounded Rectangle 20">
            <a:extLst>
              <a:ext uri="{FF2B5EF4-FFF2-40B4-BE49-F238E27FC236}">
                <a16:creationId xmlns:a16="http://schemas.microsoft.com/office/drawing/2014/main" id="{9FB4B0C9-A106-0DEB-8FB6-0008318E61CD}"/>
              </a:ext>
            </a:extLst>
          </p:cNvPr>
          <p:cNvSpPr/>
          <p:nvPr/>
        </p:nvSpPr>
        <p:spPr>
          <a:xfrm>
            <a:off x="7155665" y="773368"/>
            <a:ext cx="1636907" cy="523398"/>
          </a:xfrm>
          <a:prstGeom prst="roundRect">
            <a:avLst>
              <a:gd name="adj" fmla="val 4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1400" b="1" dirty="0">
                <a:latin typeface="Roboto" panose="02000000000000000000" pitchFamily="2" charset="0"/>
                <a:ea typeface="Roboto" panose="02000000000000000000" pitchFamily="2" charset="0"/>
                <a:cs typeface="Roboto" panose="02000000000000000000" pitchFamily="2" charset="0"/>
              </a:rPr>
              <a:t>Additional Movement</a:t>
            </a:r>
          </a:p>
        </p:txBody>
      </p:sp>
      <p:pic>
        <p:nvPicPr>
          <p:cNvPr id="12" name="Picture 11">
            <a:extLst>
              <a:ext uri="{FF2B5EF4-FFF2-40B4-BE49-F238E27FC236}">
                <a16:creationId xmlns:a16="http://schemas.microsoft.com/office/drawing/2014/main" id="{B9C6ADD5-6CD1-AFF1-D667-975B972A471B}"/>
              </a:ext>
            </a:extLst>
          </p:cNvPr>
          <p:cNvPicPr>
            <a:picLocks noChangeAspect="1"/>
          </p:cNvPicPr>
          <p:nvPr/>
        </p:nvPicPr>
        <p:blipFill>
          <a:blip r:embed="rId4"/>
          <a:stretch>
            <a:fillRect/>
          </a:stretch>
        </p:blipFill>
        <p:spPr>
          <a:xfrm>
            <a:off x="201015" y="1462523"/>
            <a:ext cx="8701445" cy="5136685"/>
          </a:xfrm>
          <a:prstGeom prst="rect">
            <a:avLst/>
          </a:prstGeom>
        </p:spPr>
      </p:pic>
      <p:sp>
        <p:nvSpPr>
          <p:cNvPr id="14" name="TextBox 13">
            <a:extLst>
              <a:ext uri="{FF2B5EF4-FFF2-40B4-BE49-F238E27FC236}">
                <a16:creationId xmlns:a16="http://schemas.microsoft.com/office/drawing/2014/main" id="{F7B259BA-1047-E2A7-72E3-CEB265327320}"/>
              </a:ext>
            </a:extLst>
          </p:cNvPr>
          <p:cNvSpPr txBox="1"/>
          <p:nvPr/>
        </p:nvSpPr>
        <p:spPr>
          <a:xfrm>
            <a:off x="484386" y="2324483"/>
            <a:ext cx="8217518" cy="1231106"/>
          </a:xfrm>
          <a:prstGeom prst="rect">
            <a:avLst/>
          </a:prstGeom>
          <a:noFill/>
        </p:spPr>
        <p:txBody>
          <a:bodyPr wrap="square">
            <a:spAutoFit/>
          </a:bodyPr>
          <a:lstStyle/>
          <a:p>
            <a:r>
              <a:rPr lang="en-US" b="0" i="0" u="none" strike="noStrike" dirty="0">
                <a:solidFill>
                  <a:srgbClr val="595959"/>
                </a:solidFill>
                <a:effectLst/>
                <a:latin typeface="Roboto" panose="02000000000000000000" pitchFamily="2" charset="0"/>
                <a:ea typeface="Roboto" panose="02000000000000000000" pitchFamily="2" charset="0"/>
                <a:cs typeface="Roboto" panose="02000000000000000000" pitchFamily="2" charset="0"/>
              </a:rPr>
              <a:t>Actuators convert energy</a:t>
            </a:r>
            <a:r>
              <a:rPr lang="en-US" dirty="0">
                <a:solidFill>
                  <a:srgbClr val="595959"/>
                </a:solidFill>
                <a:latin typeface="Roboto" panose="02000000000000000000" pitchFamily="2" charset="0"/>
                <a:ea typeface="Roboto" panose="02000000000000000000" pitchFamily="2" charset="0"/>
                <a:cs typeface="Roboto" panose="02000000000000000000" pitchFamily="2" charset="0"/>
              </a:rPr>
              <a:t> (</a:t>
            </a:r>
            <a:r>
              <a:rPr lang="en-US" b="1" dirty="0">
                <a:solidFill>
                  <a:srgbClr val="595959"/>
                </a:solidFill>
                <a:latin typeface="Roboto" panose="02000000000000000000" pitchFamily="2" charset="0"/>
                <a:ea typeface="Roboto" panose="02000000000000000000" pitchFamily="2" charset="0"/>
                <a:cs typeface="Roboto" panose="02000000000000000000" pitchFamily="2" charset="0"/>
              </a:rPr>
              <a:t>electrical power</a:t>
            </a:r>
            <a:r>
              <a:rPr lang="en-US" dirty="0">
                <a:solidFill>
                  <a:srgbClr val="595959"/>
                </a:solidFill>
                <a:latin typeface="Roboto" panose="02000000000000000000" pitchFamily="2" charset="0"/>
                <a:ea typeface="Roboto" panose="02000000000000000000" pitchFamily="2" charset="0"/>
                <a:cs typeface="Roboto" panose="02000000000000000000" pitchFamily="2" charset="0"/>
              </a:rPr>
              <a:t>) from the robot’s 12-volt battery to </a:t>
            </a:r>
            <a:r>
              <a:rPr lang="en-US" b="0" i="0" u="none" strike="noStrike" dirty="0">
                <a:solidFill>
                  <a:srgbClr val="595959"/>
                </a:solidFill>
                <a:effectLst/>
                <a:latin typeface="Roboto" panose="02000000000000000000" pitchFamily="2" charset="0"/>
                <a:ea typeface="Roboto" panose="02000000000000000000" pitchFamily="2" charset="0"/>
                <a:cs typeface="Roboto" panose="02000000000000000000" pitchFamily="2" charset="0"/>
              </a:rPr>
              <a:t>create movement (</a:t>
            </a:r>
            <a:r>
              <a:rPr lang="en-US" b="1" i="0" u="none" strike="noStrike" dirty="0">
                <a:solidFill>
                  <a:srgbClr val="595959"/>
                </a:solidFill>
                <a:effectLst/>
                <a:latin typeface="Roboto" panose="02000000000000000000" pitchFamily="2" charset="0"/>
                <a:ea typeface="Roboto" panose="02000000000000000000" pitchFamily="2" charset="0"/>
                <a:cs typeface="Roboto" panose="02000000000000000000" pitchFamily="2" charset="0"/>
              </a:rPr>
              <a:t>mechanical power</a:t>
            </a:r>
            <a:r>
              <a:rPr lang="en-US" b="0" i="0" u="none" strike="noStrike" dirty="0">
                <a:solidFill>
                  <a:srgbClr val="595959"/>
                </a:solidFill>
                <a:effectLst/>
                <a:latin typeface="Roboto" panose="02000000000000000000" pitchFamily="2" charset="0"/>
                <a:ea typeface="Roboto" panose="02000000000000000000" pitchFamily="2" charset="0"/>
                <a:cs typeface="Roboto" panose="02000000000000000000" pitchFamily="2" charset="0"/>
              </a:rPr>
              <a:t>). When you design a robot, selecting the correct actuator for each mechanism is important. Consider:</a:t>
            </a:r>
          </a:p>
          <a:p>
            <a:pPr marL="0" indent="0" rtl="0">
              <a:spcBef>
                <a:spcPts val="0"/>
              </a:spcBef>
              <a:spcAft>
                <a:spcPts val="0"/>
              </a:spcAft>
              <a:buNone/>
            </a:pPr>
            <a:endParaRPr lang="en-US" sz="2000" b="0" i="0" u="none" strike="noStrike" dirty="0">
              <a:solidFill>
                <a:srgbClr val="595959"/>
              </a:solidFill>
              <a:effectLst/>
              <a:latin typeface="Roboto" panose="02000000000000000000" pitchFamily="2" charset="0"/>
              <a:ea typeface="Roboto" panose="02000000000000000000" pitchFamily="2" charset="0"/>
              <a:cs typeface="Roboto" panose="02000000000000000000" pitchFamily="2" charset="0"/>
            </a:endParaRPr>
          </a:p>
        </p:txBody>
      </p:sp>
      <p:sp>
        <p:nvSpPr>
          <p:cNvPr id="15" name="TextBox 14">
            <a:extLst>
              <a:ext uri="{FF2B5EF4-FFF2-40B4-BE49-F238E27FC236}">
                <a16:creationId xmlns:a16="http://schemas.microsoft.com/office/drawing/2014/main" id="{055CAC3B-CF37-1389-3246-35F067736BDF}"/>
              </a:ext>
            </a:extLst>
          </p:cNvPr>
          <p:cNvSpPr txBox="1"/>
          <p:nvPr/>
        </p:nvSpPr>
        <p:spPr>
          <a:xfrm>
            <a:off x="484386" y="3192140"/>
            <a:ext cx="5011502" cy="1980029"/>
          </a:xfrm>
          <a:prstGeom prst="rect">
            <a:avLst/>
          </a:prstGeom>
          <a:noFill/>
        </p:spPr>
        <p:txBody>
          <a:bodyPr wrap="square">
            <a:spAutoFit/>
          </a:bodyPr>
          <a:lstStyle/>
          <a:p>
            <a:pPr marL="0" indent="0" rtl="0">
              <a:spcBef>
                <a:spcPts val="0"/>
              </a:spcBef>
              <a:spcAft>
                <a:spcPts val="0"/>
              </a:spcAft>
              <a:buNone/>
            </a:pPr>
            <a:endParaRPr lang="en-US" sz="800" b="0" i="0" u="none" strike="noStrike" dirty="0">
              <a:solidFill>
                <a:srgbClr val="595959"/>
              </a:solidFill>
              <a:effectLst/>
              <a:latin typeface="Roboto" panose="02000000000000000000" pitchFamily="2" charset="0"/>
              <a:ea typeface="Roboto" panose="02000000000000000000" pitchFamily="2" charset="0"/>
              <a:cs typeface="Roboto" panose="02000000000000000000" pitchFamily="2" charset="0"/>
            </a:endParaRPr>
          </a:p>
          <a:p>
            <a:pPr marL="342900" indent="-342900" rtl="0">
              <a:spcBef>
                <a:spcPts val="0"/>
              </a:spcBef>
              <a:spcAft>
                <a:spcPts val="800"/>
              </a:spcAft>
              <a:buFont typeface="Arial" panose="020B0604020202020204" pitchFamily="34" charset="0"/>
              <a:buChar char="•"/>
            </a:pPr>
            <a:r>
              <a:rPr lang="en-US" dirty="0">
                <a:solidFill>
                  <a:srgbClr val="595959"/>
                </a:solidFill>
                <a:latin typeface="Roboto" panose="02000000000000000000" pitchFamily="2" charset="0"/>
                <a:ea typeface="Roboto" panose="02000000000000000000" pitchFamily="2" charset="0"/>
                <a:cs typeface="Roboto" panose="02000000000000000000" pitchFamily="2" charset="0"/>
              </a:rPr>
              <a:t>Does your mechanism need </a:t>
            </a:r>
            <a:r>
              <a:rPr lang="en-US" b="1" dirty="0">
                <a:solidFill>
                  <a:srgbClr val="595959"/>
                </a:solidFill>
                <a:latin typeface="Roboto" panose="02000000000000000000" pitchFamily="2" charset="0"/>
                <a:ea typeface="Roboto" panose="02000000000000000000" pitchFamily="2" charset="0"/>
                <a:cs typeface="Roboto" panose="02000000000000000000" pitchFamily="2" charset="0"/>
              </a:rPr>
              <a:t>rotational movement</a:t>
            </a:r>
            <a:r>
              <a:rPr lang="en-US" dirty="0">
                <a:solidFill>
                  <a:srgbClr val="595959"/>
                </a:solidFill>
                <a:latin typeface="Roboto" panose="02000000000000000000" pitchFamily="2" charset="0"/>
                <a:ea typeface="Roboto" panose="02000000000000000000" pitchFamily="2" charset="0"/>
                <a:cs typeface="Roboto" panose="02000000000000000000" pitchFamily="2" charset="0"/>
              </a:rPr>
              <a:t>, such as turning a wheel, pulley, gear, or axle?</a:t>
            </a:r>
          </a:p>
          <a:p>
            <a:pPr marL="342900" indent="-342900" rtl="0">
              <a:spcBef>
                <a:spcPts val="0"/>
              </a:spcBef>
              <a:spcAft>
                <a:spcPts val="800"/>
              </a:spcAft>
              <a:buFont typeface="Arial" panose="020B0604020202020204" pitchFamily="34" charset="0"/>
              <a:buChar char="•"/>
            </a:pPr>
            <a:r>
              <a:rPr lang="en-US" dirty="0">
                <a:solidFill>
                  <a:srgbClr val="595959"/>
                </a:solidFill>
                <a:latin typeface="Roboto" panose="02000000000000000000" pitchFamily="2" charset="0"/>
                <a:ea typeface="Roboto" panose="02000000000000000000" pitchFamily="2" charset="0"/>
                <a:cs typeface="Roboto" panose="02000000000000000000" pitchFamily="2" charset="0"/>
              </a:rPr>
              <a:t>Does your mechanism need </a:t>
            </a:r>
            <a:r>
              <a:rPr lang="en-US" b="1" dirty="0">
                <a:solidFill>
                  <a:srgbClr val="595959"/>
                </a:solidFill>
                <a:latin typeface="Roboto" panose="02000000000000000000" pitchFamily="2" charset="0"/>
                <a:ea typeface="Roboto" panose="02000000000000000000" pitchFamily="2" charset="0"/>
                <a:cs typeface="Roboto" panose="02000000000000000000" pitchFamily="2" charset="0"/>
              </a:rPr>
              <a:t>linear movement</a:t>
            </a:r>
            <a:r>
              <a:rPr lang="en-US" dirty="0">
                <a:solidFill>
                  <a:srgbClr val="595959"/>
                </a:solidFill>
                <a:latin typeface="Roboto" panose="02000000000000000000" pitchFamily="2" charset="0"/>
                <a:ea typeface="Roboto" panose="02000000000000000000" pitchFamily="2" charset="0"/>
                <a:cs typeface="Roboto" panose="02000000000000000000" pitchFamily="2" charset="0"/>
              </a:rPr>
              <a:t>, such as extending or retracting an intake arm or launcher?</a:t>
            </a:r>
          </a:p>
        </p:txBody>
      </p:sp>
      <p:sp>
        <p:nvSpPr>
          <p:cNvPr id="22" name="TextBox 21">
            <a:extLst>
              <a:ext uri="{FF2B5EF4-FFF2-40B4-BE49-F238E27FC236}">
                <a16:creationId xmlns:a16="http://schemas.microsoft.com/office/drawing/2014/main" id="{C229B5BB-7BC4-B5EB-C4D4-CFC1243522DD}"/>
              </a:ext>
            </a:extLst>
          </p:cNvPr>
          <p:cNvSpPr txBox="1"/>
          <p:nvPr/>
        </p:nvSpPr>
        <p:spPr>
          <a:xfrm>
            <a:off x="221277" y="1596791"/>
            <a:ext cx="8660919" cy="646331"/>
          </a:xfrm>
          <a:prstGeom prst="rect">
            <a:avLst/>
          </a:prstGeom>
          <a:noFill/>
        </p:spPr>
        <p:txBody>
          <a:bodyPr wrap="square">
            <a:spAutoFit/>
          </a:bodyPr>
          <a:lstStyle/>
          <a:p>
            <a:pPr algn="ctr"/>
            <a:r>
              <a:rPr lang="en-US" sz="360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ACTUATORS: CREATING MOVEMENT</a:t>
            </a:r>
            <a:endParaRPr lang="en-US" sz="3600" b="1" dirty="0">
              <a:solidFill>
                <a:schemeClr val="tx1">
                  <a:lumMod val="65000"/>
                  <a:lumOff val="35000"/>
                </a:schemeClr>
              </a:solidFill>
            </a:endParaRPr>
          </a:p>
        </p:txBody>
      </p:sp>
      <p:pic>
        <p:nvPicPr>
          <p:cNvPr id="11" name="Picture 10">
            <a:extLst>
              <a:ext uri="{FF2B5EF4-FFF2-40B4-BE49-F238E27FC236}">
                <a16:creationId xmlns:a16="http://schemas.microsoft.com/office/drawing/2014/main" id="{A8B9519C-46BE-A5F3-8296-2CA50679B6D4}"/>
              </a:ext>
            </a:extLst>
          </p:cNvPr>
          <p:cNvPicPr>
            <a:picLocks noChangeAspect="1"/>
          </p:cNvPicPr>
          <p:nvPr/>
        </p:nvPicPr>
        <p:blipFill>
          <a:blip r:embed="rId5">
            <a:extLst>
              <a:ext uri="{28A0092B-C50C-407E-A947-70E740481C1C}">
                <a14:useLocalDpi xmlns:a14="http://schemas.microsoft.com/office/drawing/2010/main" val="0"/>
              </a:ext>
            </a:extLst>
          </a:blip>
          <a:srcRect l="21925" t="16844" r="23736" b="19865"/>
          <a:stretch/>
        </p:blipFill>
        <p:spPr>
          <a:xfrm>
            <a:off x="5676180" y="3257295"/>
            <a:ext cx="2650645" cy="1735038"/>
          </a:xfrm>
          <a:prstGeom prst="rect">
            <a:avLst/>
          </a:prstGeom>
        </p:spPr>
      </p:pic>
      <p:pic>
        <p:nvPicPr>
          <p:cNvPr id="16" name="Picture 15">
            <a:extLst>
              <a:ext uri="{FF2B5EF4-FFF2-40B4-BE49-F238E27FC236}">
                <a16:creationId xmlns:a16="http://schemas.microsoft.com/office/drawing/2014/main" id="{81A40DB7-A083-BE53-C100-F32D9A6F2EF1}"/>
              </a:ext>
            </a:extLst>
          </p:cNvPr>
          <p:cNvPicPr>
            <a:picLocks noChangeAspect="1"/>
          </p:cNvPicPr>
          <p:nvPr/>
        </p:nvPicPr>
        <p:blipFill>
          <a:blip r:embed="rId6">
            <a:extLst>
              <a:ext uri="{28A0092B-C50C-407E-A947-70E740481C1C}">
                <a14:useLocalDpi xmlns:a14="http://schemas.microsoft.com/office/drawing/2010/main" val="0"/>
              </a:ext>
            </a:extLst>
          </a:blip>
          <a:srcRect l="38" t="19635" r="16567" b="30050"/>
          <a:stretch/>
        </p:blipFill>
        <p:spPr>
          <a:xfrm>
            <a:off x="4822165" y="5158234"/>
            <a:ext cx="3812875" cy="1293962"/>
          </a:xfrm>
          <a:prstGeom prst="rect">
            <a:avLst/>
          </a:prstGeom>
        </p:spPr>
      </p:pic>
      <p:sp>
        <p:nvSpPr>
          <p:cNvPr id="18" name="TextBox 17">
            <a:extLst>
              <a:ext uri="{FF2B5EF4-FFF2-40B4-BE49-F238E27FC236}">
                <a16:creationId xmlns:a16="http://schemas.microsoft.com/office/drawing/2014/main" id="{A57DCCD4-0D4E-CE41-2027-54CA87D826DF}"/>
              </a:ext>
            </a:extLst>
          </p:cNvPr>
          <p:cNvSpPr txBox="1"/>
          <p:nvPr/>
        </p:nvSpPr>
        <p:spPr>
          <a:xfrm>
            <a:off x="464122" y="5140707"/>
            <a:ext cx="3995735" cy="1200329"/>
          </a:xfrm>
          <a:prstGeom prst="rect">
            <a:avLst/>
          </a:prstGeom>
          <a:noFill/>
        </p:spPr>
        <p:txBody>
          <a:bodyPr wrap="square">
            <a:spAutoFit/>
          </a:bodyPr>
          <a:lstStyle/>
          <a:p>
            <a:pPr marL="342900" indent="-342900" rtl="0">
              <a:spcBef>
                <a:spcPts val="0"/>
              </a:spcBef>
              <a:spcAft>
                <a:spcPts val="800"/>
              </a:spcAft>
              <a:buFont typeface="Arial" panose="020B0604020202020204" pitchFamily="34" charset="0"/>
              <a:buChar char="•"/>
            </a:pPr>
            <a:r>
              <a:rPr lang="en-US" dirty="0">
                <a:solidFill>
                  <a:srgbClr val="595959"/>
                </a:solidFill>
                <a:latin typeface="Roboto" panose="02000000000000000000" pitchFamily="2" charset="0"/>
                <a:ea typeface="Roboto" panose="02000000000000000000" pitchFamily="2" charset="0"/>
                <a:cs typeface="Roboto" panose="02000000000000000000" pitchFamily="2" charset="0"/>
              </a:rPr>
              <a:t>How much </a:t>
            </a:r>
            <a:r>
              <a:rPr lang="en-US" b="1" dirty="0">
                <a:solidFill>
                  <a:srgbClr val="595959"/>
                </a:solidFill>
                <a:latin typeface="Roboto" panose="02000000000000000000" pitchFamily="2" charset="0"/>
                <a:ea typeface="Roboto" panose="02000000000000000000" pitchFamily="2" charset="0"/>
                <a:cs typeface="Roboto" panose="02000000000000000000" pitchFamily="2" charset="0"/>
              </a:rPr>
              <a:t>linear force</a:t>
            </a:r>
            <a:r>
              <a:rPr lang="en-US" dirty="0">
                <a:solidFill>
                  <a:srgbClr val="595959"/>
                </a:solidFill>
                <a:latin typeface="Roboto" panose="02000000000000000000" pitchFamily="2" charset="0"/>
                <a:ea typeface="Roboto" panose="02000000000000000000" pitchFamily="2" charset="0"/>
                <a:cs typeface="Roboto" panose="02000000000000000000" pitchFamily="2" charset="0"/>
              </a:rPr>
              <a:t>, </a:t>
            </a:r>
            <a:r>
              <a:rPr lang="en-US" b="1" dirty="0">
                <a:solidFill>
                  <a:srgbClr val="595959"/>
                </a:solidFill>
                <a:latin typeface="Roboto" panose="02000000000000000000" pitchFamily="2" charset="0"/>
                <a:ea typeface="Roboto" panose="02000000000000000000" pitchFamily="2" charset="0"/>
                <a:cs typeface="Roboto" panose="02000000000000000000" pitchFamily="2" charset="0"/>
              </a:rPr>
              <a:t>torque</a:t>
            </a:r>
            <a:r>
              <a:rPr lang="en-US" dirty="0">
                <a:solidFill>
                  <a:srgbClr val="595959"/>
                </a:solidFill>
                <a:latin typeface="Roboto" panose="02000000000000000000" pitchFamily="2" charset="0"/>
                <a:ea typeface="Roboto" panose="02000000000000000000" pitchFamily="2" charset="0"/>
                <a:cs typeface="Roboto" panose="02000000000000000000" pitchFamily="2" charset="0"/>
              </a:rPr>
              <a:t> (turning force), and </a:t>
            </a:r>
            <a:r>
              <a:rPr lang="en-US" b="1" dirty="0">
                <a:solidFill>
                  <a:srgbClr val="595959"/>
                </a:solidFill>
                <a:latin typeface="Roboto" panose="02000000000000000000" pitchFamily="2" charset="0"/>
                <a:ea typeface="Roboto" panose="02000000000000000000" pitchFamily="2" charset="0"/>
                <a:cs typeface="Roboto" panose="02000000000000000000" pitchFamily="2" charset="0"/>
              </a:rPr>
              <a:t>speed</a:t>
            </a:r>
            <a:r>
              <a:rPr lang="en-US" dirty="0">
                <a:solidFill>
                  <a:srgbClr val="595959"/>
                </a:solidFill>
                <a:latin typeface="Roboto" panose="02000000000000000000" pitchFamily="2" charset="0"/>
                <a:ea typeface="Roboto" panose="02000000000000000000" pitchFamily="2" charset="0"/>
                <a:cs typeface="Roboto" panose="02000000000000000000" pitchFamily="2" charset="0"/>
              </a:rPr>
              <a:t> are needed to make your mechanism move?</a:t>
            </a:r>
          </a:p>
        </p:txBody>
      </p:sp>
      <p:sp>
        <p:nvSpPr>
          <p:cNvPr id="23" name="TextBox 22">
            <a:extLst>
              <a:ext uri="{FF2B5EF4-FFF2-40B4-BE49-F238E27FC236}">
                <a16:creationId xmlns:a16="http://schemas.microsoft.com/office/drawing/2014/main" id="{E340B511-890A-61B3-09CF-4E705A236C55}"/>
              </a:ext>
            </a:extLst>
          </p:cNvPr>
          <p:cNvSpPr txBox="1"/>
          <p:nvPr/>
        </p:nvSpPr>
        <p:spPr>
          <a:xfrm>
            <a:off x="7001796" y="6341036"/>
            <a:ext cx="1405518" cy="184666"/>
          </a:xfrm>
          <a:prstGeom prst="rect">
            <a:avLst/>
          </a:prstGeom>
          <a:noFill/>
        </p:spPr>
        <p:txBody>
          <a:bodyPr wrap="square">
            <a:spAutoFit/>
          </a:bodyPr>
          <a:lstStyle/>
          <a:p>
            <a:r>
              <a:rPr lang="en-US" sz="600" dirty="0">
                <a:hlinkClick r:id="rId7"/>
              </a:rPr>
              <a:t>Pneumatic Cylinder How Does It Work?</a:t>
            </a:r>
            <a:endParaRPr lang="en-US" sz="600" dirty="0"/>
          </a:p>
        </p:txBody>
      </p:sp>
      <p:sp>
        <p:nvSpPr>
          <p:cNvPr id="31" name="TextBox 30">
            <a:extLst>
              <a:ext uri="{FF2B5EF4-FFF2-40B4-BE49-F238E27FC236}">
                <a16:creationId xmlns:a16="http://schemas.microsoft.com/office/drawing/2014/main" id="{8EA94B6F-0369-BA35-F822-BE2336A64D58}"/>
              </a:ext>
            </a:extLst>
          </p:cNvPr>
          <p:cNvSpPr txBox="1"/>
          <p:nvPr/>
        </p:nvSpPr>
        <p:spPr>
          <a:xfrm>
            <a:off x="7004649" y="5000711"/>
            <a:ext cx="1877548" cy="184667"/>
          </a:xfrm>
          <a:prstGeom prst="rect">
            <a:avLst/>
          </a:prstGeom>
          <a:noFill/>
        </p:spPr>
        <p:txBody>
          <a:bodyPr wrap="square">
            <a:spAutoFit/>
          </a:bodyPr>
          <a:lstStyle/>
          <a:p>
            <a:pPr marR="0" lvl="1" algn="l" defTabSz="457200" rtl="0" eaLnBrk="1" fontAlgn="base" latinLnBrk="0" hangingPunct="1">
              <a:lnSpc>
                <a:spcPct val="110000"/>
              </a:lnSpc>
              <a:spcBef>
                <a:spcPts val="0"/>
              </a:spcBef>
              <a:spcAft>
                <a:spcPts val="0"/>
              </a:spcAft>
              <a:buClrTx/>
              <a:buSzTx/>
              <a:tabLst/>
              <a:defRPr/>
            </a:pPr>
            <a:r>
              <a:rPr kumimoji="0" lang="pt-BR" sz="6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hlinkClick r:id="rId8"/>
              </a:rPr>
              <a:t>Brushless DC Motors</a:t>
            </a:r>
            <a:endParaRPr kumimoji="0" lang="en-US" sz="6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857839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700BC44-C8FE-A6EA-741B-D687F5CFFDA1}"/>
              </a:ext>
            </a:extLst>
          </p:cNvPr>
          <p:cNvPicPr>
            <a:picLocks noChangeAspect="1"/>
          </p:cNvPicPr>
          <p:nvPr/>
        </p:nvPicPr>
        <p:blipFill>
          <a:blip r:embed="rId3"/>
          <a:stretch>
            <a:fillRect/>
          </a:stretch>
        </p:blipFill>
        <p:spPr>
          <a:xfrm>
            <a:off x="201015" y="1462523"/>
            <a:ext cx="8701445" cy="5136685"/>
          </a:xfrm>
          <a:prstGeom prst="rect">
            <a:avLst/>
          </a:prstGeom>
        </p:spPr>
      </p:pic>
      <p:sp>
        <p:nvSpPr>
          <p:cNvPr id="20" name="Rounded Rectangle 19"/>
          <p:cNvSpPr/>
          <p:nvPr/>
        </p:nvSpPr>
        <p:spPr>
          <a:xfrm>
            <a:off x="348019" y="557706"/>
            <a:ext cx="1636907" cy="637544"/>
          </a:xfrm>
          <a:prstGeom prst="roundRect">
            <a:avLst>
              <a:gd name="adj" fmla="val 4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latin typeface="Roboto" panose="02000000000000000000" pitchFamily="2" charset="0"/>
                <a:ea typeface="Roboto" panose="02000000000000000000" pitchFamily="2" charset="0"/>
                <a:cs typeface="Roboto" panose="02000000000000000000" pitchFamily="2" charset="0"/>
              </a:rPr>
              <a:t>Brushed Motors</a:t>
            </a:r>
          </a:p>
        </p:txBody>
      </p:sp>
      <p:sp>
        <p:nvSpPr>
          <p:cNvPr id="6" name="Rounded Rectangle 21">
            <a:extLst>
              <a:ext uri="{FF2B5EF4-FFF2-40B4-BE49-F238E27FC236}">
                <a16:creationId xmlns:a16="http://schemas.microsoft.com/office/drawing/2014/main" id="{D6313DAD-CF6F-BA82-8F1E-AAC3548AC878}"/>
              </a:ext>
            </a:extLst>
          </p:cNvPr>
          <p:cNvSpPr/>
          <p:nvPr/>
        </p:nvSpPr>
        <p:spPr>
          <a:xfrm>
            <a:off x="2049930" y="781996"/>
            <a:ext cx="1636907" cy="497524"/>
          </a:xfrm>
          <a:prstGeom prst="roundRect">
            <a:avLst>
              <a:gd name="adj" fmla="val 4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1400" b="1" dirty="0">
                <a:latin typeface="Roboto" panose="02000000000000000000" pitchFamily="2" charset="0"/>
                <a:ea typeface="Roboto" panose="02000000000000000000" pitchFamily="2" charset="0"/>
                <a:cs typeface="Roboto" panose="02000000000000000000" pitchFamily="2" charset="0"/>
              </a:rPr>
              <a:t>Brushless Motors</a:t>
            </a:r>
          </a:p>
        </p:txBody>
      </p:sp>
      <p:sp>
        <p:nvSpPr>
          <p:cNvPr id="7" name="Rounded Rectangle 22">
            <a:extLst>
              <a:ext uri="{FF2B5EF4-FFF2-40B4-BE49-F238E27FC236}">
                <a16:creationId xmlns:a16="http://schemas.microsoft.com/office/drawing/2014/main" id="{1F037963-A573-56E3-6979-0A4263B0FC71}"/>
              </a:ext>
            </a:extLst>
          </p:cNvPr>
          <p:cNvSpPr/>
          <p:nvPr/>
        </p:nvSpPr>
        <p:spPr>
          <a:xfrm>
            <a:off x="3751841" y="764736"/>
            <a:ext cx="1636907" cy="523401"/>
          </a:xfrm>
          <a:prstGeom prst="roundRect">
            <a:avLst>
              <a:gd name="adj" fmla="val 4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1400" b="1" dirty="0">
                <a:latin typeface="Roboto" panose="02000000000000000000" pitchFamily="2" charset="0"/>
                <a:ea typeface="Roboto" panose="02000000000000000000" pitchFamily="2" charset="0"/>
                <a:cs typeface="Roboto" panose="02000000000000000000" pitchFamily="2" charset="0"/>
              </a:rPr>
              <a:t>Gearboxes</a:t>
            </a:r>
          </a:p>
        </p:txBody>
      </p:sp>
      <p:sp>
        <p:nvSpPr>
          <p:cNvPr id="8" name="Rounded Rectangle 23">
            <a:extLst>
              <a:ext uri="{FF2B5EF4-FFF2-40B4-BE49-F238E27FC236}">
                <a16:creationId xmlns:a16="http://schemas.microsoft.com/office/drawing/2014/main" id="{597020DC-3960-7CA0-6A40-83412D22B3CE}"/>
              </a:ext>
            </a:extLst>
          </p:cNvPr>
          <p:cNvSpPr/>
          <p:nvPr/>
        </p:nvSpPr>
        <p:spPr>
          <a:xfrm>
            <a:off x="5453753" y="756119"/>
            <a:ext cx="1636907" cy="523401"/>
          </a:xfrm>
          <a:prstGeom prst="roundRect">
            <a:avLst>
              <a:gd name="adj" fmla="val 4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1400" b="1" dirty="0">
                <a:latin typeface="Roboto" panose="02000000000000000000" pitchFamily="2" charset="0"/>
                <a:ea typeface="Roboto" panose="02000000000000000000" pitchFamily="2" charset="0"/>
                <a:cs typeface="Roboto" panose="02000000000000000000" pitchFamily="2" charset="0"/>
              </a:rPr>
              <a:t>Pneumatics</a:t>
            </a:r>
          </a:p>
        </p:txBody>
      </p:sp>
      <p:sp>
        <p:nvSpPr>
          <p:cNvPr id="9" name="Rounded Rectangle 20">
            <a:extLst>
              <a:ext uri="{FF2B5EF4-FFF2-40B4-BE49-F238E27FC236}">
                <a16:creationId xmlns:a16="http://schemas.microsoft.com/office/drawing/2014/main" id="{F4D500AE-7F8B-A975-B2DD-66976154010E}"/>
              </a:ext>
            </a:extLst>
          </p:cNvPr>
          <p:cNvSpPr/>
          <p:nvPr/>
        </p:nvSpPr>
        <p:spPr>
          <a:xfrm>
            <a:off x="7155665" y="773368"/>
            <a:ext cx="1636907" cy="506152"/>
          </a:xfrm>
          <a:prstGeom prst="roundRect">
            <a:avLst>
              <a:gd name="adj" fmla="val 4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1400" b="1" dirty="0">
                <a:latin typeface="Roboto" panose="02000000000000000000" pitchFamily="2" charset="0"/>
                <a:ea typeface="Roboto" panose="02000000000000000000" pitchFamily="2" charset="0"/>
                <a:cs typeface="Roboto" panose="02000000000000000000" pitchFamily="2" charset="0"/>
              </a:rPr>
              <a:t>Additional Movement</a:t>
            </a:r>
          </a:p>
        </p:txBody>
      </p:sp>
      <p:sp>
        <p:nvSpPr>
          <p:cNvPr id="10" name="Title 24">
            <a:extLst>
              <a:ext uri="{FF2B5EF4-FFF2-40B4-BE49-F238E27FC236}">
                <a16:creationId xmlns:a16="http://schemas.microsoft.com/office/drawing/2014/main" id="{F5F898F4-8CFB-45B7-D07C-9C6FCD9FFAFD}"/>
              </a:ext>
            </a:extLst>
          </p:cNvPr>
          <p:cNvSpPr txBox="1">
            <a:spLocks/>
          </p:cNvSpPr>
          <p:nvPr/>
        </p:nvSpPr>
        <p:spPr>
          <a:xfrm>
            <a:off x="3019246" y="0"/>
            <a:ext cx="4991184" cy="6987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 ACTUATORS: CREATING MOVEMENT</a:t>
            </a:r>
          </a:p>
        </p:txBody>
      </p:sp>
      <p:pic>
        <p:nvPicPr>
          <p:cNvPr id="11" name="Content Placeholder 8">
            <a:extLst>
              <a:ext uri="{FF2B5EF4-FFF2-40B4-BE49-F238E27FC236}">
                <a16:creationId xmlns:a16="http://schemas.microsoft.com/office/drawing/2014/main" id="{29F8D18F-0AAD-A5C7-CA62-B07AD4136E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015" y="191628"/>
            <a:ext cx="2740594" cy="324109"/>
          </a:xfrm>
          <a:prstGeom prst="rect">
            <a:avLst/>
          </a:prstGeom>
        </p:spPr>
      </p:pic>
      <p:sp>
        <p:nvSpPr>
          <p:cNvPr id="23" name="Rectangle: Diagonal Corners Rounded 22">
            <a:extLst>
              <a:ext uri="{FF2B5EF4-FFF2-40B4-BE49-F238E27FC236}">
                <a16:creationId xmlns:a16="http://schemas.microsoft.com/office/drawing/2014/main" id="{DAC30585-A7FC-AD66-4677-0D920825798B}"/>
              </a:ext>
            </a:extLst>
          </p:cNvPr>
          <p:cNvSpPr/>
          <p:nvPr/>
        </p:nvSpPr>
        <p:spPr>
          <a:xfrm>
            <a:off x="5253905" y="4055430"/>
            <a:ext cx="3828947" cy="286856"/>
          </a:xfrm>
          <a:prstGeom prst="round2DiagRect">
            <a:avLst/>
          </a:prstGeom>
          <a:gradFill flip="none" rotWithShape="1">
            <a:gsLst>
              <a:gs pos="0">
                <a:srgbClr val="4472C4">
                  <a:shade val="30000"/>
                  <a:satMod val="115000"/>
                </a:srgbClr>
              </a:gs>
              <a:gs pos="50000">
                <a:srgbClr val="4472C4">
                  <a:shade val="67500"/>
                  <a:satMod val="115000"/>
                </a:srgbClr>
              </a:gs>
              <a:gs pos="100000">
                <a:srgbClr val="4472C4">
                  <a:shade val="100000"/>
                  <a:satMod val="11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27BC36C-C765-6E09-29F5-01561D3BBDD2}"/>
              </a:ext>
            </a:extLst>
          </p:cNvPr>
          <p:cNvSpPr/>
          <p:nvPr/>
        </p:nvSpPr>
        <p:spPr>
          <a:xfrm>
            <a:off x="5253905" y="4342285"/>
            <a:ext cx="3538667" cy="2119501"/>
          </a:xfrm>
          <a:prstGeom prst="rect">
            <a:avLst/>
          </a:prstGeom>
          <a:solidFill>
            <a:srgbClr val="BFCF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CCFF"/>
              </a:solidFill>
            </a:endParaRPr>
          </a:p>
        </p:txBody>
      </p:sp>
      <p:sp>
        <p:nvSpPr>
          <p:cNvPr id="24" name="TextBox 23">
            <a:extLst>
              <a:ext uri="{FF2B5EF4-FFF2-40B4-BE49-F238E27FC236}">
                <a16:creationId xmlns:a16="http://schemas.microsoft.com/office/drawing/2014/main" id="{4883099E-EED5-FE56-79B7-FC3E084995EB}"/>
              </a:ext>
            </a:extLst>
          </p:cNvPr>
          <p:cNvSpPr txBox="1"/>
          <p:nvPr/>
        </p:nvSpPr>
        <p:spPr>
          <a:xfrm>
            <a:off x="5380328" y="4028687"/>
            <a:ext cx="3379858" cy="338554"/>
          </a:xfrm>
          <a:prstGeom prst="rect">
            <a:avLst/>
          </a:prstGeom>
          <a:noFill/>
        </p:spPr>
        <p:txBody>
          <a:bodyPr wrap="square" rtlCol="0">
            <a:spAutoFit/>
          </a:bodyPr>
          <a:lstStyle/>
          <a:p>
            <a:r>
              <a:rPr lang="en-US" sz="1600" b="1" dirty="0">
                <a:solidFill>
                  <a:schemeClr val="bg1"/>
                </a:solidFill>
                <a:latin typeface="Roboto" panose="02000000000000000000" pitchFamily="2" charset="0"/>
                <a:ea typeface="Roboto" panose="02000000000000000000" pitchFamily="2" charset="0"/>
                <a:cs typeface="Roboto" panose="02000000000000000000" pitchFamily="2" charset="0"/>
              </a:rPr>
              <a:t>Motor Materials and Resources</a:t>
            </a:r>
          </a:p>
        </p:txBody>
      </p:sp>
      <p:sp>
        <p:nvSpPr>
          <p:cNvPr id="18" name="TextBox 17">
            <a:extLst>
              <a:ext uri="{FF2B5EF4-FFF2-40B4-BE49-F238E27FC236}">
                <a16:creationId xmlns:a16="http://schemas.microsoft.com/office/drawing/2014/main" id="{88B3D306-8B94-A9B1-6D30-C078B3A276E4}"/>
              </a:ext>
            </a:extLst>
          </p:cNvPr>
          <p:cNvSpPr txBox="1"/>
          <p:nvPr/>
        </p:nvSpPr>
        <p:spPr>
          <a:xfrm>
            <a:off x="5351182" y="4418973"/>
            <a:ext cx="3409004" cy="1756891"/>
          </a:xfrm>
          <a:prstGeom prst="rect">
            <a:avLst/>
          </a:prstGeom>
          <a:noFill/>
        </p:spPr>
        <p:txBody>
          <a:bodyPr wrap="square" lIns="91440" tIns="45720" rIns="91440" bIns="45720" anchor="t">
            <a:spAutoFit/>
          </a:bodyPr>
          <a:lstStyle/>
          <a:p>
            <a:pPr marL="171450" indent="-171450" rtl="0">
              <a:lnSpc>
                <a:spcPct val="110000"/>
              </a:lnSpc>
              <a:spcBef>
                <a:spcPts val="0"/>
              </a:spcBef>
              <a:spcAft>
                <a:spcPts val="0"/>
              </a:spcAft>
              <a:buFont typeface="Arial" panose="020B0604020202020204" pitchFamily="34" charset="0"/>
              <a:buChar char="•"/>
            </a:pPr>
            <a:r>
              <a:rPr lang="en-US" sz="1100" b="1" i="0" u="none" strike="noStrike" dirty="0">
                <a:solidFill>
                  <a:srgbClr val="595959"/>
                </a:solidFill>
                <a:effectLst/>
                <a:latin typeface="Roboto" panose="02000000000000000000" pitchFamily="2" charset="0"/>
                <a:ea typeface="Roboto" panose="02000000000000000000" pitchFamily="2" charset="0"/>
                <a:cs typeface="Roboto" panose="02000000000000000000" pitchFamily="2" charset="0"/>
              </a:rPr>
              <a:t>Resources:</a:t>
            </a:r>
            <a:endParaRPr lang="en-US" sz="1100" b="1" i="0" u="none" strike="noStrike" dirty="0">
              <a:solidFill>
                <a:srgbClr val="595959"/>
              </a:solidFill>
              <a:effectLst/>
              <a:latin typeface="Roboto" panose="02000000000000000000" pitchFamily="2" charset="0"/>
              <a:ea typeface="Roboto" panose="02000000000000000000" pitchFamily="2" charset="0"/>
              <a:cs typeface="Roboto" panose="02000000000000000000" pitchFamily="2" charset="0"/>
              <a:hlinkClick r:id="rId5"/>
            </a:endParaRPr>
          </a:p>
          <a:p>
            <a:pPr marL="628650" lvl="1" indent="-171450">
              <a:lnSpc>
                <a:spcPct val="110000"/>
              </a:lnSpc>
              <a:buFont typeface="Arial" panose="020B0604020202020204" pitchFamily="34" charset="0"/>
              <a:buChar char="•"/>
            </a:pPr>
            <a:r>
              <a:rPr lang="en-US" sz="1100" i="0" u="none" strike="noStrike" dirty="0">
                <a:solidFill>
                  <a:srgbClr val="595959"/>
                </a:solidFill>
                <a:effectLst/>
                <a:latin typeface="Roboto" panose="02000000000000000000" pitchFamily="2" charset="0"/>
                <a:ea typeface="Roboto" panose="02000000000000000000" pitchFamily="2" charset="0"/>
                <a:cs typeface="Roboto" panose="02000000000000000000" pitchFamily="2" charset="0"/>
                <a:hlinkClick r:id="rId5"/>
              </a:rPr>
              <a:t>How Do I Pick a Motor?</a:t>
            </a:r>
            <a:endParaRPr lang="en-US" sz="1100" i="0" u="none" strike="noStrike" dirty="0">
              <a:solidFill>
                <a:srgbClr val="595959"/>
              </a:solidFill>
              <a:effectLst/>
              <a:latin typeface="Roboto" panose="02000000000000000000" pitchFamily="2" charset="0"/>
              <a:ea typeface="Roboto" panose="02000000000000000000" pitchFamily="2" charset="0"/>
              <a:cs typeface="Roboto" panose="02000000000000000000" pitchFamily="2" charset="0"/>
              <a:hlinkClick r:id="rId6"/>
            </a:endParaRPr>
          </a:p>
          <a:p>
            <a:pPr marL="628650" lvl="1" indent="-171450">
              <a:lnSpc>
                <a:spcPct val="110000"/>
              </a:lnSpc>
              <a:buFont typeface="Arial" panose="020B0604020202020204" pitchFamily="34" charset="0"/>
              <a:buChar char="•"/>
            </a:pPr>
            <a:r>
              <a:rPr lang="en-US" sz="1100" dirty="0">
                <a:solidFill>
                  <a:srgbClr val="595959"/>
                </a:solidFill>
                <a:latin typeface="Roboto" panose="02000000000000000000" pitchFamily="2" charset="0"/>
                <a:ea typeface="Roboto" panose="02000000000000000000" pitchFamily="2" charset="0"/>
                <a:cs typeface="Roboto" panose="02000000000000000000" pitchFamily="2" charset="0"/>
                <a:hlinkClick r:id="rId7"/>
              </a:rPr>
              <a:t>Review of Motors Used for FIRST Robotics Competition Robots</a:t>
            </a:r>
            <a:endParaRPr lang="en-US" sz="1100" i="0" u="none" strike="noStrike" dirty="0">
              <a:solidFill>
                <a:srgbClr val="595959"/>
              </a:solidFill>
              <a:effectLst/>
              <a:latin typeface="Roboto" panose="02000000000000000000" pitchFamily="2" charset="0"/>
              <a:ea typeface="Roboto" panose="02000000000000000000" pitchFamily="2" charset="0"/>
              <a:cs typeface="Roboto" panose="02000000000000000000" pitchFamily="2" charset="0"/>
            </a:endParaRPr>
          </a:p>
          <a:p>
            <a:pPr marL="171450" indent="-171450" rtl="0">
              <a:lnSpc>
                <a:spcPct val="110000"/>
              </a:lnSpc>
              <a:spcBef>
                <a:spcPts val="0"/>
              </a:spcBef>
              <a:spcAft>
                <a:spcPts val="0"/>
              </a:spcAft>
              <a:buFont typeface="Arial" panose="020B0604020202020204" pitchFamily="34" charset="0"/>
              <a:buChar char="•"/>
            </a:pPr>
            <a:r>
              <a:rPr lang="en-US" sz="1100" b="1" i="0" u="none" strike="noStrike" dirty="0">
                <a:solidFill>
                  <a:srgbClr val="595959"/>
                </a:solidFill>
                <a:effectLst/>
                <a:latin typeface="Roboto" panose="02000000000000000000" pitchFamily="2" charset="0"/>
                <a:ea typeface="Roboto" panose="02000000000000000000" pitchFamily="2" charset="0"/>
                <a:cs typeface="Roboto" panose="02000000000000000000" pitchFamily="2" charset="0"/>
              </a:rPr>
              <a:t>Motors</a:t>
            </a:r>
            <a:r>
              <a:rPr lang="en-US" sz="1100" dirty="0">
                <a:solidFill>
                  <a:srgbClr val="595959"/>
                </a:solidFill>
                <a:latin typeface="Roboto" panose="02000000000000000000" pitchFamily="2" charset="0"/>
                <a:ea typeface="Roboto" panose="02000000000000000000" pitchFamily="2" charset="0"/>
                <a:cs typeface="Roboto" panose="02000000000000000000" pitchFamily="2" charset="0"/>
              </a:rPr>
              <a:t> example r</a:t>
            </a:r>
            <a:r>
              <a:rPr lang="en-US" sz="1100" b="0" i="0" u="none" strike="noStrike" dirty="0">
                <a:solidFill>
                  <a:srgbClr val="595959"/>
                </a:solidFill>
                <a:effectLst/>
                <a:latin typeface="Roboto" panose="02000000000000000000" pitchFamily="2" charset="0"/>
                <a:ea typeface="Roboto" panose="02000000000000000000" pitchFamily="2" charset="0"/>
                <a:cs typeface="Roboto" panose="02000000000000000000" pitchFamily="2" charset="0"/>
              </a:rPr>
              <a:t>etailers include:</a:t>
            </a:r>
          </a:p>
          <a:p>
            <a:pPr marL="630238" lvl="1" indent="-173038" fontAlgn="base">
              <a:lnSpc>
                <a:spcPct val="110000"/>
              </a:lnSpc>
              <a:buFont typeface="Arial" panose="020B0604020202020204" pitchFamily="34" charset="0"/>
              <a:buChar char="•"/>
            </a:pPr>
            <a:r>
              <a:rPr lang="en-US" sz="11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Cross The Road Electronics (CTRE)</a:t>
            </a:r>
          </a:p>
          <a:p>
            <a:pPr marL="630238" lvl="1" indent="-173038" fontAlgn="base">
              <a:lnSpc>
                <a:spcPct val="110000"/>
              </a:lnSpc>
              <a:buFont typeface="Arial" panose="020B0604020202020204" pitchFamily="34" charset="0"/>
              <a:buChar char="•"/>
            </a:pPr>
            <a:r>
              <a:rPr lang="en-US" sz="11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REV Robotics</a:t>
            </a:r>
          </a:p>
          <a:p>
            <a:pPr marL="630238" lvl="1" indent="-173038" fontAlgn="base">
              <a:lnSpc>
                <a:spcPct val="110000"/>
              </a:lnSpc>
              <a:buFont typeface="Arial" panose="020B0604020202020204" pitchFamily="34" charset="0"/>
              <a:buChar char="•"/>
            </a:pPr>
            <a:r>
              <a:rPr lang="en-US" sz="11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WestCoast Products</a:t>
            </a:r>
          </a:p>
          <a:p>
            <a:pPr marL="630238" lvl="1" indent="-173038" fontAlgn="base">
              <a:lnSpc>
                <a:spcPct val="110000"/>
              </a:lnSpc>
              <a:buFont typeface="Arial" panose="020B0604020202020204" pitchFamily="34" charset="0"/>
              <a:buChar char="•"/>
            </a:pPr>
            <a:r>
              <a:rPr lang="en-US" sz="11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AndyMark </a:t>
            </a:r>
          </a:p>
        </p:txBody>
      </p:sp>
      <p:sp>
        <p:nvSpPr>
          <p:cNvPr id="14" name="TextBox 13">
            <a:extLst>
              <a:ext uri="{FF2B5EF4-FFF2-40B4-BE49-F238E27FC236}">
                <a16:creationId xmlns:a16="http://schemas.microsoft.com/office/drawing/2014/main" id="{5371F035-180D-63C3-9812-943037F9172A}"/>
              </a:ext>
            </a:extLst>
          </p:cNvPr>
          <p:cNvSpPr txBox="1"/>
          <p:nvPr/>
        </p:nvSpPr>
        <p:spPr>
          <a:xfrm>
            <a:off x="348019" y="1509465"/>
            <a:ext cx="5202885" cy="707886"/>
          </a:xfrm>
          <a:prstGeom prst="rect">
            <a:avLst/>
          </a:prstGeom>
          <a:noFill/>
        </p:spPr>
        <p:txBody>
          <a:bodyPr wrap="square">
            <a:spAutoFit/>
          </a:bodyPr>
          <a:lstStyle/>
          <a:p>
            <a:pPr marL="0" indent="0" rtl="0">
              <a:spcBef>
                <a:spcPts val="0"/>
              </a:spcBef>
              <a:spcAft>
                <a:spcPts val="0"/>
              </a:spcAft>
              <a:buNone/>
            </a:pPr>
            <a:r>
              <a:rPr lang="en-US" sz="2000" b="0" i="0" u="none" strike="noStrike" dirty="0">
                <a:solidFill>
                  <a:srgbClr val="595959"/>
                </a:solidFill>
                <a:effectLst/>
                <a:latin typeface="Roboto" panose="02000000000000000000" pitchFamily="2" charset="0"/>
                <a:ea typeface="Roboto" panose="02000000000000000000" pitchFamily="2" charset="0"/>
                <a:cs typeface="Roboto" panose="02000000000000000000" pitchFamily="2" charset="0"/>
              </a:rPr>
              <a:t>A </a:t>
            </a:r>
            <a:r>
              <a:rPr lang="en-US" sz="2000" b="1" i="0" u="none" strike="noStrike" dirty="0">
                <a:solidFill>
                  <a:srgbClr val="595959"/>
                </a:solidFill>
                <a:effectLst/>
                <a:latin typeface="Roboto" panose="02000000000000000000" pitchFamily="2" charset="0"/>
                <a:ea typeface="Roboto" panose="02000000000000000000" pitchFamily="2" charset="0"/>
                <a:cs typeface="Roboto" panose="02000000000000000000" pitchFamily="2" charset="0"/>
              </a:rPr>
              <a:t>brushed motor </a:t>
            </a:r>
            <a:r>
              <a:rPr lang="en-US" sz="2000" b="0" i="0" u="none" strike="noStrike" dirty="0">
                <a:solidFill>
                  <a:srgbClr val="595959"/>
                </a:solidFill>
                <a:effectLst/>
                <a:latin typeface="Roboto" panose="02000000000000000000" pitchFamily="2" charset="0"/>
                <a:ea typeface="Roboto" panose="02000000000000000000" pitchFamily="2" charset="0"/>
                <a:cs typeface="Roboto" panose="02000000000000000000" pitchFamily="2" charset="0"/>
              </a:rPr>
              <a:t>is a common </a:t>
            </a:r>
            <a:r>
              <a:rPr lang="en-US" sz="2000" dirty="0">
                <a:solidFill>
                  <a:srgbClr val="595959"/>
                </a:solidFill>
                <a:latin typeface="Roboto" panose="02000000000000000000" pitchFamily="2" charset="0"/>
                <a:ea typeface="Roboto" panose="02000000000000000000" pitchFamily="2" charset="0"/>
                <a:cs typeface="Roboto" panose="02000000000000000000" pitchFamily="2" charset="0"/>
              </a:rPr>
              <a:t>actuator that provides rotational movement.</a:t>
            </a:r>
            <a:endParaRPr lang="en-US" sz="2000" b="0" i="0" u="none" strike="noStrike" dirty="0">
              <a:solidFill>
                <a:srgbClr val="595959"/>
              </a:solidFill>
              <a:effectLst/>
              <a:latin typeface="Roboto" panose="02000000000000000000" pitchFamily="2" charset="0"/>
              <a:ea typeface="Roboto" panose="02000000000000000000" pitchFamily="2" charset="0"/>
              <a:cs typeface="Roboto" panose="02000000000000000000" pitchFamily="2" charset="0"/>
            </a:endParaRPr>
          </a:p>
        </p:txBody>
      </p:sp>
      <p:sp>
        <p:nvSpPr>
          <p:cNvPr id="3" name="TextBox 2">
            <a:extLst>
              <a:ext uri="{FF2B5EF4-FFF2-40B4-BE49-F238E27FC236}">
                <a16:creationId xmlns:a16="http://schemas.microsoft.com/office/drawing/2014/main" id="{2805600F-99B0-EDAF-2E63-08FCC44DAAD7}"/>
              </a:ext>
            </a:extLst>
          </p:cNvPr>
          <p:cNvSpPr txBox="1"/>
          <p:nvPr/>
        </p:nvSpPr>
        <p:spPr>
          <a:xfrm>
            <a:off x="311464" y="2157039"/>
            <a:ext cx="5723576" cy="1846659"/>
          </a:xfrm>
          <a:prstGeom prst="rect">
            <a:avLst/>
          </a:prstGeom>
          <a:noFill/>
        </p:spPr>
        <p:txBody>
          <a:bodyPr wrap="square">
            <a:spAutoFit/>
          </a:bodyPr>
          <a:lstStyle/>
          <a:p>
            <a:r>
              <a:rPr lang="en-US" b="1" u="sng" dirty="0">
                <a:solidFill>
                  <a:srgbClr val="4472C4"/>
                </a:solidFill>
                <a:latin typeface="Roboto" panose="02000000000000000000" pitchFamily="2" charset="0"/>
                <a:ea typeface="Roboto" panose="02000000000000000000" pitchFamily="2" charset="0"/>
                <a:cs typeface="Roboto" panose="02000000000000000000" pitchFamily="2" charset="0"/>
              </a:rPr>
              <a:t>Brushed Motor Mechanics</a:t>
            </a:r>
          </a:p>
          <a:p>
            <a:pPr marL="171450" indent="-171450">
              <a:buFont typeface="Arial" panose="020B0604020202020204" pitchFamily="34" charset="0"/>
              <a:buChar char="•"/>
            </a:pPr>
            <a:r>
              <a:rPr lang="en-US" sz="120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Stator </a:t>
            </a:r>
            <a:r>
              <a:rPr lang="en-US" sz="12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 Stationary, North, and South magnets attached to the motor housing.</a:t>
            </a:r>
          </a:p>
          <a:p>
            <a:pPr marL="171450" indent="-171450">
              <a:buFont typeface="Arial" panose="020B0604020202020204" pitchFamily="34" charset="0"/>
              <a:buChar char="•"/>
            </a:pPr>
            <a:r>
              <a:rPr lang="en-US" sz="120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Commutator and Brushes </a:t>
            </a:r>
            <a:r>
              <a:rPr lang="en-US" sz="12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a:t>
            </a:r>
            <a:r>
              <a:rPr lang="en-US" sz="120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 </a:t>
            </a:r>
            <a:r>
              <a:rPr lang="en-US" sz="12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Reverses the polarity of the coils.</a:t>
            </a:r>
          </a:p>
          <a:p>
            <a:pPr marL="171450" indent="-171450">
              <a:buFont typeface="Arial" panose="020B0604020202020204" pitchFamily="34" charset="0"/>
              <a:buChar char="•"/>
            </a:pPr>
            <a:r>
              <a:rPr lang="en-US" sz="120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Rotor </a:t>
            </a:r>
            <a:r>
              <a:rPr lang="en-US" sz="12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 Rotating electromagnets (armature) with coils that are attracted to the magnet (North or South) on the opposite side of the motor. When the electromagnet gets close to the magnet, the commutator flips the current the other direction, causing the electromagnet to be attracted back to the other side. This happens thousands of times a minute, making the motor spin.</a:t>
            </a:r>
          </a:p>
          <a:p>
            <a:pPr marL="171450" indent="-171450">
              <a:buFont typeface="Arial" panose="020B0604020202020204" pitchFamily="34" charset="0"/>
              <a:buChar char="•"/>
            </a:pPr>
            <a:endParaRPr lang="en-US" sz="12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5" name="TextBox 14">
            <a:extLst>
              <a:ext uri="{FF2B5EF4-FFF2-40B4-BE49-F238E27FC236}">
                <a16:creationId xmlns:a16="http://schemas.microsoft.com/office/drawing/2014/main" id="{2A05C3BA-4C72-A8E6-0662-466AB272629E}"/>
              </a:ext>
            </a:extLst>
          </p:cNvPr>
          <p:cNvSpPr txBox="1"/>
          <p:nvPr/>
        </p:nvSpPr>
        <p:spPr>
          <a:xfrm>
            <a:off x="311464" y="3845685"/>
            <a:ext cx="4859326" cy="2616101"/>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4472C4"/>
                </a:solidFill>
                <a:effectLst/>
                <a:uLnTx/>
                <a:uFillTx/>
                <a:latin typeface="Roboto" panose="02000000000000000000" pitchFamily="2" charset="0"/>
                <a:ea typeface="Roboto" panose="02000000000000000000" pitchFamily="2" charset="0"/>
                <a:cs typeface="Roboto" panose="02000000000000000000" pitchFamily="2" charset="0"/>
              </a:rPr>
              <a:t>Common Types and Uses of Brushed Motors </a:t>
            </a:r>
          </a:p>
          <a:p>
            <a:pPr marL="172720" indent="-172720">
              <a:buFont typeface="Arial" panose="020B0604020202020204" pitchFamily="34" charset="0"/>
              <a:buChar char="•"/>
            </a:pPr>
            <a:r>
              <a:rPr lang="en-US" sz="12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Check the season’s </a:t>
            </a:r>
            <a:r>
              <a:rPr lang="en-US" sz="12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hlinkClick r:id="rId8"/>
              </a:rPr>
              <a:t>Game Manual</a:t>
            </a:r>
            <a:r>
              <a:rPr lang="en-US" sz="12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 for a list of legal motors.</a:t>
            </a:r>
          </a:p>
          <a:p>
            <a:pPr marL="172720" indent="-172720">
              <a:buFont typeface="Arial" panose="020B0604020202020204" pitchFamily="34" charset="0"/>
              <a:buChar char="•"/>
            </a:pPr>
            <a:r>
              <a:rPr lang="en-US" sz="120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CIM</a:t>
            </a:r>
            <a:r>
              <a:rPr lang="en-US" sz="12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 – Used on arms and elevators needing power. </a:t>
            </a:r>
          </a:p>
          <a:p>
            <a:pPr marL="172720" indent="-172720">
              <a:buFont typeface="Arial" panose="020B0604020202020204" pitchFamily="34" charset="0"/>
              <a:buChar char="•"/>
            </a:pPr>
            <a:r>
              <a:rPr lang="en-US" sz="120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775</a:t>
            </a:r>
            <a:r>
              <a:rPr lang="en-US" sz="12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 – Used for higher speeds with intakes and launchers.</a:t>
            </a:r>
          </a:p>
          <a:p>
            <a:endParaRPr lang="en-US" sz="8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4472C4"/>
                </a:solidFill>
                <a:effectLst/>
                <a:uLnTx/>
                <a:uFillTx/>
                <a:latin typeface="Roboto" panose="02000000000000000000" pitchFamily="2" charset="0"/>
                <a:ea typeface="Roboto" panose="02000000000000000000" pitchFamily="2" charset="0"/>
                <a:cs typeface="Roboto" panose="02000000000000000000" pitchFamily="2" charset="0"/>
              </a:rPr>
              <a:t>Brushed Motors Pros and Cons</a:t>
            </a:r>
          </a:p>
          <a:p>
            <a:pPr marL="172720" indent="-172720">
              <a:buFont typeface="Arial" panose="020B0604020202020204" pitchFamily="34" charset="0"/>
              <a:buChar char="•"/>
            </a:pPr>
            <a:r>
              <a:rPr lang="en-US" sz="120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Pros:</a:t>
            </a:r>
            <a:r>
              <a:rPr lang="en-US" sz="12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 Relatively inexpensive, easy to program, and are easier to use in prototyping since they can be hooked up directly to a battery. No processor is required to get the motor to spin.</a:t>
            </a:r>
          </a:p>
          <a:p>
            <a:pPr marL="172720" indent="-172720">
              <a:buFont typeface="Arial" panose="020B0604020202020204" pitchFamily="34" charset="0"/>
              <a:buChar char="•"/>
            </a:pPr>
            <a:endParaRPr lang="en-US" sz="1200" b="1" dirty="0">
              <a:solidFill>
                <a:schemeClr val="tx1">
                  <a:lumMod val="65000"/>
                  <a:lumOff val="35000"/>
                </a:schemeClr>
              </a:solidFill>
              <a:latin typeface="Roboto"/>
              <a:ea typeface="Roboto"/>
              <a:cs typeface="Roboto"/>
            </a:endParaRPr>
          </a:p>
          <a:p>
            <a:pPr marL="172720" indent="-172720">
              <a:buFont typeface="Arial" panose="020B0604020202020204" pitchFamily="34" charset="0"/>
              <a:buChar char="•"/>
            </a:pPr>
            <a:r>
              <a:rPr lang="en-US" sz="1200" b="1" dirty="0">
                <a:solidFill>
                  <a:schemeClr val="tx1">
                    <a:lumMod val="65000"/>
                    <a:lumOff val="35000"/>
                  </a:schemeClr>
                </a:solidFill>
                <a:latin typeface="Roboto"/>
                <a:ea typeface="Roboto"/>
                <a:cs typeface="Roboto"/>
              </a:rPr>
              <a:t>Cons: </a:t>
            </a:r>
            <a:r>
              <a:rPr lang="en-US" sz="1200" dirty="0">
                <a:solidFill>
                  <a:schemeClr val="tx1">
                    <a:lumMod val="65000"/>
                    <a:lumOff val="35000"/>
                  </a:schemeClr>
                </a:solidFill>
                <a:latin typeface="Roboto"/>
                <a:ea typeface="Roboto"/>
                <a:cs typeface="Roboto"/>
              </a:rPr>
              <a:t>Generally less powerful, larger, and heavier than brushless motors and typically don’t have integrated encoders that track rotation.</a:t>
            </a:r>
            <a:endParaRPr lang="en-US" dirty="0">
              <a:solidFill>
                <a:schemeClr val="tx1">
                  <a:lumMod val="65000"/>
                  <a:lumOff val="35000"/>
                </a:schemeClr>
              </a:solidFill>
              <a:latin typeface="Roboto"/>
              <a:ea typeface="Roboto"/>
              <a:cs typeface="Roboto"/>
            </a:endParaRPr>
          </a:p>
        </p:txBody>
      </p:sp>
      <p:pic>
        <p:nvPicPr>
          <p:cNvPr id="2" name="Picture 1" descr="A diagram of a motor&#10;&#10;Description automatically generated">
            <a:extLst>
              <a:ext uri="{FF2B5EF4-FFF2-40B4-BE49-F238E27FC236}">
                <a16:creationId xmlns:a16="http://schemas.microsoft.com/office/drawing/2014/main" id="{B449135E-2A40-2CB6-4918-D228C54A85C0}"/>
              </a:ext>
            </a:extLst>
          </p:cNvPr>
          <p:cNvPicPr>
            <a:picLocks noChangeAspect="1"/>
          </p:cNvPicPr>
          <p:nvPr/>
        </p:nvPicPr>
        <p:blipFill>
          <a:blip r:embed="rId9"/>
          <a:stretch>
            <a:fillRect/>
          </a:stretch>
        </p:blipFill>
        <p:spPr>
          <a:xfrm>
            <a:off x="6035040" y="1504764"/>
            <a:ext cx="2478202" cy="2527918"/>
          </a:xfrm>
          <a:prstGeom prst="rect">
            <a:avLst/>
          </a:prstGeom>
        </p:spPr>
      </p:pic>
    </p:spTree>
    <p:custDataLst>
      <p:tags r:id="rId1"/>
    </p:custDataLst>
    <p:extLst>
      <p:ext uri="{BB962C8B-B14F-4D97-AF65-F5344CB8AC3E}">
        <p14:creationId xmlns:p14="http://schemas.microsoft.com/office/powerpoint/2010/main" val="1318119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22" name="Rounded Rectangle 21"/>
          <p:cNvSpPr/>
          <p:nvPr/>
        </p:nvSpPr>
        <p:spPr>
          <a:xfrm>
            <a:off x="2049930" y="549080"/>
            <a:ext cx="1636907" cy="440144"/>
          </a:xfrm>
          <a:prstGeom prst="roundRect">
            <a:avLst>
              <a:gd name="adj" fmla="val 4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1400" b="1" dirty="0">
                <a:latin typeface="Roboto" panose="02000000000000000000" pitchFamily="2" charset="0"/>
                <a:ea typeface="Roboto" panose="02000000000000000000" pitchFamily="2" charset="0"/>
                <a:cs typeface="Roboto" panose="02000000000000000000" pitchFamily="2" charset="0"/>
              </a:rPr>
              <a:t>Brushless Motors</a:t>
            </a:r>
          </a:p>
        </p:txBody>
      </p:sp>
      <p:sp>
        <p:nvSpPr>
          <p:cNvPr id="4" name="Rounded Rectangle 19">
            <a:extLst>
              <a:ext uri="{FF2B5EF4-FFF2-40B4-BE49-F238E27FC236}">
                <a16:creationId xmlns:a16="http://schemas.microsoft.com/office/drawing/2014/main" id="{F18425ED-4CF0-B488-C3E9-D0AE9D98A9CC}"/>
              </a:ext>
            </a:extLst>
          </p:cNvPr>
          <p:cNvSpPr/>
          <p:nvPr/>
        </p:nvSpPr>
        <p:spPr>
          <a:xfrm>
            <a:off x="348019" y="790614"/>
            <a:ext cx="1636907" cy="488906"/>
          </a:xfrm>
          <a:prstGeom prst="roundRect">
            <a:avLst>
              <a:gd name="adj" fmla="val 4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latin typeface="Roboto" panose="02000000000000000000" pitchFamily="2" charset="0"/>
                <a:ea typeface="Roboto" panose="02000000000000000000" pitchFamily="2" charset="0"/>
                <a:cs typeface="Roboto" panose="02000000000000000000" pitchFamily="2" charset="0"/>
              </a:rPr>
              <a:t>Brushed Motors</a:t>
            </a:r>
          </a:p>
        </p:txBody>
      </p:sp>
      <p:sp>
        <p:nvSpPr>
          <p:cNvPr id="6" name="Rounded Rectangle 22">
            <a:extLst>
              <a:ext uri="{FF2B5EF4-FFF2-40B4-BE49-F238E27FC236}">
                <a16:creationId xmlns:a16="http://schemas.microsoft.com/office/drawing/2014/main" id="{FD04BCEC-5E63-70D7-3B3D-C49F3858C158}"/>
              </a:ext>
            </a:extLst>
          </p:cNvPr>
          <p:cNvSpPr/>
          <p:nvPr/>
        </p:nvSpPr>
        <p:spPr>
          <a:xfrm>
            <a:off x="3751841" y="764736"/>
            <a:ext cx="1636907" cy="514784"/>
          </a:xfrm>
          <a:prstGeom prst="roundRect">
            <a:avLst>
              <a:gd name="adj" fmla="val 4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1400" b="1" dirty="0">
                <a:latin typeface="Roboto" panose="02000000000000000000" pitchFamily="2" charset="0"/>
                <a:ea typeface="Roboto" panose="02000000000000000000" pitchFamily="2" charset="0"/>
                <a:cs typeface="Roboto" panose="02000000000000000000" pitchFamily="2" charset="0"/>
              </a:rPr>
              <a:t>Gearboxes</a:t>
            </a:r>
          </a:p>
        </p:txBody>
      </p:sp>
      <p:sp>
        <p:nvSpPr>
          <p:cNvPr id="7" name="Rounded Rectangle 23">
            <a:extLst>
              <a:ext uri="{FF2B5EF4-FFF2-40B4-BE49-F238E27FC236}">
                <a16:creationId xmlns:a16="http://schemas.microsoft.com/office/drawing/2014/main" id="{8E5F11B4-B762-0EEB-F8C6-339127A42D7C}"/>
              </a:ext>
            </a:extLst>
          </p:cNvPr>
          <p:cNvSpPr/>
          <p:nvPr/>
        </p:nvSpPr>
        <p:spPr>
          <a:xfrm>
            <a:off x="5453753" y="756120"/>
            <a:ext cx="1636907" cy="523400"/>
          </a:xfrm>
          <a:prstGeom prst="roundRect">
            <a:avLst>
              <a:gd name="adj" fmla="val 4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1400" b="1" dirty="0">
                <a:latin typeface="Roboto" panose="02000000000000000000" pitchFamily="2" charset="0"/>
                <a:ea typeface="Roboto" panose="02000000000000000000" pitchFamily="2" charset="0"/>
                <a:cs typeface="Roboto" panose="02000000000000000000" pitchFamily="2" charset="0"/>
              </a:rPr>
              <a:t>Pneumatics</a:t>
            </a:r>
          </a:p>
        </p:txBody>
      </p:sp>
      <p:sp>
        <p:nvSpPr>
          <p:cNvPr id="8" name="Rounded Rectangle 20">
            <a:extLst>
              <a:ext uri="{FF2B5EF4-FFF2-40B4-BE49-F238E27FC236}">
                <a16:creationId xmlns:a16="http://schemas.microsoft.com/office/drawing/2014/main" id="{D8BD29DE-8EE1-6B7A-1AC7-437CB0F15233}"/>
              </a:ext>
            </a:extLst>
          </p:cNvPr>
          <p:cNvSpPr/>
          <p:nvPr/>
        </p:nvSpPr>
        <p:spPr>
          <a:xfrm>
            <a:off x="7155665" y="773368"/>
            <a:ext cx="1636907" cy="506152"/>
          </a:xfrm>
          <a:prstGeom prst="roundRect">
            <a:avLst>
              <a:gd name="adj" fmla="val 4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1400" b="1" dirty="0">
                <a:latin typeface="Roboto" panose="02000000000000000000" pitchFamily="2" charset="0"/>
                <a:ea typeface="Roboto" panose="02000000000000000000" pitchFamily="2" charset="0"/>
                <a:cs typeface="Roboto" panose="02000000000000000000" pitchFamily="2" charset="0"/>
              </a:rPr>
              <a:t>Additional Movement</a:t>
            </a:r>
          </a:p>
        </p:txBody>
      </p:sp>
      <p:sp>
        <p:nvSpPr>
          <p:cNvPr id="9" name="Title 24">
            <a:extLst>
              <a:ext uri="{FF2B5EF4-FFF2-40B4-BE49-F238E27FC236}">
                <a16:creationId xmlns:a16="http://schemas.microsoft.com/office/drawing/2014/main" id="{8DD1A43B-81CF-0880-114C-ABCCDE5BDBE3}"/>
              </a:ext>
            </a:extLst>
          </p:cNvPr>
          <p:cNvSpPr txBox="1">
            <a:spLocks/>
          </p:cNvSpPr>
          <p:nvPr/>
        </p:nvSpPr>
        <p:spPr>
          <a:xfrm>
            <a:off x="3019246" y="0"/>
            <a:ext cx="4991184" cy="6987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 ACTUATORS: CREATING MOVEMENT</a:t>
            </a:r>
          </a:p>
        </p:txBody>
      </p:sp>
      <p:pic>
        <p:nvPicPr>
          <p:cNvPr id="10" name="Content Placeholder 8">
            <a:extLst>
              <a:ext uri="{FF2B5EF4-FFF2-40B4-BE49-F238E27FC236}">
                <a16:creationId xmlns:a16="http://schemas.microsoft.com/office/drawing/2014/main" id="{75E96683-007A-A2D3-7484-826E287824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015" y="191628"/>
            <a:ext cx="2740594" cy="324109"/>
          </a:xfrm>
          <a:prstGeom prst="rect">
            <a:avLst/>
          </a:prstGeom>
        </p:spPr>
      </p:pic>
      <p:pic>
        <p:nvPicPr>
          <p:cNvPr id="11" name="Picture 10">
            <a:extLst>
              <a:ext uri="{FF2B5EF4-FFF2-40B4-BE49-F238E27FC236}">
                <a16:creationId xmlns:a16="http://schemas.microsoft.com/office/drawing/2014/main" id="{4C567161-0813-8C53-7582-D371F1A84EA2}"/>
              </a:ext>
            </a:extLst>
          </p:cNvPr>
          <p:cNvPicPr>
            <a:picLocks noChangeAspect="1"/>
          </p:cNvPicPr>
          <p:nvPr/>
        </p:nvPicPr>
        <p:blipFill>
          <a:blip r:embed="rId4"/>
          <a:stretch>
            <a:fillRect/>
          </a:stretch>
        </p:blipFill>
        <p:spPr>
          <a:xfrm>
            <a:off x="201015" y="1462523"/>
            <a:ext cx="8701445" cy="5136685"/>
          </a:xfrm>
          <a:prstGeom prst="rect">
            <a:avLst/>
          </a:prstGeom>
        </p:spPr>
      </p:pic>
      <p:pic>
        <p:nvPicPr>
          <p:cNvPr id="20" name="Picture 19">
            <a:extLst>
              <a:ext uri="{FF2B5EF4-FFF2-40B4-BE49-F238E27FC236}">
                <a16:creationId xmlns:a16="http://schemas.microsoft.com/office/drawing/2014/main" id="{63D13F2B-001D-9F73-DB9A-5A9D0FF610B9}"/>
              </a:ext>
            </a:extLst>
          </p:cNvPr>
          <p:cNvPicPr>
            <a:picLocks noChangeAspect="1"/>
          </p:cNvPicPr>
          <p:nvPr/>
        </p:nvPicPr>
        <p:blipFill>
          <a:blip r:embed="rId5"/>
          <a:srcRect l="4225" r="3735"/>
          <a:stretch/>
        </p:blipFill>
        <p:spPr>
          <a:xfrm>
            <a:off x="5568488" y="4690979"/>
            <a:ext cx="1900149" cy="1819614"/>
          </a:xfrm>
          <a:prstGeom prst="rect">
            <a:avLst/>
          </a:prstGeom>
        </p:spPr>
      </p:pic>
      <p:sp>
        <p:nvSpPr>
          <p:cNvPr id="15" name="TextBox 14">
            <a:extLst>
              <a:ext uri="{FF2B5EF4-FFF2-40B4-BE49-F238E27FC236}">
                <a16:creationId xmlns:a16="http://schemas.microsoft.com/office/drawing/2014/main" id="{E0E21C57-7550-45DE-E6C5-8FAE6A180090}"/>
              </a:ext>
            </a:extLst>
          </p:cNvPr>
          <p:cNvSpPr txBox="1"/>
          <p:nvPr/>
        </p:nvSpPr>
        <p:spPr>
          <a:xfrm>
            <a:off x="388265" y="2212284"/>
            <a:ext cx="5560298" cy="4124206"/>
          </a:xfrm>
          <a:prstGeom prst="rect">
            <a:avLst/>
          </a:prstGeom>
          <a:noFill/>
        </p:spPr>
        <p:txBody>
          <a:bodyPr wrap="square" lIns="91440" tIns="45720" rIns="91440" bIns="45720" rtlCol="0" anchor="t">
            <a:spAutoFit/>
          </a:bodyPr>
          <a:lstStyle/>
          <a:p>
            <a:r>
              <a:rPr lang="en-US" b="1" u="sng" dirty="0">
                <a:solidFill>
                  <a:srgbClr val="DF762E"/>
                </a:solidFill>
                <a:latin typeface="Roboto" panose="02000000000000000000" pitchFamily="2" charset="0"/>
                <a:ea typeface="Roboto" panose="02000000000000000000" pitchFamily="2" charset="0"/>
                <a:cs typeface="Roboto" panose="02000000000000000000" pitchFamily="2" charset="0"/>
              </a:rPr>
              <a:t>Brushless Motor Mechanics</a:t>
            </a:r>
          </a:p>
          <a:p>
            <a:pPr marL="171450" indent="-171450">
              <a:buFont typeface="Arial" panose="020B0604020202020204" pitchFamily="34" charset="0"/>
              <a:buChar char="•"/>
            </a:pPr>
            <a:r>
              <a:rPr lang="en-US" sz="1200" b="1" dirty="0">
                <a:solidFill>
                  <a:schemeClr val="tx1">
                    <a:lumMod val="65000"/>
                    <a:lumOff val="35000"/>
                  </a:schemeClr>
                </a:solidFill>
                <a:latin typeface="Roboto"/>
                <a:ea typeface="Roboto"/>
                <a:cs typeface="Roboto"/>
              </a:rPr>
              <a:t>Rotor </a:t>
            </a:r>
            <a:r>
              <a:rPr lang="en-US" sz="1200" dirty="0">
                <a:solidFill>
                  <a:schemeClr val="tx1">
                    <a:lumMod val="65000"/>
                    <a:lumOff val="35000"/>
                  </a:schemeClr>
                </a:solidFill>
                <a:latin typeface="Roboto"/>
                <a:ea typeface="Roboto"/>
                <a:cs typeface="Roboto"/>
              </a:rPr>
              <a:t>– Rotating North and South magnets. </a:t>
            </a:r>
          </a:p>
          <a:p>
            <a:pPr marL="171450" indent="-171450">
              <a:buFont typeface="Arial" panose="020B0604020202020204" pitchFamily="34" charset="0"/>
              <a:buChar char="•"/>
            </a:pPr>
            <a:r>
              <a:rPr lang="en-US" sz="1200" b="1" dirty="0">
                <a:solidFill>
                  <a:schemeClr val="tx1">
                    <a:lumMod val="65000"/>
                    <a:lumOff val="35000"/>
                  </a:schemeClr>
                </a:solidFill>
                <a:latin typeface="Roboto"/>
                <a:ea typeface="Roboto"/>
                <a:cs typeface="Roboto"/>
              </a:rPr>
              <a:t>Stator </a:t>
            </a:r>
            <a:r>
              <a:rPr lang="en-US" sz="1200" dirty="0">
                <a:solidFill>
                  <a:schemeClr val="tx1">
                    <a:lumMod val="65000"/>
                    <a:lumOff val="35000"/>
                  </a:schemeClr>
                </a:solidFill>
                <a:latin typeface="Roboto"/>
                <a:ea typeface="Roboto"/>
                <a:cs typeface="Roboto"/>
              </a:rPr>
              <a:t>– The armature electromagnets and coils are stationary, attached to the housing of the motor. Their polarity is switched by a controller as the rotor passes by. This happens thousands of times a minute, making the motor spin.</a:t>
            </a:r>
          </a:p>
          <a:p>
            <a:endParaRPr lang="en-US" sz="800" b="1" u="sng"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a:p>
            <a:r>
              <a:rPr kumimoji="0" lang="en-US" sz="1800" b="1" i="0" u="sng" strike="noStrike" kern="1200" cap="none" spc="0" normalizeH="0" baseline="0" noProof="0" dirty="0">
                <a:ln>
                  <a:noFill/>
                </a:ln>
                <a:solidFill>
                  <a:srgbClr val="DF762E"/>
                </a:solidFill>
                <a:effectLst/>
                <a:uLnTx/>
                <a:uFillTx/>
                <a:latin typeface="Roboto" panose="02000000000000000000" pitchFamily="2" charset="0"/>
                <a:ea typeface="Roboto" panose="02000000000000000000" pitchFamily="2" charset="0"/>
                <a:cs typeface="Roboto" panose="02000000000000000000" pitchFamily="2" charset="0"/>
              </a:rPr>
              <a:t>Common Types and Uses of Brushless Motors </a:t>
            </a:r>
          </a:p>
          <a:p>
            <a:pPr marL="172720" indent="-172720">
              <a:buFont typeface="Arial" panose="020B0604020202020204" pitchFamily="34" charset="0"/>
              <a:buChar char="•"/>
            </a:pPr>
            <a:r>
              <a:rPr lang="en-US" sz="1200" dirty="0">
                <a:solidFill>
                  <a:schemeClr val="tx1">
                    <a:lumMod val="65000"/>
                    <a:lumOff val="35000"/>
                  </a:schemeClr>
                </a:solidFill>
                <a:latin typeface="Roboto"/>
                <a:ea typeface="Roboto"/>
                <a:cs typeface="Roboto"/>
              </a:rPr>
              <a:t>Check your season’s </a:t>
            </a:r>
            <a:r>
              <a:rPr lang="en-US" sz="12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hlinkClick r:id="rId6"/>
              </a:rPr>
              <a:t>Game Manual</a:t>
            </a:r>
            <a:r>
              <a:rPr lang="en-US" sz="12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 </a:t>
            </a:r>
            <a:r>
              <a:rPr lang="en-US" sz="1200" dirty="0">
                <a:solidFill>
                  <a:schemeClr val="tx1">
                    <a:lumMod val="65000"/>
                    <a:lumOff val="35000"/>
                  </a:schemeClr>
                </a:solidFill>
                <a:latin typeface="Roboto"/>
                <a:ea typeface="Roboto"/>
                <a:cs typeface="Roboto"/>
              </a:rPr>
              <a:t>for a list of legal motors.</a:t>
            </a:r>
          </a:p>
          <a:p>
            <a:pPr marL="172720" indent="-172720">
              <a:buFont typeface="Arial" panose="020B0604020202020204" pitchFamily="34" charset="0"/>
              <a:buChar char="•"/>
            </a:pPr>
            <a:r>
              <a:rPr lang="en-US" sz="1200" b="1" dirty="0">
                <a:solidFill>
                  <a:schemeClr val="tx1">
                    <a:lumMod val="65000"/>
                    <a:lumOff val="35000"/>
                  </a:schemeClr>
                </a:solidFill>
                <a:latin typeface="Roboto"/>
                <a:ea typeface="Roboto"/>
                <a:cs typeface="Roboto"/>
              </a:rPr>
              <a:t>NEO</a:t>
            </a:r>
            <a:r>
              <a:rPr lang="en-US" sz="1200" dirty="0">
                <a:solidFill>
                  <a:schemeClr val="tx1">
                    <a:lumMod val="65000"/>
                    <a:lumOff val="35000"/>
                  </a:schemeClr>
                </a:solidFill>
                <a:latin typeface="Roboto"/>
                <a:ea typeface="Roboto"/>
                <a:cs typeface="Roboto"/>
              </a:rPr>
              <a:t> – Used for elevators, arms, and drivetrains where torque is needed.</a:t>
            </a:r>
          </a:p>
          <a:p>
            <a:pPr marL="172720" indent="-172720">
              <a:buFont typeface="Arial" panose="020B0604020202020204" pitchFamily="34" charset="0"/>
              <a:buChar char="•"/>
            </a:pPr>
            <a:r>
              <a:rPr lang="en-US" sz="1200" b="1" dirty="0">
                <a:solidFill>
                  <a:schemeClr val="tx1">
                    <a:lumMod val="65000"/>
                    <a:lumOff val="35000"/>
                  </a:schemeClr>
                </a:solidFill>
                <a:latin typeface="Roboto"/>
                <a:ea typeface="Roboto"/>
                <a:cs typeface="Roboto"/>
              </a:rPr>
              <a:t>Kraken</a:t>
            </a:r>
            <a:r>
              <a:rPr lang="en-US" sz="1200" dirty="0">
                <a:solidFill>
                  <a:schemeClr val="tx1">
                    <a:lumMod val="65000"/>
                    <a:lumOff val="35000"/>
                  </a:schemeClr>
                </a:solidFill>
                <a:latin typeface="Roboto"/>
                <a:ea typeface="Roboto"/>
                <a:cs typeface="Roboto"/>
              </a:rPr>
              <a:t> – Used for high-power applications like drivetrains and elevators.</a:t>
            </a:r>
          </a:p>
          <a:p>
            <a:pPr marL="172720" indent="-172720">
              <a:buFont typeface="Arial" panose="020B0604020202020204" pitchFamily="34" charset="0"/>
              <a:buChar char="•"/>
            </a:pPr>
            <a:r>
              <a:rPr lang="en-US" sz="1200" b="1" dirty="0">
                <a:solidFill>
                  <a:schemeClr val="tx1">
                    <a:lumMod val="65000"/>
                    <a:lumOff val="35000"/>
                  </a:schemeClr>
                </a:solidFill>
                <a:latin typeface="Roboto"/>
                <a:ea typeface="Roboto"/>
                <a:cs typeface="Roboto"/>
              </a:rPr>
              <a:t>NEO 550 </a:t>
            </a:r>
            <a:r>
              <a:rPr lang="en-US" sz="1200" dirty="0">
                <a:solidFill>
                  <a:schemeClr val="tx1">
                    <a:lumMod val="65000"/>
                    <a:lumOff val="35000"/>
                  </a:schemeClr>
                </a:solidFill>
                <a:latin typeface="Roboto"/>
                <a:ea typeface="Roboto"/>
                <a:cs typeface="Roboto"/>
              </a:rPr>
              <a:t>– Small motor commonly used for intakes, turrets, indexers, and swerve steering.</a:t>
            </a:r>
          </a:p>
          <a:p>
            <a:endParaRPr lang="en-US" sz="800" dirty="0">
              <a:solidFill>
                <a:schemeClr val="tx1">
                  <a:lumMod val="65000"/>
                  <a:lumOff val="35000"/>
                </a:schemeClr>
              </a:solidFill>
              <a:latin typeface="Roboto"/>
              <a:ea typeface="Roboto"/>
              <a:cs typeface="Roboto"/>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DF762E"/>
                </a:solidFill>
                <a:effectLst/>
                <a:uLnTx/>
                <a:uFillTx/>
                <a:latin typeface="Roboto" panose="02000000000000000000" pitchFamily="2" charset="0"/>
                <a:ea typeface="Roboto" panose="02000000000000000000" pitchFamily="2" charset="0"/>
                <a:cs typeface="Roboto" panose="02000000000000000000" pitchFamily="2" charset="0"/>
              </a:rPr>
              <a:t>Brushless Motors Pros and Cons</a:t>
            </a:r>
          </a:p>
          <a:p>
            <a:pPr marL="172720" indent="-172720">
              <a:buFont typeface="Arial" panose="020B0604020202020204" pitchFamily="34" charset="0"/>
              <a:buChar char="•"/>
            </a:pPr>
            <a:r>
              <a:rPr lang="en-US" sz="1200" b="1" dirty="0">
                <a:solidFill>
                  <a:schemeClr val="tx1">
                    <a:lumMod val="65000"/>
                    <a:lumOff val="35000"/>
                  </a:schemeClr>
                </a:solidFill>
                <a:latin typeface="Roboto"/>
                <a:ea typeface="Roboto"/>
                <a:cs typeface="Roboto"/>
              </a:rPr>
              <a:t>Pros:</a:t>
            </a:r>
            <a:r>
              <a:rPr lang="en-US" sz="1200" dirty="0">
                <a:solidFill>
                  <a:schemeClr val="tx1">
                    <a:lumMod val="65000"/>
                    <a:lumOff val="35000"/>
                  </a:schemeClr>
                </a:solidFill>
                <a:latin typeface="Roboto"/>
                <a:ea typeface="Roboto"/>
                <a:cs typeface="Roboto"/>
              </a:rPr>
              <a:t> Smaller and lighter weight than brushed motors. Durable, more powerful, and feature-integrated encoders to track rotation. </a:t>
            </a:r>
          </a:p>
          <a:p>
            <a:pPr marL="172720" indent="-172720">
              <a:buFont typeface="Arial" panose="020B0604020202020204" pitchFamily="34" charset="0"/>
              <a:buChar char="•"/>
            </a:pPr>
            <a:endParaRPr lang="en-US" sz="1200" b="1" dirty="0">
              <a:solidFill>
                <a:schemeClr val="tx1">
                  <a:lumMod val="65000"/>
                  <a:lumOff val="35000"/>
                </a:schemeClr>
              </a:solidFill>
              <a:latin typeface="Roboto"/>
              <a:ea typeface="Roboto"/>
              <a:cs typeface="Roboto"/>
            </a:endParaRPr>
          </a:p>
          <a:p>
            <a:pPr marL="172720" indent="-172720">
              <a:buFont typeface="Arial" panose="020B0604020202020204" pitchFamily="34" charset="0"/>
              <a:buChar char="•"/>
            </a:pPr>
            <a:r>
              <a:rPr lang="en-US" sz="1200" b="1" dirty="0">
                <a:solidFill>
                  <a:schemeClr val="tx1">
                    <a:lumMod val="65000"/>
                    <a:lumOff val="35000"/>
                  </a:schemeClr>
                </a:solidFill>
                <a:latin typeface="Roboto"/>
                <a:ea typeface="Roboto"/>
                <a:cs typeface="Roboto"/>
              </a:rPr>
              <a:t>Cons: </a:t>
            </a:r>
            <a:r>
              <a:rPr lang="en-US" sz="1200" dirty="0">
                <a:solidFill>
                  <a:schemeClr val="tx1">
                    <a:lumMod val="65000"/>
                    <a:lumOff val="35000"/>
                  </a:schemeClr>
                </a:solidFill>
                <a:latin typeface="Roboto"/>
                <a:ea typeface="Roboto"/>
                <a:cs typeface="Roboto"/>
              </a:rPr>
              <a:t>More expensive than brushed motors, and motor control is more complex, requiring speed controllers, programming, and processing to get them to spin.</a:t>
            </a:r>
            <a:endParaRPr lang="en-US">
              <a:solidFill>
                <a:schemeClr val="tx1">
                  <a:lumMod val="65000"/>
                  <a:lumOff val="35000"/>
                </a:schemeClr>
              </a:solidFill>
            </a:endParaRPr>
          </a:p>
        </p:txBody>
      </p:sp>
      <p:sp>
        <p:nvSpPr>
          <p:cNvPr id="18" name="TextBox 17">
            <a:extLst>
              <a:ext uri="{FF2B5EF4-FFF2-40B4-BE49-F238E27FC236}">
                <a16:creationId xmlns:a16="http://schemas.microsoft.com/office/drawing/2014/main" id="{EB584A2A-0DF4-33B9-E3BF-F1F60114231C}"/>
              </a:ext>
            </a:extLst>
          </p:cNvPr>
          <p:cNvSpPr txBox="1"/>
          <p:nvPr/>
        </p:nvSpPr>
        <p:spPr>
          <a:xfrm>
            <a:off x="407871" y="1461044"/>
            <a:ext cx="8145762" cy="707886"/>
          </a:xfrm>
          <a:prstGeom prst="rect">
            <a:avLst/>
          </a:prstGeom>
          <a:noFill/>
        </p:spPr>
        <p:txBody>
          <a:bodyPr wrap="square">
            <a:spAutoFit/>
          </a:bodyPr>
          <a:lstStyle/>
          <a:p>
            <a:pPr marL="0" indent="0" rtl="0">
              <a:spcBef>
                <a:spcPts val="0"/>
              </a:spcBef>
              <a:spcAft>
                <a:spcPts val="0"/>
              </a:spcAft>
              <a:buNone/>
            </a:pPr>
            <a:r>
              <a:rPr lang="en-US" sz="2000" b="1" dirty="0">
                <a:solidFill>
                  <a:srgbClr val="595959"/>
                </a:solidFill>
                <a:latin typeface="Roboto" panose="02000000000000000000" pitchFamily="2" charset="0"/>
                <a:ea typeface="Roboto" panose="02000000000000000000" pitchFamily="2" charset="0"/>
                <a:cs typeface="Roboto" panose="02000000000000000000" pitchFamily="2" charset="0"/>
              </a:rPr>
              <a:t>B</a:t>
            </a:r>
            <a:r>
              <a:rPr lang="en-US" sz="2000" b="1" i="0" u="none" strike="noStrike" dirty="0">
                <a:solidFill>
                  <a:srgbClr val="595959"/>
                </a:solidFill>
                <a:effectLst/>
                <a:latin typeface="Roboto" panose="02000000000000000000" pitchFamily="2" charset="0"/>
                <a:ea typeface="Roboto" panose="02000000000000000000" pitchFamily="2" charset="0"/>
                <a:cs typeface="Roboto" panose="02000000000000000000" pitchFamily="2" charset="0"/>
              </a:rPr>
              <a:t>rushless motors </a:t>
            </a:r>
            <a:r>
              <a:rPr lang="en-US" sz="2000" b="0" i="0" u="none" strike="noStrike" dirty="0">
                <a:solidFill>
                  <a:srgbClr val="595959"/>
                </a:solidFill>
                <a:effectLst/>
                <a:latin typeface="Roboto" panose="02000000000000000000" pitchFamily="2" charset="0"/>
                <a:ea typeface="Roboto" panose="02000000000000000000" pitchFamily="2" charset="0"/>
                <a:cs typeface="Roboto" panose="02000000000000000000" pitchFamily="2" charset="0"/>
              </a:rPr>
              <a:t>are popular </a:t>
            </a:r>
            <a:r>
              <a:rPr lang="en-US" sz="2000" dirty="0">
                <a:solidFill>
                  <a:srgbClr val="595959"/>
                </a:solidFill>
                <a:latin typeface="Roboto" panose="02000000000000000000" pitchFamily="2" charset="0"/>
                <a:ea typeface="Roboto" panose="02000000000000000000" pitchFamily="2" charset="0"/>
                <a:cs typeface="Roboto" panose="02000000000000000000" pitchFamily="2" charset="0"/>
              </a:rPr>
              <a:t>actuators that also provide rotational movement.</a:t>
            </a:r>
            <a:endParaRPr lang="en-US" sz="2000" b="0" i="0" u="none" strike="noStrike" dirty="0">
              <a:solidFill>
                <a:srgbClr val="595959"/>
              </a:solidFill>
              <a:effectLst/>
              <a:latin typeface="Roboto" panose="02000000000000000000" pitchFamily="2" charset="0"/>
              <a:ea typeface="Roboto" panose="02000000000000000000" pitchFamily="2" charset="0"/>
              <a:cs typeface="Roboto" panose="02000000000000000000" pitchFamily="2" charset="0"/>
            </a:endParaRPr>
          </a:p>
        </p:txBody>
      </p:sp>
      <p:pic>
        <p:nvPicPr>
          <p:cNvPr id="24" name="Picture 23">
            <a:extLst>
              <a:ext uri="{FF2B5EF4-FFF2-40B4-BE49-F238E27FC236}">
                <a16:creationId xmlns:a16="http://schemas.microsoft.com/office/drawing/2014/main" id="{770EBB09-008D-51BA-D266-AB324236A72E}"/>
              </a:ext>
            </a:extLst>
          </p:cNvPr>
          <p:cNvPicPr>
            <a:picLocks noChangeAspect="1"/>
          </p:cNvPicPr>
          <p:nvPr/>
        </p:nvPicPr>
        <p:blipFill>
          <a:blip r:embed="rId7"/>
          <a:stretch>
            <a:fillRect/>
          </a:stretch>
        </p:blipFill>
        <p:spPr>
          <a:xfrm>
            <a:off x="7486155" y="4764540"/>
            <a:ext cx="1398787" cy="1669520"/>
          </a:xfrm>
          <a:prstGeom prst="rect">
            <a:avLst/>
          </a:prstGeom>
        </p:spPr>
      </p:pic>
      <p:pic>
        <p:nvPicPr>
          <p:cNvPr id="2" name="Picture 1" descr="A diagram of a motor&#10;&#10;Description automatically generated">
            <a:extLst>
              <a:ext uri="{FF2B5EF4-FFF2-40B4-BE49-F238E27FC236}">
                <a16:creationId xmlns:a16="http://schemas.microsoft.com/office/drawing/2014/main" id="{32A6FC45-611C-114B-EAAB-953E51A0B75F}"/>
              </a:ext>
            </a:extLst>
          </p:cNvPr>
          <p:cNvPicPr>
            <a:picLocks noChangeAspect="1"/>
          </p:cNvPicPr>
          <p:nvPr/>
        </p:nvPicPr>
        <p:blipFill>
          <a:blip r:embed="rId8"/>
          <a:stretch>
            <a:fillRect/>
          </a:stretch>
        </p:blipFill>
        <p:spPr>
          <a:xfrm>
            <a:off x="5834293" y="1918872"/>
            <a:ext cx="2912985" cy="2665150"/>
          </a:xfrm>
          <a:prstGeom prst="rect">
            <a:avLst/>
          </a:prstGeom>
        </p:spPr>
      </p:pic>
    </p:spTree>
    <p:custDataLst>
      <p:tags r:id="rId1"/>
    </p:custDataLst>
    <p:extLst>
      <p:ext uri="{BB962C8B-B14F-4D97-AF65-F5344CB8AC3E}">
        <p14:creationId xmlns:p14="http://schemas.microsoft.com/office/powerpoint/2010/main" val="3555796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23" name="Rounded Rectangle 22"/>
          <p:cNvSpPr/>
          <p:nvPr/>
        </p:nvSpPr>
        <p:spPr>
          <a:xfrm>
            <a:off x="3751841" y="557703"/>
            <a:ext cx="1636907" cy="440144"/>
          </a:xfrm>
          <a:prstGeom prst="roundRect">
            <a:avLst>
              <a:gd name="adj" fmla="val 4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1400" b="1" dirty="0">
                <a:latin typeface="Roboto" panose="02000000000000000000" pitchFamily="2" charset="0"/>
                <a:ea typeface="Roboto" panose="02000000000000000000" pitchFamily="2" charset="0"/>
                <a:cs typeface="Roboto" panose="02000000000000000000" pitchFamily="2" charset="0"/>
              </a:rPr>
              <a:t>Gearboxes</a:t>
            </a:r>
          </a:p>
        </p:txBody>
      </p:sp>
      <p:sp>
        <p:nvSpPr>
          <p:cNvPr id="4" name="Rounded Rectangle 19">
            <a:extLst>
              <a:ext uri="{FF2B5EF4-FFF2-40B4-BE49-F238E27FC236}">
                <a16:creationId xmlns:a16="http://schemas.microsoft.com/office/drawing/2014/main" id="{6193969D-E9DA-F524-C7D5-E821F1F9070E}"/>
              </a:ext>
            </a:extLst>
          </p:cNvPr>
          <p:cNvSpPr/>
          <p:nvPr/>
        </p:nvSpPr>
        <p:spPr>
          <a:xfrm>
            <a:off x="348019" y="790614"/>
            <a:ext cx="1636907" cy="440144"/>
          </a:xfrm>
          <a:prstGeom prst="roundRect">
            <a:avLst>
              <a:gd name="adj" fmla="val 4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latin typeface="Roboto" panose="02000000000000000000" pitchFamily="2" charset="0"/>
                <a:ea typeface="Roboto" panose="02000000000000000000" pitchFamily="2" charset="0"/>
                <a:cs typeface="Roboto" panose="02000000000000000000" pitchFamily="2" charset="0"/>
              </a:rPr>
              <a:t>Brushed Motors</a:t>
            </a:r>
          </a:p>
        </p:txBody>
      </p:sp>
      <p:sp>
        <p:nvSpPr>
          <p:cNvPr id="5" name="Rounded Rectangle 21">
            <a:extLst>
              <a:ext uri="{FF2B5EF4-FFF2-40B4-BE49-F238E27FC236}">
                <a16:creationId xmlns:a16="http://schemas.microsoft.com/office/drawing/2014/main" id="{0842B175-F393-7DAF-E0CE-D8A6055E43C0}"/>
              </a:ext>
            </a:extLst>
          </p:cNvPr>
          <p:cNvSpPr/>
          <p:nvPr/>
        </p:nvSpPr>
        <p:spPr>
          <a:xfrm>
            <a:off x="2049930" y="781996"/>
            <a:ext cx="1636907" cy="497524"/>
          </a:xfrm>
          <a:prstGeom prst="roundRect">
            <a:avLst>
              <a:gd name="adj" fmla="val 4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1400" b="1" dirty="0">
                <a:latin typeface="Roboto" panose="02000000000000000000" pitchFamily="2" charset="0"/>
                <a:ea typeface="Roboto" panose="02000000000000000000" pitchFamily="2" charset="0"/>
                <a:cs typeface="Roboto" panose="02000000000000000000" pitchFamily="2" charset="0"/>
              </a:rPr>
              <a:t>Brushless Motors</a:t>
            </a:r>
          </a:p>
        </p:txBody>
      </p:sp>
      <p:sp>
        <p:nvSpPr>
          <p:cNvPr id="7" name="Rounded Rectangle 23">
            <a:extLst>
              <a:ext uri="{FF2B5EF4-FFF2-40B4-BE49-F238E27FC236}">
                <a16:creationId xmlns:a16="http://schemas.microsoft.com/office/drawing/2014/main" id="{297DE426-E95A-C022-7CD3-3525390723A9}"/>
              </a:ext>
            </a:extLst>
          </p:cNvPr>
          <p:cNvSpPr/>
          <p:nvPr/>
        </p:nvSpPr>
        <p:spPr>
          <a:xfrm>
            <a:off x="5453753" y="756120"/>
            <a:ext cx="1636907" cy="523400"/>
          </a:xfrm>
          <a:prstGeom prst="roundRect">
            <a:avLst>
              <a:gd name="adj" fmla="val 4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1400" b="1" dirty="0">
                <a:latin typeface="Roboto" panose="02000000000000000000" pitchFamily="2" charset="0"/>
                <a:ea typeface="Roboto" panose="02000000000000000000" pitchFamily="2" charset="0"/>
                <a:cs typeface="Roboto" panose="02000000000000000000" pitchFamily="2" charset="0"/>
              </a:rPr>
              <a:t>Pneumatics</a:t>
            </a:r>
          </a:p>
        </p:txBody>
      </p:sp>
      <p:sp>
        <p:nvSpPr>
          <p:cNvPr id="8" name="Rounded Rectangle 20">
            <a:extLst>
              <a:ext uri="{FF2B5EF4-FFF2-40B4-BE49-F238E27FC236}">
                <a16:creationId xmlns:a16="http://schemas.microsoft.com/office/drawing/2014/main" id="{9FE42569-BD8E-C010-8044-FDDBCCFEC89F}"/>
              </a:ext>
            </a:extLst>
          </p:cNvPr>
          <p:cNvSpPr/>
          <p:nvPr/>
        </p:nvSpPr>
        <p:spPr>
          <a:xfrm>
            <a:off x="7155665" y="773368"/>
            <a:ext cx="1636907" cy="506152"/>
          </a:xfrm>
          <a:prstGeom prst="roundRect">
            <a:avLst>
              <a:gd name="adj" fmla="val 4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1400" b="1" dirty="0">
                <a:latin typeface="Roboto" panose="02000000000000000000" pitchFamily="2" charset="0"/>
                <a:ea typeface="Roboto" panose="02000000000000000000" pitchFamily="2" charset="0"/>
                <a:cs typeface="Roboto" panose="02000000000000000000" pitchFamily="2" charset="0"/>
              </a:rPr>
              <a:t>Additional Movement</a:t>
            </a:r>
          </a:p>
        </p:txBody>
      </p:sp>
      <p:sp>
        <p:nvSpPr>
          <p:cNvPr id="9" name="Title 24">
            <a:extLst>
              <a:ext uri="{FF2B5EF4-FFF2-40B4-BE49-F238E27FC236}">
                <a16:creationId xmlns:a16="http://schemas.microsoft.com/office/drawing/2014/main" id="{1FAEB9A5-58E5-E324-7FBE-A7018D9FA6D6}"/>
              </a:ext>
            </a:extLst>
          </p:cNvPr>
          <p:cNvSpPr txBox="1">
            <a:spLocks/>
          </p:cNvSpPr>
          <p:nvPr/>
        </p:nvSpPr>
        <p:spPr>
          <a:xfrm>
            <a:off x="3019246" y="0"/>
            <a:ext cx="4991184" cy="6987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 ACTUATORS: CREATING MOVEMENT</a:t>
            </a:r>
          </a:p>
        </p:txBody>
      </p:sp>
      <p:pic>
        <p:nvPicPr>
          <p:cNvPr id="10" name="Content Placeholder 8">
            <a:extLst>
              <a:ext uri="{FF2B5EF4-FFF2-40B4-BE49-F238E27FC236}">
                <a16:creationId xmlns:a16="http://schemas.microsoft.com/office/drawing/2014/main" id="{2E15EFAE-8A29-8007-119B-742F23B72A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015" y="191628"/>
            <a:ext cx="2740594" cy="324109"/>
          </a:xfrm>
          <a:prstGeom prst="rect">
            <a:avLst/>
          </a:prstGeom>
        </p:spPr>
      </p:pic>
      <p:pic>
        <p:nvPicPr>
          <p:cNvPr id="11" name="Picture 10">
            <a:extLst>
              <a:ext uri="{FF2B5EF4-FFF2-40B4-BE49-F238E27FC236}">
                <a16:creationId xmlns:a16="http://schemas.microsoft.com/office/drawing/2014/main" id="{D2389323-45A0-CCE1-F220-76DAE9772EAD}"/>
              </a:ext>
            </a:extLst>
          </p:cNvPr>
          <p:cNvPicPr>
            <a:picLocks noChangeAspect="1"/>
          </p:cNvPicPr>
          <p:nvPr/>
        </p:nvPicPr>
        <p:blipFill>
          <a:blip r:embed="rId4"/>
          <a:stretch>
            <a:fillRect/>
          </a:stretch>
        </p:blipFill>
        <p:spPr>
          <a:xfrm>
            <a:off x="201015" y="1462523"/>
            <a:ext cx="8701445" cy="5136685"/>
          </a:xfrm>
          <a:prstGeom prst="rect">
            <a:avLst/>
          </a:prstGeom>
        </p:spPr>
      </p:pic>
      <p:sp>
        <p:nvSpPr>
          <p:cNvPr id="15" name="Rectangle 14">
            <a:extLst>
              <a:ext uri="{FF2B5EF4-FFF2-40B4-BE49-F238E27FC236}">
                <a16:creationId xmlns:a16="http://schemas.microsoft.com/office/drawing/2014/main" id="{7C94F454-21B0-7902-4D43-DF94A264711C}"/>
              </a:ext>
            </a:extLst>
          </p:cNvPr>
          <p:cNvSpPr/>
          <p:nvPr/>
        </p:nvSpPr>
        <p:spPr>
          <a:xfrm>
            <a:off x="5296619" y="5356827"/>
            <a:ext cx="3495952" cy="1107996"/>
          </a:xfrm>
          <a:prstGeom prst="rect">
            <a:avLst/>
          </a:prstGeom>
          <a:solidFill>
            <a:srgbClr val="FBC9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CCFF"/>
              </a:solidFill>
            </a:endParaRPr>
          </a:p>
        </p:txBody>
      </p:sp>
      <p:sp>
        <p:nvSpPr>
          <p:cNvPr id="18" name="TextBox 17">
            <a:extLst>
              <a:ext uri="{FF2B5EF4-FFF2-40B4-BE49-F238E27FC236}">
                <a16:creationId xmlns:a16="http://schemas.microsoft.com/office/drawing/2014/main" id="{F4EC74AD-9256-BBF8-FC18-47FCEED75FCD}"/>
              </a:ext>
            </a:extLst>
          </p:cNvPr>
          <p:cNvSpPr txBox="1"/>
          <p:nvPr/>
        </p:nvSpPr>
        <p:spPr>
          <a:xfrm>
            <a:off x="5334708" y="5453388"/>
            <a:ext cx="3457864" cy="1011559"/>
          </a:xfrm>
          <a:prstGeom prst="rect">
            <a:avLst/>
          </a:prstGeom>
          <a:noFill/>
        </p:spPr>
        <p:txBody>
          <a:bodyPr wrap="square" lIns="91440" tIns="45720" rIns="91440" bIns="45720" anchor="t">
            <a:spAutoFit/>
          </a:bodyPr>
          <a:lstStyle/>
          <a:p>
            <a:pPr marL="285750" indent="-285750" fontAlgn="base">
              <a:lnSpc>
                <a:spcPct val="110000"/>
              </a:lnSpc>
              <a:buFont typeface="Arial" panose="020B0604020202020204" pitchFamily="34" charset="0"/>
              <a:buChar char="•"/>
            </a:pPr>
            <a:r>
              <a:rPr lang="en-US" sz="1100" dirty="0">
                <a:solidFill>
                  <a:srgbClr val="595959"/>
                </a:solidFill>
                <a:latin typeface="Roboto" panose="02000000000000000000" pitchFamily="2" charset="0"/>
                <a:ea typeface="Roboto" panose="02000000000000000000" pitchFamily="2" charset="0"/>
                <a:cs typeface="Roboto" panose="02000000000000000000" pitchFamily="2" charset="0"/>
                <a:hlinkClick r:id="rId5"/>
              </a:rPr>
              <a:t>How Do I Pick a Gearbox for </a:t>
            </a:r>
            <a:r>
              <a:rPr lang="en-US" sz="1100" i="1" dirty="0">
                <a:solidFill>
                  <a:srgbClr val="595959"/>
                </a:solidFill>
                <a:latin typeface="Roboto" panose="02000000000000000000" pitchFamily="2" charset="0"/>
                <a:ea typeface="Roboto" panose="02000000000000000000" pitchFamily="2" charset="0"/>
                <a:cs typeface="Roboto" panose="02000000000000000000" pitchFamily="2" charset="0"/>
                <a:hlinkClick r:id="rId5"/>
              </a:rPr>
              <a:t>FIRST </a:t>
            </a:r>
            <a:r>
              <a:rPr lang="en-US" sz="1100" dirty="0">
                <a:solidFill>
                  <a:srgbClr val="595959"/>
                </a:solidFill>
                <a:latin typeface="Roboto" panose="02000000000000000000" pitchFamily="2" charset="0"/>
                <a:ea typeface="Roboto" panose="02000000000000000000" pitchFamily="2" charset="0"/>
                <a:cs typeface="Roboto" panose="02000000000000000000" pitchFamily="2" charset="0"/>
                <a:hlinkClick r:id="rId5"/>
              </a:rPr>
              <a:t>Robotics Competition?</a:t>
            </a:r>
            <a:endParaRPr lang="en-US" sz="1100" dirty="0">
              <a:solidFill>
                <a:srgbClr val="595959"/>
              </a:solidFill>
              <a:latin typeface="Roboto" panose="02000000000000000000" pitchFamily="2" charset="0"/>
              <a:ea typeface="Roboto" panose="02000000000000000000" pitchFamily="2" charset="0"/>
              <a:cs typeface="Roboto" panose="02000000000000000000" pitchFamily="2" charset="0"/>
            </a:endParaRPr>
          </a:p>
          <a:p>
            <a:pPr marL="285750" indent="-285750" fontAlgn="base">
              <a:lnSpc>
                <a:spcPct val="110000"/>
              </a:lnSpc>
              <a:buFont typeface="Arial" panose="020B0604020202020204" pitchFamily="34" charset="0"/>
              <a:buChar char="•"/>
            </a:pPr>
            <a:r>
              <a:rPr lang="en-US" sz="1100" dirty="0">
                <a:solidFill>
                  <a:srgbClr val="595959"/>
                </a:solidFill>
                <a:latin typeface="Roboto" panose="02000000000000000000" pitchFamily="2" charset="0"/>
                <a:ea typeface="Roboto" panose="02000000000000000000" pitchFamily="2" charset="0"/>
                <a:cs typeface="Roboto" panose="02000000000000000000" pitchFamily="2" charset="0"/>
                <a:hlinkClick r:id="rId6"/>
              </a:rPr>
              <a:t>ReCalc Mechanical Design Calculator</a:t>
            </a:r>
            <a:endParaRPr lang="en-US" sz="1100" dirty="0">
              <a:solidFill>
                <a:srgbClr val="595959"/>
              </a:solidFill>
              <a:latin typeface="Roboto" panose="02000000000000000000" pitchFamily="2" charset="0"/>
              <a:ea typeface="Roboto" panose="02000000000000000000" pitchFamily="2" charset="0"/>
              <a:cs typeface="Roboto" panose="02000000000000000000" pitchFamily="2" charset="0"/>
            </a:endParaRPr>
          </a:p>
          <a:p>
            <a:pPr marL="285750" indent="-285750" fontAlgn="base">
              <a:lnSpc>
                <a:spcPct val="110000"/>
              </a:lnSpc>
              <a:buFont typeface="Arial" panose="020B0604020202020204" pitchFamily="34" charset="0"/>
              <a:buChar char="•"/>
            </a:pPr>
            <a:r>
              <a:rPr lang="en-US" sz="1100" b="0" i="0" u="none" strike="noStrike" dirty="0">
                <a:solidFill>
                  <a:srgbClr val="595959"/>
                </a:solidFill>
                <a:effectLst/>
                <a:latin typeface="Roboto" panose="02000000000000000000" pitchFamily="2" charset="0"/>
                <a:ea typeface="Roboto" panose="02000000000000000000" pitchFamily="2" charset="0"/>
                <a:cs typeface="Roboto" panose="02000000000000000000" pitchFamily="2" charset="0"/>
                <a:hlinkClick r:id="rId7"/>
              </a:rPr>
              <a:t>West</a:t>
            </a:r>
            <a:r>
              <a:rPr lang="en-US" sz="1100" dirty="0">
                <a:solidFill>
                  <a:srgbClr val="595959"/>
                </a:solidFill>
                <a:latin typeface="Roboto" panose="02000000000000000000" pitchFamily="2" charset="0"/>
                <a:ea typeface="Roboto" panose="02000000000000000000" pitchFamily="2" charset="0"/>
                <a:cs typeface="Roboto" panose="02000000000000000000" pitchFamily="2" charset="0"/>
                <a:hlinkClick r:id="rId7"/>
              </a:rPr>
              <a:t>Coast Products Gearbox Overview</a:t>
            </a:r>
            <a:endParaRPr lang="en-US" sz="1100" dirty="0">
              <a:solidFill>
                <a:srgbClr val="595959"/>
              </a:solidFill>
              <a:latin typeface="Roboto" panose="02000000000000000000" pitchFamily="2" charset="0"/>
              <a:ea typeface="Roboto" panose="02000000000000000000" pitchFamily="2" charset="0"/>
              <a:cs typeface="Roboto" panose="02000000000000000000" pitchFamily="2" charset="0"/>
            </a:endParaRPr>
          </a:p>
          <a:p>
            <a:pPr marL="285750" indent="-285750" fontAlgn="base">
              <a:lnSpc>
                <a:spcPct val="110000"/>
              </a:lnSpc>
              <a:buFont typeface="Arial" panose="020B0604020202020204" pitchFamily="34" charset="0"/>
              <a:buChar char="•"/>
            </a:pPr>
            <a:r>
              <a:rPr lang="en-US" sz="1100" b="0" i="0" dirty="0">
                <a:effectLst/>
                <a:latin typeface="Roboto" panose="02000000000000000000" pitchFamily="2" charset="0"/>
                <a:ea typeface="Roboto" panose="02000000000000000000" pitchFamily="2" charset="0"/>
                <a:cs typeface="Roboto" panose="02000000000000000000" pitchFamily="2" charset="0"/>
                <a:hlinkClick r:id="rId8"/>
              </a:rPr>
              <a:t>REV Robot Basics Guide</a:t>
            </a:r>
            <a:endParaRPr lang="en-US" sz="1100" b="0" i="0" dirty="0">
              <a:effectLst/>
              <a:latin typeface="Roboto" panose="02000000000000000000" pitchFamily="2" charset="0"/>
              <a:ea typeface="Roboto" panose="02000000000000000000" pitchFamily="2" charset="0"/>
              <a:cs typeface="Roboto" panose="02000000000000000000" pitchFamily="2" charset="0"/>
            </a:endParaRPr>
          </a:p>
        </p:txBody>
      </p:sp>
      <p:sp>
        <p:nvSpPr>
          <p:cNvPr id="14" name="TextBox 13">
            <a:extLst>
              <a:ext uri="{FF2B5EF4-FFF2-40B4-BE49-F238E27FC236}">
                <a16:creationId xmlns:a16="http://schemas.microsoft.com/office/drawing/2014/main" id="{D7FB7F49-97B3-055D-5E10-7D7F7181835D}"/>
              </a:ext>
            </a:extLst>
          </p:cNvPr>
          <p:cNvSpPr txBox="1"/>
          <p:nvPr/>
        </p:nvSpPr>
        <p:spPr>
          <a:xfrm>
            <a:off x="348019" y="2184638"/>
            <a:ext cx="4761072" cy="1846659"/>
          </a:xfrm>
          <a:prstGeom prst="rect">
            <a:avLst/>
          </a:prstGeom>
          <a:noFill/>
        </p:spPr>
        <p:txBody>
          <a:bodyPr wrap="square" rtlCol="0">
            <a:spAutoFit/>
          </a:bodyPr>
          <a:lstStyle/>
          <a:p>
            <a:r>
              <a:rPr lang="en-US" b="1" u="sng" dirty="0">
                <a:solidFill>
                  <a:srgbClr val="FF0000"/>
                </a:solidFill>
                <a:latin typeface="Roboto" panose="02000000000000000000" pitchFamily="2" charset="0"/>
                <a:ea typeface="Roboto" panose="02000000000000000000" pitchFamily="2" charset="0"/>
                <a:cs typeface="Roboto" panose="02000000000000000000" pitchFamily="2" charset="0"/>
              </a:rPr>
              <a:t>Gearbox Mechanics</a:t>
            </a:r>
          </a:p>
          <a:p>
            <a:pPr marL="171450" indent="-171450">
              <a:buFont typeface="Arial" panose="020B0604020202020204" pitchFamily="34" charset="0"/>
              <a:buChar char="•"/>
            </a:pPr>
            <a:r>
              <a:rPr lang="en-US" sz="12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Torque and speed are inverse to each other, meaning when one increases, the other decreases. As the load increases, motors need more current from the battery to </a:t>
            </a:r>
            <a:r>
              <a:rPr lang="en-US" sz="120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increase torque</a:t>
            </a:r>
            <a:r>
              <a:rPr lang="en-US" sz="12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 Increasing torque means the </a:t>
            </a:r>
            <a:r>
              <a:rPr lang="en-US" sz="120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speed decreases</a:t>
            </a:r>
            <a:r>
              <a:rPr lang="en-US" sz="12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 and as more current is drawn from the battery, the </a:t>
            </a:r>
            <a:r>
              <a:rPr lang="en-US" sz="120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battery life decreases</a:t>
            </a:r>
            <a:r>
              <a:rPr lang="en-US" sz="12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a:t>
            </a:r>
          </a:p>
          <a:p>
            <a:pPr marL="171450" indent="-171450">
              <a:buFont typeface="Arial" panose="020B0604020202020204" pitchFamily="34" charset="0"/>
              <a:buChar char="•"/>
            </a:pPr>
            <a:r>
              <a:rPr lang="en-US" sz="12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Some mechanisms need </a:t>
            </a:r>
            <a:r>
              <a:rPr lang="en-US" sz="120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more speed</a:t>
            </a:r>
            <a:r>
              <a:rPr lang="en-US" sz="12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 such as flywheel launchers and roller claw intakes.</a:t>
            </a:r>
          </a:p>
          <a:p>
            <a:pPr marL="171450" indent="-171450">
              <a:buFont typeface="Arial" panose="020B0604020202020204" pitchFamily="34" charset="0"/>
              <a:buChar char="•"/>
            </a:pPr>
            <a:r>
              <a:rPr lang="en-US" sz="12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Other mechanisms need </a:t>
            </a:r>
            <a:r>
              <a:rPr lang="en-US" sz="120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more torque</a:t>
            </a:r>
            <a:r>
              <a:rPr lang="en-US" sz="12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 like elevators and arms.</a:t>
            </a:r>
            <a:endParaRPr lang="en-US" sz="1200" dirty="0">
              <a:solidFill>
                <a:srgbClr val="4472C4"/>
              </a:solidFill>
              <a:latin typeface="Roboto" panose="02000000000000000000" pitchFamily="2" charset="0"/>
              <a:ea typeface="Roboto" panose="02000000000000000000" pitchFamily="2" charset="0"/>
              <a:cs typeface="Roboto" panose="02000000000000000000" pitchFamily="2" charset="0"/>
            </a:endParaRPr>
          </a:p>
        </p:txBody>
      </p:sp>
      <p:sp>
        <p:nvSpPr>
          <p:cNvPr id="17" name="TextBox 16">
            <a:extLst>
              <a:ext uri="{FF2B5EF4-FFF2-40B4-BE49-F238E27FC236}">
                <a16:creationId xmlns:a16="http://schemas.microsoft.com/office/drawing/2014/main" id="{7FEFDDD1-9114-187D-04BB-DB797F9E2FF0}"/>
              </a:ext>
            </a:extLst>
          </p:cNvPr>
          <p:cNvSpPr txBox="1"/>
          <p:nvPr/>
        </p:nvSpPr>
        <p:spPr>
          <a:xfrm>
            <a:off x="316402" y="1491387"/>
            <a:ext cx="8476169" cy="707886"/>
          </a:xfrm>
          <a:prstGeom prst="rect">
            <a:avLst/>
          </a:prstGeom>
          <a:noFill/>
        </p:spPr>
        <p:txBody>
          <a:bodyPr wrap="square">
            <a:spAutoFit/>
          </a:bodyPr>
          <a:lstStyle/>
          <a:p>
            <a:pPr marL="0" indent="0" rtl="0">
              <a:spcBef>
                <a:spcPts val="0"/>
              </a:spcBef>
              <a:spcAft>
                <a:spcPts val="0"/>
              </a:spcAft>
              <a:buNone/>
            </a:pPr>
            <a:r>
              <a:rPr lang="en-US" sz="2000" dirty="0">
                <a:solidFill>
                  <a:srgbClr val="595959"/>
                </a:solidFill>
                <a:latin typeface="Roboto" panose="02000000000000000000" pitchFamily="2" charset="0"/>
                <a:ea typeface="Roboto" panose="02000000000000000000" pitchFamily="2" charset="0"/>
                <a:cs typeface="Roboto" panose="02000000000000000000" pitchFamily="2" charset="0"/>
              </a:rPr>
              <a:t>A </a:t>
            </a:r>
            <a:r>
              <a:rPr lang="en-US" sz="2000" b="1" dirty="0">
                <a:solidFill>
                  <a:srgbClr val="595959"/>
                </a:solidFill>
                <a:latin typeface="Roboto" panose="02000000000000000000" pitchFamily="2" charset="0"/>
                <a:ea typeface="Roboto" panose="02000000000000000000" pitchFamily="2" charset="0"/>
                <a:cs typeface="Roboto" panose="02000000000000000000" pitchFamily="2" charset="0"/>
              </a:rPr>
              <a:t>gearbox</a:t>
            </a:r>
            <a:r>
              <a:rPr lang="en-US" sz="2000" dirty="0">
                <a:solidFill>
                  <a:srgbClr val="595959"/>
                </a:solidFill>
                <a:latin typeface="Roboto" panose="02000000000000000000" pitchFamily="2" charset="0"/>
                <a:ea typeface="Roboto" panose="02000000000000000000" pitchFamily="2" charset="0"/>
                <a:cs typeface="Roboto" panose="02000000000000000000" pitchFamily="2" charset="0"/>
              </a:rPr>
              <a:t> contains a series of gears that are attached to the output shaft of </a:t>
            </a:r>
            <a:r>
              <a:rPr lang="en-US" sz="2000" b="1" dirty="0">
                <a:solidFill>
                  <a:srgbClr val="595959"/>
                </a:solidFill>
                <a:latin typeface="Roboto" panose="02000000000000000000" pitchFamily="2" charset="0"/>
                <a:ea typeface="Roboto" panose="02000000000000000000" pitchFamily="2" charset="0"/>
                <a:cs typeface="Roboto" panose="02000000000000000000" pitchFamily="2" charset="0"/>
              </a:rPr>
              <a:t>motors</a:t>
            </a:r>
            <a:r>
              <a:rPr lang="en-US" sz="2000" dirty="0">
                <a:solidFill>
                  <a:srgbClr val="595959"/>
                </a:solidFill>
                <a:latin typeface="Roboto" panose="02000000000000000000" pitchFamily="2" charset="0"/>
                <a:ea typeface="Roboto" panose="02000000000000000000" pitchFamily="2" charset="0"/>
                <a:cs typeface="Roboto" panose="02000000000000000000" pitchFamily="2" charset="0"/>
              </a:rPr>
              <a:t>, allowing for the exchange between speed and torque. </a:t>
            </a:r>
            <a:endParaRPr lang="en-US" sz="2000" i="0" u="none" strike="noStrike" dirty="0">
              <a:solidFill>
                <a:srgbClr val="595959"/>
              </a:solidFill>
              <a:effectLst/>
              <a:latin typeface="Roboto" panose="02000000000000000000" pitchFamily="2" charset="0"/>
              <a:ea typeface="Roboto" panose="02000000000000000000" pitchFamily="2" charset="0"/>
              <a:cs typeface="Roboto" panose="02000000000000000000" pitchFamily="2" charset="0"/>
            </a:endParaRPr>
          </a:p>
        </p:txBody>
      </p:sp>
      <p:sp>
        <p:nvSpPr>
          <p:cNvPr id="27" name="TextBox 26">
            <a:extLst>
              <a:ext uri="{FF2B5EF4-FFF2-40B4-BE49-F238E27FC236}">
                <a16:creationId xmlns:a16="http://schemas.microsoft.com/office/drawing/2014/main" id="{2A7A2F97-948D-B1E4-B899-397CE467A3FA}"/>
              </a:ext>
            </a:extLst>
          </p:cNvPr>
          <p:cNvSpPr txBox="1"/>
          <p:nvPr/>
        </p:nvSpPr>
        <p:spPr>
          <a:xfrm>
            <a:off x="348019" y="5395477"/>
            <a:ext cx="4836825" cy="110799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Calculating Gearbox Ratios</a:t>
            </a:r>
          </a:p>
          <a:p>
            <a:pPr marL="171450" indent="-171450">
              <a:buFont typeface="Arial" panose="020B0604020202020204" pitchFamily="34" charset="0"/>
              <a:buChar char="•"/>
            </a:pPr>
            <a:r>
              <a:rPr lang="en-US" sz="12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The higher the gear ratio, the slower the output shaft spins, but the more torque (force) it generates.</a:t>
            </a:r>
          </a:p>
          <a:p>
            <a:pPr marL="171450" indent="-171450">
              <a:buFont typeface="Arial" panose="020B0604020202020204" pitchFamily="34" charset="0"/>
              <a:buChar char="•"/>
            </a:pPr>
            <a:r>
              <a:rPr lang="en-US" sz="12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A motor with a 3:1 gear reduction will have 3x the torque and 1/3 the speed as the same motor with no gearbox.</a:t>
            </a:r>
          </a:p>
        </p:txBody>
      </p:sp>
      <p:pic>
        <p:nvPicPr>
          <p:cNvPr id="6" name="Picture 5">
            <a:extLst>
              <a:ext uri="{FF2B5EF4-FFF2-40B4-BE49-F238E27FC236}">
                <a16:creationId xmlns:a16="http://schemas.microsoft.com/office/drawing/2014/main" id="{28473B9E-458E-32FE-26E2-8FDF83482FC7}"/>
              </a:ext>
            </a:extLst>
          </p:cNvPr>
          <p:cNvPicPr>
            <a:picLocks noChangeAspect="1"/>
          </p:cNvPicPr>
          <p:nvPr/>
        </p:nvPicPr>
        <p:blipFill>
          <a:blip r:embed="rId9"/>
          <a:stretch>
            <a:fillRect/>
          </a:stretch>
        </p:blipFill>
        <p:spPr>
          <a:xfrm>
            <a:off x="5113926" y="2193204"/>
            <a:ext cx="3822662" cy="1038370"/>
          </a:xfrm>
          <a:prstGeom prst="rect">
            <a:avLst/>
          </a:prstGeom>
        </p:spPr>
      </p:pic>
      <p:sp>
        <p:nvSpPr>
          <p:cNvPr id="13" name="Rectangle: Diagonal Corners Rounded 12">
            <a:extLst>
              <a:ext uri="{FF2B5EF4-FFF2-40B4-BE49-F238E27FC236}">
                <a16:creationId xmlns:a16="http://schemas.microsoft.com/office/drawing/2014/main" id="{3CF85C17-E569-FB85-763C-3F8317C3A67B}"/>
              </a:ext>
            </a:extLst>
          </p:cNvPr>
          <p:cNvSpPr/>
          <p:nvPr/>
        </p:nvSpPr>
        <p:spPr>
          <a:xfrm>
            <a:off x="5296619" y="5095821"/>
            <a:ext cx="3743864" cy="286856"/>
          </a:xfrm>
          <a:prstGeom prst="round2DiagRect">
            <a:avLst/>
          </a:prstGeom>
          <a:gradFill flip="none" rotWithShape="1">
            <a:gsLst>
              <a:gs pos="0">
                <a:srgbClr val="ED1C24">
                  <a:shade val="30000"/>
                  <a:satMod val="115000"/>
                </a:srgbClr>
              </a:gs>
              <a:gs pos="50000">
                <a:srgbClr val="ED1C24">
                  <a:shade val="67500"/>
                  <a:satMod val="115000"/>
                </a:srgbClr>
              </a:gs>
              <a:gs pos="100000">
                <a:srgbClr val="ED1C24">
                  <a:shade val="100000"/>
                  <a:satMod val="11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085AACF8-ADF1-8FA4-C846-A361309176BB}"/>
              </a:ext>
            </a:extLst>
          </p:cNvPr>
          <p:cNvSpPr txBox="1"/>
          <p:nvPr/>
        </p:nvSpPr>
        <p:spPr>
          <a:xfrm>
            <a:off x="5356901" y="5112140"/>
            <a:ext cx="3460873" cy="338554"/>
          </a:xfrm>
          <a:prstGeom prst="rect">
            <a:avLst/>
          </a:prstGeom>
          <a:noFill/>
        </p:spPr>
        <p:txBody>
          <a:bodyPr wrap="square" rtlCol="0">
            <a:spAutoFit/>
          </a:bodyPr>
          <a:lstStyle/>
          <a:p>
            <a:r>
              <a:rPr lang="en-US" sz="1600" b="1" dirty="0">
                <a:solidFill>
                  <a:schemeClr val="bg1"/>
                </a:solidFill>
                <a:latin typeface="Roboto" panose="02000000000000000000" pitchFamily="2" charset="0"/>
                <a:ea typeface="Roboto" panose="02000000000000000000" pitchFamily="2" charset="0"/>
                <a:cs typeface="Roboto" panose="02000000000000000000" pitchFamily="2" charset="0"/>
              </a:rPr>
              <a:t>Gearbox Resources</a:t>
            </a:r>
          </a:p>
        </p:txBody>
      </p:sp>
      <p:sp>
        <p:nvSpPr>
          <p:cNvPr id="21" name="TextBox 20">
            <a:extLst>
              <a:ext uri="{FF2B5EF4-FFF2-40B4-BE49-F238E27FC236}">
                <a16:creationId xmlns:a16="http://schemas.microsoft.com/office/drawing/2014/main" id="{B4D9350A-BC7D-11C2-9CA2-EFD6C8048E73}"/>
              </a:ext>
            </a:extLst>
          </p:cNvPr>
          <p:cNvSpPr txBox="1"/>
          <p:nvPr/>
        </p:nvSpPr>
        <p:spPr>
          <a:xfrm>
            <a:off x="343400" y="3964083"/>
            <a:ext cx="4912695" cy="1477328"/>
          </a:xfrm>
          <a:prstGeom prst="rect">
            <a:avLst/>
          </a:prstGeom>
          <a:noFill/>
        </p:spPr>
        <p:txBody>
          <a:bodyPr wrap="square" rtlCol="0">
            <a:spAutoFit/>
          </a:bodyPr>
          <a:lstStyle/>
          <a:p>
            <a:r>
              <a:rPr lang="en-US" b="1" u="sng" dirty="0">
                <a:solidFill>
                  <a:srgbClr val="FF0000"/>
                </a:solidFill>
                <a:latin typeface="Roboto" panose="02000000000000000000" pitchFamily="2" charset="0"/>
                <a:ea typeface="Roboto" panose="02000000000000000000" pitchFamily="2" charset="0"/>
                <a:cs typeface="Roboto" panose="02000000000000000000" pitchFamily="2" charset="0"/>
              </a:rPr>
              <a:t>Types of Gearboxes</a:t>
            </a:r>
          </a:p>
          <a:p>
            <a:pPr marL="171450" indent="-171450">
              <a:buFont typeface="Arial" panose="020B0604020202020204" pitchFamily="34" charset="0"/>
              <a:buChar char="•"/>
            </a:pPr>
            <a:r>
              <a:rPr lang="en-US" sz="120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Planetary gearboxes </a:t>
            </a:r>
            <a:r>
              <a:rPr lang="en-US" sz="12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are adjustable</a:t>
            </a:r>
            <a:r>
              <a:rPr lang="en-US" sz="120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 </a:t>
            </a:r>
            <a:r>
              <a:rPr lang="en-US" sz="12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with stages/cartridges of different gear ratios. Torque and speed can be adjusted by configuring different combinations.</a:t>
            </a:r>
          </a:p>
          <a:p>
            <a:pPr marL="171450" indent="-171450">
              <a:buFont typeface="Arial" panose="020B0604020202020204" pitchFamily="34" charset="0"/>
              <a:buChar char="•"/>
            </a:pPr>
            <a:r>
              <a:rPr lang="en-US" sz="120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Drivetrain gearboxes</a:t>
            </a:r>
            <a:r>
              <a:rPr lang="en-US" sz="12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 are typically larger and use spur gears to handle larger forces. Swerve modules have specialized gearboxes since each wheel requires its own gearbox and two motors.</a:t>
            </a:r>
            <a:endParaRPr lang="en-US" sz="800" dirty="0">
              <a:solidFill>
                <a:srgbClr val="4472C4"/>
              </a:solidFill>
              <a:latin typeface="Roboto" panose="02000000000000000000" pitchFamily="2" charset="0"/>
              <a:ea typeface="Roboto" panose="02000000000000000000" pitchFamily="2" charset="0"/>
              <a:cs typeface="Roboto" panose="02000000000000000000" pitchFamily="2" charset="0"/>
            </a:endParaRPr>
          </a:p>
        </p:txBody>
      </p:sp>
      <p:sp>
        <p:nvSpPr>
          <p:cNvPr id="12" name="TextBox 11">
            <a:extLst>
              <a:ext uri="{FF2B5EF4-FFF2-40B4-BE49-F238E27FC236}">
                <a16:creationId xmlns:a16="http://schemas.microsoft.com/office/drawing/2014/main" id="{1824F0DF-A6C2-7D95-95AC-AC1611DC9640}"/>
              </a:ext>
            </a:extLst>
          </p:cNvPr>
          <p:cNvSpPr txBox="1"/>
          <p:nvPr/>
        </p:nvSpPr>
        <p:spPr>
          <a:xfrm>
            <a:off x="7628937" y="3306473"/>
            <a:ext cx="1328468" cy="184666"/>
          </a:xfrm>
          <a:prstGeom prst="rect">
            <a:avLst/>
          </a:prstGeom>
          <a:noFill/>
        </p:spPr>
        <p:txBody>
          <a:bodyPr wrap="square">
            <a:spAutoFit/>
          </a:bodyPr>
          <a:lstStyle/>
          <a:p>
            <a:pPr algn="l"/>
            <a:r>
              <a:rPr lang="en-US" sz="600" b="0" i="0" dirty="0">
                <a:effectLst/>
                <a:latin typeface="Roboto" panose="02000000000000000000" pitchFamily="2" charset="0"/>
                <a:hlinkClick r:id="rId8"/>
              </a:rPr>
              <a:t>REV FRC Robot Basics Guide</a:t>
            </a:r>
            <a:endParaRPr lang="en-US" sz="600" b="0" i="0" dirty="0">
              <a:effectLst/>
              <a:latin typeface="Roboto" panose="02000000000000000000" pitchFamily="2" charset="0"/>
            </a:endParaRPr>
          </a:p>
        </p:txBody>
      </p:sp>
      <p:pic>
        <p:nvPicPr>
          <p:cNvPr id="25" name="Picture 24">
            <a:extLst>
              <a:ext uri="{FF2B5EF4-FFF2-40B4-BE49-F238E27FC236}">
                <a16:creationId xmlns:a16="http://schemas.microsoft.com/office/drawing/2014/main" id="{8008D72B-EFE3-C95F-DFFA-871ED413726B}"/>
              </a:ext>
            </a:extLst>
          </p:cNvPr>
          <p:cNvPicPr>
            <a:picLocks noChangeAspect="1"/>
          </p:cNvPicPr>
          <p:nvPr/>
        </p:nvPicPr>
        <p:blipFill>
          <a:blip r:embed="rId10"/>
          <a:srcRect t="14515"/>
          <a:stretch/>
        </p:blipFill>
        <p:spPr>
          <a:xfrm>
            <a:off x="5234254" y="3254631"/>
            <a:ext cx="3706184" cy="1873635"/>
          </a:xfrm>
          <a:prstGeom prst="rect">
            <a:avLst/>
          </a:prstGeom>
        </p:spPr>
      </p:pic>
      <p:sp>
        <p:nvSpPr>
          <p:cNvPr id="22" name="TextBox 21">
            <a:extLst>
              <a:ext uri="{FF2B5EF4-FFF2-40B4-BE49-F238E27FC236}">
                <a16:creationId xmlns:a16="http://schemas.microsoft.com/office/drawing/2014/main" id="{84332CA7-0D88-D8B9-7340-88B61E873410}"/>
              </a:ext>
            </a:extLst>
          </p:cNvPr>
          <p:cNvSpPr txBox="1"/>
          <p:nvPr/>
        </p:nvSpPr>
        <p:spPr>
          <a:xfrm>
            <a:off x="6464379" y="4345429"/>
            <a:ext cx="1509739" cy="276999"/>
          </a:xfrm>
          <a:prstGeom prst="rect">
            <a:avLst/>
          </a:prstGeom>
          <a:noFill/>
        </p:spPr>
        <p:txBody>
          <a:bodyPr wrap="square" rtlCol="0">
            <a:spAutoFit/>
          </a:bodyPr>
          <a:lstStyle/>
          <a:p>
            <a:r>
              <a:rPr lang="en-US" sz="12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Gearbox Ratios</a:t>
            </a:r>
          </a:p>
        </p:txBody>
      </p:sp>
    </p:spTree>
    <p:custDataLst>
      <p:tags r:id="rId1"/>
    </p:custDataLst>
    <p:extLst>
      <p:ext uri="{BB962C8B-B14F-4D97-AF65-F5344CB8AC3E}">
        <p14:creationId xmlns:p14="http://schemas.microsoft.com/office/powerpoint/2010/main" val="664896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24" name="Rounded Rectangle 23"/>
          <p:cNvSpPr/>
          <p:nvPr/>
        </p:nvSpPr>
        <p:spPr>
          <a:xfrm>
            <a:off x="5453753" y="549080"/>
            <a:ext cx="1636907" cy="440144"/>
          </a:xfrm>
          <a:prstGeom prst="roundRect">
            <a:avLst>
              <a:gd name="adj" fmla="val 4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1400" b="1" dirty="0">
                <a:latin typeface="Roboto" panose="02000000000000000000" pitchFamily="2" charset="0"/>
                <a:ea typeface="Roboto" panose="02000000000000000000" pitchFamily="2" charset="0"/>
                <a:cs typeface="Roboto" panose="02000000000000000000" pitchFamily="2" charset="0"/>
              </a:rPr>
              <a:t>Pneumatics</a:t>
            </a:r>
          </a:p>
        </p:txBody>
      </p:sp>
      <p:sp>
        <p:nvSpPr>
          <p:cNvPr id="4" name="Rounded Rectangle 19">
            <a:extLst>
              <a:ext uri="{FF2B5EF4-FFF2-40B4-BE49-F238E27FC236}">
                <a16:creationId xmlns:a16="http://schemas.microsoft.com/office/drawing/2014/main" id="{6F8BCDFA-3BD3-6F14-1454-6BEAE0377D4A}"/>
              </a:ext>
            </a:extLst>
          </p:cNvPr>
          <p:cNvSpPr/>
          <p:nvPr/>
        </p:nvSpPr>
        <p:spPr>
          <a:xfrm>
            <a:off x="348019" y="790614"/>
            <a:ext cx="1636907" cy="488906"/>
          </a:xfrm>
          <a:prstGeom prst="roundRect">
            <a:avLst>
              <a:gd name="adj" fmla="val 4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latin typeface="Roboto" panose="02000000000000000000" pitchFamily="2" charset="0"/>
                <a:ea typeface="Roboto" panose="02000000000000000000" pitchFamily="2" charset="0"/>
                <a:cs typeface="Roboto" panose="02000000000000000000" pitchFamily="2" charset="0"/>
              </a:rPr>
              <a:t>Brushed Motors</a:t>
            </a:r>
          </a:p>
        </p:txBody>
      </p:sp>
      <p:sp>
        <p:nvSpPr>
          <p:cNvPr id="5" name="Rounded Rectangle 21">
            <a:extLst>
              <a:ext uri="{FF2B5EF4-FFF2-40B4-BE49-F238E27FC236}">
                <a16:creationId xmlns:a16="http://schemas.microsoft.com/office/drawing/2014/main" id="{A1BE4141-3271-7C29-309A-1A3D4071B4E3}"/>
              </a:ext>
            </a:extLst>
          </p:cNvPr>
          <p:cNvSpPr/>
          <p:nvPr/>
        </p:nvSpPr>
        <p:spPr>
          <a:xfrm>
            <a:off x="2049930" y="781996"/>
            <a:ext cx="1636907" cy="497524"/>
          </a:xfrm>
          <a:prstGeom prst="roundRect">
            <a:avLst>
              <a:gd name="adj" fmla="val 4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1400" b="1" dirty="0">
                <a:latin typeface="Roboto" panose="02000000000000000000" pitchFamily="2" charset="0"/>
                <a:ea typeface="Roboto" panose="02000000000000000000" pitchFamily="2" charset="0"/>
                <a:cs typeface="Roboto" panose="02000000000000000000" pitchFamily="2" charset="0"/>
              </a:rPr>
              <a:t>Brushless Motors</a:t>
            </a:r>
          </a:p>
        </p:txBody>
      </p:sp>
      <p:sp>
        <p:nvSpPr>
          <p:cNvPr id="6" name="Rounded Rectangle 22">
            <a:extLst>
              <a:ext uri="{FF2B5EF4-FFF2-40B4-BE49-F238E27FC236}">
                <a16:creationId xmlns:a16="http://schemas.microsoft.com/office/drawing/2014/main" id="{82B30EFD-155C-A39C-6B74-3896832F29B1}"/>
              </a:ext>
            </a:extLst>
          </p:cNvPr>
          <p:cNvSpPr/>
          <p:nvPr/>
        </p:nvSpPr>
        <p:spPr>
          <a:xfrm>
            <a:off x="3751841" y="764736"/>
            <a:ext cx="1636907" cy="514783"/>
          </a:xfrm>
          <a:prstGeom prst="roundRect">
            <a:avLst>
              <a:gd name="adj" fmla="val 4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1400" b="1" dirty="0">
                <a:latin typeface="Roboto" panose="02000000000000000000" pitchFamily="2" charset="0"/>
                <a:ea typeface="Roboto" panose="02000000000000000000" pitchFamily="2" charset="0"/>
                <a:cs typeface="Roboto" panose="02000000000000000000" pitchFamily="2" charset="0"/>
              </a:rPr>
              <a:t>Gearboxes</a:t>
            </a:r>
          </a:p>
        </p:txBody>
      </p:sp>
      <p:sp>
        <p:nvSpPr>
          <p:cNvPr id="8" name="Rounded Rectangle 20">
            <a:extLst>
              <a:ext uri="{FF2B5EF4-FFF2-40B4-BE49-F238E27FC236}">
                <a16:creationId xmlns:a16="http://schemas.microsoft.com/office/drawing/2014/main" id="{AB152189-3052-3D7B-C08C-6BEDE137F96C}"/>
              </a:ext>
            </a:extLst>
          </p:cNvPr>
          <p:cNvSpPr/>
          <p:nvPr/>
        </p:nvSpPr>
        <p:spPr>
          <a:xfrm>
            <a:off x="7155665" y="773367"/>
            <a:ext cx="1636907" cy="506151"/>
          </a:xfrm>
          <a:prstGeom prst="roundRect">
            <a:avLst>
              <a:gd name="adj" fmla="val 4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1400" b="1" dirty="0">
                <a:latin typeface="Roboto" panose="02000000000000000000" pitchFamily="2" charset="0"/>
                <a:ea typeface="Roboto" panose="02000000000000000000" pitchFamily="2" charset="0"/>
                <a:cs typeface="Roboto" panose="02000000000000000000" pitchFamily="2" charset="0"/>
              </a:rPr>
              <a:t>Additional Movement</a:t>
            </a:r>
          </a:p>
        </p:txBody>
      </p:sp>
      <p:sp>
        <p:nvSpPr>
          <p:cNvPr id="9" name="Title 24">
            <a:extLst>
              <a:ext uri="{FF2B5EF4-FFF2-40B4-BE49-F238E27FC236}">
                <a16:creationId xmlns:a16="http://schemas.microsoft.com/office/drawing/2014/main" id="{3E74689B-110B-64D8-6904-FDFA67AD2545}"/>
              </a:ext>
            </a:extLst>
          </p:cNvPr>
          <p:cNvSpPr txBox="1">
            <a:spLocks/>
          </p:cNvSpPr>
          <p:nvPr/>
        </p:nvSpPr>
        <p:spPr>
          <a:xfrm>
            <a:off x="3019246" y="0"/>
            <a:ext cx="4991184" cy="6987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 ACTUATORS: CREATING MOVEMENT</a:t>
            </a:r>
          </a:p>
        </p:txBody>
      </p:sp>
      <p:pic>
        <p:nvPicPr>
          <p:cNvPr id="10" name="Content Placeholder 8">
            <a:extLst>
              <a:ext uri="{FF2B5EF4-FFF2-40B4-BE49-F238E27FC236}">
                <a16:creationId xmlns:a16="http://schemas.microsoft.com/office/drawing/2014/main" id="{17CACE52-3DAD-1518-7EDF-58EC2FFC60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015" y="191628"/>
            <a:ext cx="2740594" cy="324109"/>
          </a:xfrm>
          <a:prstGeom prst="rect">
            <a:avLst/>
          </a:prstGeom>
        </p:spPr>
      </p:pic>
      <p:pic>
        <p:nvPicPr>
          <p:cNvPr id="11" name="Picture 10">
            <a:extLst>
              <a:ext uri="{FF2B5EF4-FFF2-40B4-BE49-F238E27FC236}">
                <a16:creationId xmlns:a16="http://schemas.microsoft.com/office/drawing/2014/main" id="{CCA30FED-07B3-7407-C205-F2CA8FF127A1}"/>
              </a:ext>
            </a:extLst>
          </p:cNvPr>
          <p:cNvPicPr>
            <a:picLocks noChangeAspect="1"/>
          </p:cNvPicPr>
          <p:nvPr/>
        </p:nvPicPr>
        <p:blipFill>
          <a:blip r:embed="rId4"/>
          <a:stretch>
            <a:fillRect/>
          </a:stretch>
        </p:blipFill>
        <p:spPr>
          <a:xfrm>
            <a:off x="201015" y="1462523"/>
            <a:ext cx="8701445" cy="5136685"/>
          </a:xfrm>
          <a:prstGeom prst="rect">
            <a:avLst/>
          </a:prstGeom>
        </p:spPr>
      </p:pic>
      <p:sp>
        <p:nvSpPr>
          <p:cNvPr id="12" name="Rectangle: Diagonal Corners Rounded 11">
            <a:extLst>
              <a:ext uri="{FF2B5EF4-FFF2-40B4-BE49-F238E27FC236}">
                <a16:creationId xmlns:a16="http://schemas.microsoft.com/office/drawing/2014/main" id="{BBADEAF7-C753-86A6-A045-C99009DBEA88}"/>
              </a:ext>
            </a:extLst>
          </p:cNvPr>
          <p:cNvSpPr/>
          <p:nvPr/>
        </p:nvSpPr>
        <p:spPr>
          <a:xfrm>
            <a:off x="5519774" y="5166894"/>
            <a:ext cx="3576940" cy="286856"/>
          </a:xfrm>
          <a:prstGeom prst="round2DiagRect">
            <a:avLst/>
          </a:prstGeom>
          <a:gradFill flip="none" rotWithShape="1">
            <a:gsLst>
              <a:gs pos="0">
                <a:srgbClr val="E8AF00">
                  <a:shade val="30000"/>
                  <a:satMod val="115000"/>
                </a:srgbClr>
              </a:gs>
              <a:gs pos="50000">
                <a:srgbClr val="E8AF00">
                  <a:shade val="67500"/>
                  <a:satMod val="115000"/>
                </a:srgbClr>
              </a:gs>
              <a:gs pos="100000">
                <a:srgbClr val="E8AF00">
                  <a:shade val="100000"/>
                  <a:satMod val="11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2614ADE-52ED-2A5F-B029-E503D1E387C6}"/>
              </a:ext>
            </a:extLst>
          </p:cNvPr>
          <p:cNvSpPr/>
          <p:nvPr/>
        </p:nvSpPr>
        <p:spPr>
          <a:xfrm>
            <a:off x="5519774" y="5462379"/>
            <a:ext cx="3286660" cy="1044050"/>
          </a:xfrm>
          <a:prstGeom prst="rect">
            <a:avLst/>
          </a:prstGeom>
          <a:solidFill>
            <a:srgbClr val="FFE7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CCFF"/>
              </a:solidFill>
            </a:endParaRPr>
          </a:p>
        </p:txBody>
      </p:sp>
      <p:sp>
        <p:nvSpPr>
          <p:cNvPr id="14" name="TextBox 13">
            <a:extLst>
              <a:ext uri="{FF2B5EF4-FFF2-40B4-BE49-F238E27FC236}">
                <a16:creationId xmlns:a16="http://schemas.microsoft.com/office/drawing/2014/main" id="{77E7D591-62C5-FD28-425E-69F9C8572523}"/>
              </a:ext>
            </a:extLst>
          </p:cNvPr>
          <p:cNvSpPr txBox="1"/>
          <p:nvPr/>
        </p:nvSpPr>
        <p:spPr>
          <a:xfrm>
            <a:off x="5534971" y="5149674"/>
            <a:ext cx="3271463" cy="338554"/>
          </a:xfrm>
          <a:prstGeom prst="rect">
            <a:avLst/>
          </a:prstGeom>
          <a:noFill/>
        </p:spPr>
        <p:txBody>
          <a:bodyPr wrap="square" rtlCol="0">
            <a:spAutoFit/>
          </a:bodyPr>
          <a:lstStyle/>
          <a:p>
            <a:r>
              <a:rPr lang="en-US" sz="1600" b="1" dirty="0">
                <a:solidFill>
                  <a:schemeClr val="bg1"/>
                </a:solidFill>
                <a:latin typeface="Roboto" panose="02000000000000000000" pitchFamily="2" charset="0"/>
                <a:ea typeface="Roboto" panose="02000000000000000000" pitchFamily="2" charset="0"/>
                <a:cs typeface="Roboto" panose="02000000000000000000" pitchFamily="2" charset="0"/>
              </a:rPr>
              <a:t>Pneumatics System Resources</a:t>
            </a:r>
          </a:p>
        </p:txBody>
      </p:sp>
      <p:sp>
        <p:nvSpPr>
          <p:cNvPr id="15" name="TextBox 14">
            <a:extLst>
              <a:ext uri="{FF2B5EF4-FFF2-40B4-BE49-F238E27FC236}">
                <a16:creationId xmlns:a16="http://schemas.microsoft.com/office/drawing/2014/main" id="{90156879-B26A-105D-A1F2-2CAEA7CDA20F}"/>
              </a:ext>
            </a:extLst>
          </p:cNvPr>
          <p:cNvSpPr txBox="1"/>
          <p:nvPr/>
        </p:nvSpPr>
        <p:spPr>
          <a:xfrm>
            <a:off x="5643289" y="5451057"/>
            <a:ext cx="3135128" cy="1008931"/>
          </a:xfrm>
          <a:prstGeom prst="rect">
            <a:avLst/>
          </a:prstGeom>
          <a:noFill/>
        </p:spPr>
        <p:txBody>
          <a:bodyPr wrap="square">
            <a:spAutoFit/>
          </a:bodyPr>
          <a:lstStyle/>
          <a:p>
            <a:pPr marL="171450" indent="-171450" fontAlgn="base">
              <a:lnSpc>
                <a:spcPct val="110000"/>
              </a:lnSpc>
              <a:buFont typeface="Arial" panose="020B0604020202020204" pitchFamily="34" charset="0"/>
              <a:buChar char="•"/>
            </a:pPr>
            <a:r>
              <a:rPr lang="en-US" sz="1100" i="1" dirty="0">
                <a:solidFill>
                  <a:srgbClr val="595959"/>
                </a:solidFill>
                <a:latin typeface="Roboto" panose="02000000000000000000" pitchFamily="2" charset="0"/>
                <a:ea typeface="Roboto" panose="02000000000000000000" pitchFamily="2" charset="0"/>
                <a:cs typeface="Roboto" panose="02000000000000000000" pitchFamily="2" charset="0"/>
                <a:hlinkClick r:id="rId5"/>
              </a:rPr>
              <a:t>FIRST</a:t>
            </a:r>
            <a:r>
              <a:rPr lang="en-US" sz="1100" dirty="0">
                <a:solidFill>
                  <a:srgbClr val="595959"/>
                </a:solidFill>
                <a:latin typeface="Roboto" panose="02000000000000000000" pitchFamily="2" charset="0"/>
                <a:ea typeface="Roboto" panose="02000000000000000000" pitchFamily="2" charset="0"/>
                <a:cs typeface="Roboto" panose="02000000000000000000" pitchFamily="2" charset="0"/>
                <a:hlinkClick r:id="rId5"/>
              </a:rPr>
              <a:t> Official Pneumatics Manual</a:t>
            </a:r>
            <a:endParaRPr lang="en-US" sz="1100" dirty="0">
              <a:solidFill>
                <a:srgbClr val="595959"/>
              </a:solidFill>
              <a:latin typeface="Roboto" panose="02000000000000000000" pitchFamily="2" charset="0"/>
              <a:ea typeface="Roboto" panose="02000000000000000000" pitchFamily="2" charset="0"/>
              <a:cs typeface="Roboto" panose="02000000000000000000" pitchFamily="2" charset="0"/>
              <a:hlinkClick r:id="rId6"/>
            </a:endParaRPr>
          </a:p>
          <a:p>
            <a:pPr marL="171450" indent="-171450" fontAlgn="base">
              <a:lnSpc>
                <a:spcPct val="110000"/>
              </a:lnSpc>
              <a:buFont typeface="Arial" panose="020B0604020202020204" pitchFamily="34" charset="0"/>
              <a:buChar char="•"/>
            </a:pPr>
            <a:r>
              <a:rPr lang="en-US" sz="1100" dirty="0">
                <a:solidFill>
                  <a:srgbClr val="595959"/>
                </a:solidFill>
                <a:latin typeface="Roboto" panose="02000000000000000000" pitchFamily="2" charset="0"/>
                <a:ea typeface="Roboto" panose="02000000000000000000" pitchFamily="2" charset="0"/>
                <a:cs typeface="Roboto" panose="02000000000000000000" pitchFamily="2" charset="0"/>
                <a:hlinkClick r:id="rId6"/>
              </a:rPr>
              <a:t>How to Wire Pneumatics</a:t>
            </a:r>
            <a:endParaRPr lang="en-US" sz="1100" dirty="0">
              <a:solidFill>
                <a:srgbClr val="595959"/>
              </a:solidFill>
              <a:latin typeface="Roboto" panose="02000000000000000000" pitchFamily="2" charset="0"/>
              <a:ea typeface="Roboto" panose="02000000000000000000" pitchFamily="2" charset="0"/>
              <a:cs typeface="Roboto" panose="02000000000000000000" pitchFamily="2" charset="0"/>
              <a:hlinkClick r:id="rId7"/>
            </a:endParaRPr>
          </a:p>
          <a:p>
            <a:pPr marL="171450" indent="-171450" fontAlgn="base">
              <a:lnSpc>
                <a:spcPct val="110000"/>
              </a:lnSpc>
              <a:buFont typeface="Arial" panose="020B0604020202020204" pitchFamily="34" charset="0"/>
              <a:buChar char="•"/>
            </a:pPr>
            <a:r>
              <a:rPr lang="en-US" sz="1100" dirty="0">
                <a:solidFill>
                  <a:srgbClr val="595959"/>
                </a:solidFill>
                <a:latin typeface="Roboto" panose="02000000000000000000" pitchFamily="2" charset="0"/>
                <a:ea typeface="Roboto" panose="02000000000000000000" pitchFamily="2" charset="0"/>
                <a:cs typeface="Roboto" panose="02000000000000000000" pitchFamily="2" charset="0"/>
                <a:hlinkClick r:id="rId7"/>
              </a:rPr>
              <a:t>WPILib Pneumatics Guide</a:t>
            </a:r>
            <a:endParaRPr lang="en-US" sz="1100" dirty="0">
              <a:solidFill>
                <a:srgbClr val="595959"/>
              </a:solidFill>
              <a:latin typeface="Roboto" panose="02000000000000000000" pitchFamily="2" charset="0"/>
              <a:ea typeface="Roboto" panose="02000000000000000000" pitchFamily="2" charset="0"/>
              <a:cs typeface="Roboto" panose="02000000000000000000" pitchFamily="2" charset="0"/>
            </a:endParaRPr>
          </a:p>
          <a:p>
            <a:pPr marL="171450" indent="-171450" fontAlgn="base">
              <a:lnSpc>
                <a:spcPct val="110000"/>
              </a:lnSpc>
              <a:buFont typeface="Arial" panose="020B0604020202020204" pitchFamily="34" charset="0"/>
              <a:buChar char="•"/>
            </a:pPr>
            <a:r>
              <a:rPr lang="en-US" sz="1100" dirty="0">
                <a:solidFill>
                  <a:srgbClr val="595959"/>
                </a:solidFill>
                <a:latin typeface="Roboto" panose="02000000000000000000" pitchFamily="2" charset="0"/>
                <a:ea typeface="Roboto" panose="02000000000000000000" pitchFamily="2" charset="0"/>
                <a:cs typeface="Roboto" panose="02000000000000000000" pitchFamily="2" charset="0"/>
                <a:hlinkClick r:id="rId8"/>
              </a:rPr>
              <a:t>How Do I Use Pneumatics Efficiently?</a:t>
            </a:r>
            <a:endParaRPr lang="en-US" sz="1100" dirty="0">
              <a:solidFill>
                <a:srgbClr val="595959"/>
              </a:solidFill>
              <a:latin typeface="Roboto" panose="02000000000000000000" pitchFamily="2" charset="0"/>
              <a:ea typeface="Roboto" panose="02000000000000000000" pitchFamily="2" charset="0"/>
              <a:cs typeface="Roboto" panose="02000000000000000000" pitchFamily="2" charset="0"/>
            </a:endParaRPr>
          </a:p>
          <a:p>
            <a:pPr marL="171450" indent="-171450" fontAlgn="base">
              <a:lnSpc>
                <a:spcPct val="110000"/>
              </a:lnSpc>
              <a:buFont typeface="Arial" panose="020B0604020202020204" pitchFamily="34" charset="0"/>
              <a:buChar char="•"/>
            </a:pPr>
            <a:r>
              <a:rPr lang="en-US" sz="1100" dirty="0">
                <a:solidFill>
                  <a:srgbClr val="595959"/>
                </a:solidFill>
                <a:latin typeface="Roboto" panose="02000000000000000000" pitchFamily="2" charset="0"/>
                <a:ea typeface="Roboto" panose="02000000000000000000" pitchFamily="2" charset="0"/>
                <a:cs typeface="Roboto" panose="02000000000000000000" pitchFamily="2" charset="0"/>
                <a:hlinkClick r:id="rId9"/>
              </a:rPr>
              <a:t>How Do I Prevent Pneumatic Leaks?</a:t>
            </a:r>
            <a:endParaRPr lang="en-US" sz="1100" dirty="0">
              <a:solidFill>
                <a:srgbClr val="595959"/>
              </a:solidFill>
              <a:latin typeface="Roboto" panose="02000000000000000000" pitchFamily="2" charset="0"/>
              <a:ea typeface="Roboto" panose="02000000000000000000" pitchFamily="2" charset="0"/>
              <a:cs typeface="Roboto" panose="02000000000000000000" pitchFamily="2" charset="0"/>
            </a:endParaRPr>
          </a:p>
        </p:txBody>
      </p:sp>
      <p:sp>
        <p:nvSpPr>
          <p:cNvPr id="17" name="TextBox 16">
            <a:extLst>
              <a:ext uri="{FF2B5EF4-FFF2-40B4-BE49-F238E27FC236}">
                <a16:creationId xmlns:a16="http://schemas.microsoft.com/office/drawing/2014/main" id="{08A257F2-5DCD-2DCA-586A-FDAFE97A5089}"/>
              </a:ext>
            </a:extLst>
          </p:cNvPr>
          <p:cNvSpPr txBox="1"/>
          <p:nvPr/>
        </p:nvSpPr>
        <p:spPr>
          <a:xfrm>
            <a:off x="348019" y="1459232"/>
            <a:ext cx="8234541" cy="369332"/>
          </a:xfrm>
          <a:prstGeom prst="rect">
            <a:avLst/>
          </a:prstGeom>
          <a:noFill/>
        </p:spPr>
        <p:txBody>
          <a:bodyPr wrap="square">
            <a:spAutoFit/>
          </a:bodyPr>
          <a:lstStyle/>
          <a:p>
            <a:pPr marL="0" indent="0" rtl="0">
              <a:spcBef>
                <a:spcPts val="0"/>
              </a:spcBef>
              <a:spcAft>
                <a:spcPts val="0"/>
              </a:spcAft>
              <a:buNone/>
            </a:pPr>
            <a:r>
              <a:rPr lang="en-US" b="1" i="0" u="none" strike="noStrike" dirty="0">
                <a:solidFill>
                  <a:srgbClr val="595959"/>
                </a:solidFill>
                <a:effectLst/>
                <a:latin typeface="Roboto" panose="02000000000000000000" pitchFamily="2" charset="0"/>
                <a:ea typeface="Roboto" panose="02000000000000000000" pitchFamily="2" charset="0"/>
                <a:cs typeface="Roboto" panose="02000000000000000000" pitchFamily="2" charset="0"/>
              </a:rPr>
              <a:t>Pneumatic actuators </a:t>
            </a:r>
            <a:r>
              <a:rPr lang="en-US" b="0" i="0" u="none" strike="noStrike" dirty="0">
                <a:solidFill>
                  <a:srgbClr val="595959"/>
                </a:solidFill>
                <a:effectLst/>
                <a:latin typeface="Roboto" panose="02000000000000000000" pitchFamily="2" charset="0"/>
                <a:ea typeface="Roboto" panose="02000000000000000000" pitchFamily="2" charset="0"/>
                <a:cs typeface="Roboto" panose="02000000000000000000" pitchFamily="2" charset="0"/>
              </a:rPr>
              <a:t>create linear motion with a piston using compressed air.</a:t>
            </a:r>
          </a:p>
        </p:txBody>
      </p:sp>
      <p:sp>
        <p:nvSpPr>
          <p:cNvPr id="27" name="TextBox 26">
            <a:extLst>
              <a:ext uri="{FF2B5EF4-FFF2-40B4-BE49-F238E27FC236}">
                <a16:creationId xmlns:a16="http://schemas.microsoft.com/office/drawing/2014/main" id="{C5840700-8AA8-0493-22F1-94E99D120A8B}"/>
              </a:ext>
            </a:extLst>
          </p:cNvPr>
          <p:cNvSpPr txBox="1"/>
          <p:nvPr/>
        </p:nvSpPr>
        <p:spPr>
          <a:xfrm>
            <a:off x="292464" y="3934318"/>
            <a:ext cx="4931199" cy="2669962"/>
          </a:xfrm>
          <a:prstGeom prst="rect">
            <a:avLst/>
          </a:prstGeom>
          <a:noFill/>
        </p:spPr>
        <p:txBody>
          <a:bodyPr wrap="square">
            <a:spAutoFit/>
          </a:bodyPr>
          <a:lstStyle/>
          <a:p>
            <a:r>
              <a:rPr kumimoji="0" lang="en-US" sz="1800" b="1" i="0" u="sng" strike="noStrike" kern="1200" cap="none" spc="0" normalizeH="0" baseline="0" noProof="0" dirty="0">
                <a:ln>
                  <a:noFill/>
                </a:ln>
                <a:solidFill>
                  <a:srgbClr val="DAA400"/>
                </a:solidFill>
                <a:effectLst/>
                <a:uLnTx/>
                <a:uFillTx/>
                <a:latin typeface="Roboto" panose="02000000000000000000" pitchFamily="2" charset="0"/>
                <a:ea typeface="Roboto" panose="02000000000000000000" pitchFamily="2" charset="0"/>
                <a:cs typeface="Roboto" panose="02000000000000000000" pitchFamily="2" charset="0"/>
              </a:rPr>
              <a:t>Pneumatics Tips and Tricks</a:t>
            </a:r>
          </a:p>
          <a:p>
            <a:pPr marL="171450" indent="-171450" rtl="0" fontAlgn="base">
              <a:spcBef>
                <a:spcPts val="0"/>
              </a:spcBef>
              <a:spcAft>
                <a:spcPts val="0"/>
              </a:spcAft>
              <a:buFont typeface="Arial" panose="020B0604020202020204" pitchFamily="34" charset="0"/>
              <a:buChar char="•"/>
            </a:pPr>
            <a:r>
              <a:rPr lang="en-US" sz="1150" dirty="0">
                <a:solidFill>
                  <a:srgbClr val="595959"/>
                </a:solidFill>
                <a:latin typeface="Roboto" panose="02000000000000000000" pitchFamily="2" charset="0"/>
                <a:ea typeface="Roboto" panose="02000000000000000000" pitchFamily="2" charset="0"/>
                <a:cs typeface="Roboto" panose="02000000000000000000" pitchFamily="2" charset="0"/>
              </a:rPr>
              <a:t>Use </a:t>
            </a:r>
            <a:r>
              <a:rPr lang="en-US" sz="1150" b="1" dirty="0">
                <a:solidFill>
                  <a:srgbClr val="595959"/>
                </a:solidFill>
                <a:latin typeface="Roboto" panose="02000000000000000000" pitchFamily="2" charset="0"/>
                <a:ea typeface="Roboto" panose="02000000000000000000" pitchFamily="2" charset="0"/>
                <a:cs typeface="Roboto" panose="02000000000000000000" pitchFamily="2" charset="0"/>
              </a:rPr>
              <a:t>different colors </a:t>
            </a:r>
            <a:r>
              <a:rPr lang="en-US" sz="1150" dirty="0">
                <a:solidFill>
                  <a:srgbClr val="595959"/>
                </a:solidFill>
                <a:latin typeface="Roboto" panose="02000000000000000000" pitchFamily="2" charset="0"/>
                <a:ea typeface="Roboto" panose="02000000000000000000" pitchFamily="2" charset="0"/>
                <a:cs typeface="Roboto" panose="02000000000000000000" pitchFamily="2" charset="0"/>
              </a:rPr>
              <a:t>of pneumatic tubing for the high-pressure and low-pressure parts of the system to quickly identify their pressure.</a:t>
            </a:r>
          </a:p>
          <a:p>
            <a:pPr marL="171450" indent="-171450" rtl="0" fontAlgn="base">
              <a:spcBef>
                <a:spcPts val="0"/>
              </a:spcBef>
              <a:spcAft>
                <a:spcPts val="0"/>
              </a:spcAft>
              <a:buFont typeface="Arial" panose="020B0604020202020204" pitchFamily="34" charset="0"/>
              <a:buChar char="•"/>
            </a:pPr>
            <a:r>
              <a:rPr lang="en-US" sz="1150" b="1" dirty="0">
                <a:solidFill>
                  <a:srgbClr val="595959"/>
                </a:solidFill>
                <a:latin typeface="Roboto" panose="02000000000000000000" pitchFamily="2" charset="0"/>
                <a:ea typeface="Roboto" panose="02000000000000000000" pitchFamily="2" charset="0"/>
                <a:cs typeface="Roboto" panose="02000000000000000000" pitchFamily="2" charset="0"/>
              </a:rPr>
              <a:t>Safety features </a:t>
            </a:r>
            <a:r>
              <a:rPr lang="en-US" sz="1150" dirty="0">
                <a:solidFill>
                  <a:srgbClr val="595959"/>
                </a:solidFill>
                <a:latin typeface="Roboto" panose="02000000000000000000" pitchFamily="2" charset="0"/>
                <a:ea typeface="Roboto" panose="02000000000000000000" pitchFamily="2" charset="0"/>
                <a:cs typeface="Roboto" panose="02000000000000000000" pitchFamily="2" charset="0"/>
              </a:rPr>
              <a:t>including the relief valve, vent valve, and pressure switch are required for all pneumatic systems.</a:t>
            </a:r>
          </a:p>
          <a:p>
            <a:pPr marL="171450" indent="-171450" rtl="0" fontAlgn="base">
              <a:spcBef>
                <a:spcPts val="0"/>
              </a:spcBef>
              <a:spcAft>
                <a:spcPts val="0"/>
              </a:spcAft>
              <a:buFont typeface="Arial" panose="020B0604020202020204" pitchFamily="34" charset="0"/>
              <a:buChar char="•"/>
            </a:pPr>
            <a:r>
              <a:rPr lang="en-US" sz="1150" b="1" dirty="0">
                <a:solidFill>
                  <a:srgbClr val="595959"/>
                </a:solidFill>
                <a:latin typeface="Roboto" panose="02000000000000000000" pitchFamily="2" charset="0"/>
                <a:ea typeface="Roboto" panose="02000000000000000000" pitchFamily="2" charset="0"/>
                <a:cs typeface="Roboto" panose="02000000000000000000" pitchFamily="2" charset="0"/>
              </a:rPr>
              <a:t>Leak prevention </a:t>
            </a:r>
            <a:r>
              <a:rPr lang="en-US" sz="1150" dirty="0">
                <a:solidFill>
                  <a:srgbClr val="595959"/>
                </a:solidFill>
                <a:latin typeface="Roboto" panose="02000000000000000000" pitchFamily="2" charset="0"/>
                <a:ea typeface="Roboto" panose="02000000000000000000" pitchFamily="2" charset="0"/>
                <a:cs typeface="Roboto" panose="02000000000000000000" pitchFamily="2" charset="0"/>
              </a:rPr>
              <a:t>is important. To prevent leaks</a:t>
            </a:r>
            <a:r>
              <a:rPr lang="en-US" sz="1150" i="0" u="none" strike="noStrike" dirty="0">
                <a:solidFill>
                  <a:srgbClr val="595959"/>
                </a:solidFill>
                <a:effectLst/>
                <a:latin typeface="Roboto" panose="02000000000000000000" pitchFamily="2" charset="0"/>
                <a:ea typeface="Roboto" panose="02000000000000000000" pitchFamily="2" charset="0"/>
                <a:cs typeface="Roboto" panose="02000000000000000000" pitchFamily="2" charset="0"/>
              </a:rPr>
              <a:t>:</a:t>
            </a:r>
          </a:p>
          <a:p>
            <a:pPr lvl="1" indent="-171450" fontAlgn="base">
              <a:buFont typeface="Arial" panose="020B0604020202020204" pitchFamily="34" charset="0"/>
              <a:buChar char="•"/>
            </a:pPr>
            <a:r>
              <a:rPr lang="en-US" sz="1150" i="0" u="none" strike="noStrike" dirty="0">
                <a:solidFill>
                  <a:srgbClr val="595959"/>
                </a:solidFill>
                <a:effectLst/>
                <a:latin typeface="Roboto" panose="02000000000000000000" pitchFamily="2" charset="0"/>
                <a:ea typeface="Roboto" panose="02000000000000000000" pitchFamily="2" charset="0"/>
                <a:cs typeface="Roboto" panose="02000000000000000000" pitchFamily="2" charset="0"/>
              </a:rPr>
              <a:t>Cut tubes perfectly straight with pneumatic tube cutters.</a:t>
            </a:r>
          </a:p>
          <a:p>
            <a:pPr lvl="1" indent="-171450" fontAlgn="base">
              <a:buFont typeface="Arial" panose="020B0604020202020204" pitchFamily="34" charset="0"/>
              <a:buChar char="•"/>
            </a:pPr>
            <a:r>
              <a:rPr lang="en-US" sz="1150" i="0" u="none" strike="noStrike" dirty="0">
                <a:solidFill>
                  <a:srgbClr val="595959"/>
                </a:solidFill>
                <a:effectLst/>
                <a:latin typeface="Roboto" panose="02000000000000000000" pitchFamily="2" charset="0"/>
                <a:ea typeface="Roboto" panose="02000000000000000000" pitchFamily="2" charset="0"/>
                <a:cs typeface="Roboto" panose="02000000000000000000" pitchFamily="2" charset="0"/>
              </a:rPr>
              <a:t>Make sure all tubes are firmly secured into the fittings.</a:t>
            </a:r>
          </a:p>
          <a:p>
            <a:pPr lvl="1" indent="-171450" fontAlgn="base">
              <a:buFont typeface="Arial" panose="020B0604020202020204" pitchFamily="34" charset="0"/>
              <a:buChar char="•"/>
            </a:pPr>
            <a:r>
              <a:rPr lang="en-US" sz="1150" i="0" u="none" strike="noStrike" dirty="0">
                <a:solidFill>
                  <a:srgbClr val="595959"/>
                </a:solidFill>
                <a:effectLst/>
                <a:latin typeface="Roboto" panose="02000000000000000000" pitchFamily="2" charset="0"/>
                <a:ea typeface="Roboto" panose="02000000000000000000" pitchFamily="2" charset="0"/>
                <a:cs typeface="Roboto" panose="02000000000000000000" pitchFamily="2" charset="0"/>
              </a:rPr>
              <a:t>Make sure fittings aren’t cracked, especially plastic ones.</a:t>
            </a:r>
          </a:p>
          <a:p>
            <a:pPr marL="171450" indent="-171450" rtl="0" fontAlgn="base">
              <a:spcBef>
                <a:spcPts val="0"/>
              </a:spcBef>
              <a:spcAft>
                <a:spcPts val="0"/>
              </a:spcAft>
              <a:buFont typeface="Arial" panose="020B0604020202020204" pitchFamily="34" charset="0"/>
              <a:buChar char="•"/>
            </a:pPr>
            <a:r>
              <a:rPr lang="en-US" sz="1150" b="1" i="0" u="none" strike="noStrike" dirty="0">
                <a:solidFill>
                  <a:srgbClr val="595959"/>
                </a:solidFill>
                <a:effectLst/>
                <a:latin typeface="Roboto" panose="02000000000000000000" pitchFamily="2" charset="0"/>
                <a:ea typeface="Roboto" panose="02000000000000000000" pitchFamily="2" charset="0"/>
                <a:cs typeface="Roboto" panose="02000000000000000000" pitchFamily="2" charset="0"/>
              </a:rPr>
              <a:t>Leak detection </a:t>
            </a:r>
            <a:r>
              <a:rPr lang="en-US" sz="1150" i="0" u="none" strike="noStrike" dirty="0">
                <a:solidFill>
                  <a:srgbClr val="595959"/>
                </a:solidFill>
                <a:effectLst/>
                <a:latin typeface="Roboto" panose="02000000000000000000" pitchFamily="2" charset="0"/>
                <a:ea typeface="Roboto" panose="02000000000000000000" pitchFamily="2" charset="0"/>
                <a:cs typeface="Roboto" panose="02000000000000000000" pitchFamily="2" charset="0"/>
              </a:rPr>
              <a:t>is key to maintaining a pneumatic system:	</a:t>
            </a:r>
          </a:p>
          <a:p>
            <a:pPr lvl="1" indent="-171450" fontAlgn="base">
              <a:buFont typeface="Arial" panose="020B0604020202020204" pitchFamily="34" charset="0"/>
              <a:buChar char="•"/>
            </a:pPr>
            <a:r>
              <a:rPr lang="en-US" sz="1150" i="0" u="none" strike="noStrike" dirty="0">
                <a:solidFill>
                  <a:srgbClr val="595959"/>
                </a:solidFill>
                <a:effectLst/>
                <a:latin typeface="Roboto" panose="02000000000000000000" pitchFamily="2" charset="0"/>
                <a:ea typeface="Roboto" panose="02000000000000000000" pitchFamily="2" charset="0"/>
                <a:cs typeface="Roboto" panose="02000000000000000000" pitchFamily="2" charset="0"/>
              </a:rPr>
              <a:t>Listen for a slight hiss coming from any part of the system.</a:t>
            </a:r>
          </a:p>
          <a:p>
            <a:pPr lvl="1" indent="-171450" fontAlgn="base">
              <a:buFont typeface="Arial" panose="020B0604020202020204" pitchFamily="34" charset="0"/>
              <a:buChar char="•"/>
            </a:pPr>
            <a:r>
              <a:rPr lang="en-US" sz="1150" i="0" u="none" strike="noStrike" dirty="0">
                <a:solidFill>
                  <a:srgbClr val="595959"/>
                </a:solidFill>
                <a:effectLst/>
                <a:latin typeface="Roboto" panose="02000000000000000000" pitchFamily="2" charset="0"/>
                <a:ea typeface="Roboto" panose="02000000000000000000" pitchFamily="2" charset="0"/>
                <a:cs typeface="Roboto" panose="02000000000000000000" pitchFamily="2" charset="0"/>
              </a:rPr>
              <a:t>Use a dropper to place a small amount of soapy water on connections with fittings. If it bubbles, there’s a leak. </a:t>
            </a:r>
            <a:br>
              <a:rPr lang="en-US" sz="1150" i="0" u="none" strike="noStrike" dirty="0">
                <a:solidFill>
                  <a:srgbClr val="595959"/>
                </a:solidFill>
                <a:effectLst/>
                <a:latin typeface="Roboto" panose="02000000000000000000" pitchFamily="2" charset="0"/>
                <a:ea typeface="Roboto" panose="02000000000000000000" pitchFamily="2" charset="0"/>
                <a:cs typeface="Roboto" panose="02000000000000000000" pitchFamily="2" charset="0"/>
              </a:rPr>
            </a:br>
            <a:r>
              <a:rPr lang="en-US" sz="1150" b="1" i="1" u="none" strike="noStrike" dirty="0">
                <a:solidFill>
                  <a:srgbClr val="595959"/>
                </a:solidFill>
                <a:effectLst/>
                <a:latin typeface="Roboto" panose="02000000000000000000" pitchFamily="2" charset="0"/>
                <a:ea typeface="Roboto" panose="02000000000000000000" pitchFamily="2" charset="0"/>
                <a:cs typeface="Roboto" panose="02000000000000000000" pitchFamily="2" charset="0"/>
              </a:rPr>
              <a:t>Note</a:t>
            </a:r>
            <a:r>
              <a:rPr lang="en-US" sz="1150" i="1" u="none" strike="noStrike" dirty="0">
                <a:solidFill>
                  <a:srgbClr val="595959"/>
                </a:solidFill>
                <a:effectLst/>
                <a:latin typeface="Roboto" panose="02000000000000000000" pitchFamily="2" charset="0"/>
                <a:ea typeface="Roboto" panose="02000000000000000000" pitchFamily="2" charset="0"/>
                <a:cs typeface="Roboto" panose="02000000000000000000" pitchFamily="2" charset="0"/>
              </a:rPr>
              <a:t>: Be careful to </a:t>
            </a:r>
            <a:r>
              <a:rPr lang="en-US" sz="1150" i="1" dirty="0">
                <a:solidFill>
                  <a:srgbClr val="595959"/>
                </a:solidFill>
                <a:latin typeface="Roboto" panose="02000000000000000000" pitchFamily="2" charset="0"/>
                <a:ea typeface="Roboto" panose="02000000000000000000" pitchFamily="2" charset="0"/>
                <a:cs typeface="Roboto" panose="02000000000000000000" pitchFamily="2" charset="0"/>
              </a:rPr>
              <a:t>not </a:t>
            </a:r>
            <a:r>
              <a:rPr lang="en-US" sz="1150" i="1" u="none" strike="noStrike" dirty="0">
                <a:solidFill>
                  <a:srgbClr val="595959"/>
                </a:solidFill>
                <a:effectLst/>
                <a:latin typeface="Roboto" panose="02000000000000000000" pitchFamily="2" charset="0"/>
                <a:ea typeface="Roboto" panose="02000000000000000000" pitchFamily="2" charset="0"/>
                <a:cs typeface="Roboto" panose="02000000000000000000" pitchFamily="2" charset="0"/>
              </a:rPr>
              <a:t>get water on electrical components.</a:t>
            </a:r>
          </a:p>
        </p:txBody>
      </p:sp>
      <p:sp>
        <p:nvSpPr>
          <p:cNvPr id="21" name="TextBox 20">
            <a:extLst>
              <a:ext uri="{FF2B5EF4-FFF2-40B4-BE49-F238E27FC236}">
                <a16:creationId xmlns:a16="http://schemas.microsoft.com/office/drawing/2014/main" id="{D934590C-E155-4D5A-F5F8-5D84321CB5F3}"/>
              </a:ext>
            </a:extLst>
          </p:cNvPr>
          <p:cNvSpPr txBox="1"/>
          <p:nvPr/>
        </p:nvSpPr>
        <p:spPr>
          <a:xfrm>
            <a:off x="2886413" y="1828564"/>
            <a:ext cx="2282053" cy="292388"/>
          </a:xfrm>
          <a:prstGeom prst="rect">
            <a:avLst/>
          </a:prstGeom>
          <a:noFill/>
        </p:spPr>
        <p:txBody>
          <a:bodyPr wrap="square" rtlCol="0">
            <a:spAutoFit/>
          </a:bodyPr>
          <a:lstStyle/>
          <a:p>
            <a:r>
              <a:rPr lang="en-US" sz="1300" b="1" dirty="0">
                <a:solidFill>
                  <a:srgbClr val="DAA400"/>
                </a:solidFill>
                <a:latin typeface="Roboto" panose="02000000000000000000" pitchFamily="2" charset="0"/>
                <a:ea typeface="Roboto" panose="02000000000000000000" pitchFamily="2" charset="0"/>
                <a:cs typeface="Roboto" panose="02000000000000000000" pitchFamily="2" charset="0"/>
              </a:rPr>
              <a:t>High (Stored) Pressure Side</a:t>
            </a:r>
          </a:p>
        </p:txBody>
      </p:sp>
      <p:sp>
        <p:nvSpPr>
          <p:cNvPr id="22" name="TextBox 21">
            <a:extLst>
              <a:ext uri="{FF2B5EF4-FFF2-40B4-BE49-F238E27FC236}">
                <a16:creationId xmlns:a16="http://schemas.microsoft.com/office/drawing/2014/main" id="{60FB5339-B7E3-B22A-AFBE-44481B4B2FE3}"/>
              </a:ext>
            </a:extLst>
          </p:cNvPr>
          <p:cNvSpPr txBox="1"/>
          <p:nvPr/>
        </p:nvSpPr>
        <p:spPr>
          <a:xfrm>
            <a:off x="480715" y="1828328"/>
            <a:ext cx="2378099" cy="292388"/>
          </a:xfrm>
          <a:prstGeom prst="rect">
            <a:avLst/>
          </a:prstGeom>
          <a:noFill/>
        </p:spPr>
        <p:txBody>
          <a:bodyPr wrap="square" rtlCol="0">
            <a:spAutoFit/>
          </a:bodyPr>
          <a:lstStyle/>
          <a:p>
            <a:r>
              <a:rPr lang="en-US" sz="1300" b="1" dirty="0">
                <a:solidFill>
                  <a:srgbClr val="DAA400"/>
                </a:solidFill>
                <a:latin typeface="Roboto" panose="02000000000000000000" pitchFamily="2" charset="0"/>
                <a:ea typeface="Roboto" panose="02000000000000000000" pitchFamily="2" charset="0"/>
                <a:cs typeface="Roboto" panose="02000000000000000000" pitchFamily="2" charset="0"/>
              </a:rPr>
              <a:t>Low (Working) Pressure Side</a:t>
            </a:r>
          </a:p>
        </p:txBody>
      </p:sp>
      <p:pic>
        <p:nvPicPr>
          <p:cNvPr id="33" name="Picture 32">
            <a:extLst>
              <a:ext uri="{FF2B5EF4-FFF2-40B4-BE49-F238E27FC236}">
                <a16:creationId xmlns:a16="http://schemas.microsoft.com/office/drawing/2014/main" id="{34AF17E8-8AC9-190F-862C-A04523083BB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2259" y="2170397"/>
            <a:ext cx="5186489" cy="1800698"/>
          </a:xfrm>
          <a:prstGeom prst="rect">
            <a:avLst/>
          </a:prstGeom>
        </p:spPr>
      </p:pic>
      <p:sp>
        <p:nvSpPr>
          <p:cNvPr id="16" name="TextBox 15">
            <a:extLst>
              <a:ext uri="{FF2B5EF4-FFF2-40B4-BE49-F238E27FC236}">
                <a16:creationId xmlns:a16="http://schemas.microsoft.com/office/drawing/2014/main" id="{D2CAD132-9E91-97EA-B477-E2AD8985076B}"/>
              </a:ext>
            </a:extLst>
          </p:cNvPr>
          <p:cNvSpPr txBox="1"/>
          <p:nvPr/>
        </p:nvSpPr>
        <p:spPr>
          <a:xfrm>
            <a:off x="5223663" y="1804356"/>
            <a:ext cx="3733994" cy="3377848"/>
          </a:xfrm>
          <a:prstGeom prst="rect">
            <a:avLst/>
          </a:prstGeom>
          <a:noFill/>
        </p:spPr>
        <p:txBody>
          <a:bodyPr wrap="square" rtlCol="0">
            <a:spAutoFit/>
          </a:bodyPr>
          <a:lstStyle/>
          <a:p>
            <a:r>
              <a:rPr lang="en-US" b="1" u="sng" dirty="0">
                <a:solidFill>
                  <a:srgbClr val="DAA400"/>
                </a:solidFill>
                <a:latin typeface="Roboto" panose="02000000000000000000" pitchFamily="2" charset="0"/>
                <a:ea typeface="Roboto" panose="02000000000000000000" pitchFamily="2" charset="0"/>
                <a:cs typeface="Roboto" panose="02000000000000000000" pitchFamily="2" charset="0"/>
              </a:rPr>
              <a:t>Pneumatic Mechanics</a:t>
            </a:r>
          </a:p>
          <a:p>
            <a:pPr marL="285750" indent="-285750">
              <a:buFont typeface="Arial" panose="020B0604020202020204" pitchFamily="34" charset="0"/>
              <a:buChar char="•"/>
            </a:pPr>
            <a:r>
              <a:rPr lang="en-US" sz="1150" b="1" u="sng"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HIGH PRESSURE SIDE</a:t>
            </a:r>
            <a:r>
              <a:rPr lang="en-US" sz="115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 </a:t>
            </a:r>
            <a:r>
              <a:rPr lang="en-US" sz="115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 A</a:t>
            </a:r>
            <a:r>
              <a:rPr lang="en-US" sz="115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 compressor</a:t>
            </a:r>
            <a:r>
              <a:rPr lang="en-US" sz="115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 takes in air from the environment and forces it into </a:t>
            </a:r>
            <a:r>
              <a:rPr lang="en-US" sz="115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storage tanks </a:t>
            </a:r>
            <a:r>
              <a:rPr lang="en-US" sz="115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on the robot. A </a:t>
            </a:r>
            <a:r>
              <a:rPr lang="en-US" sz="115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stored pressure gauge </a:t>
            </a:r>
            <a:r>
              <a:rPr lang="en-US" sz="115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tells how much pressure there is. A </a:t>
            </a:r>
            <a:r>
              <a:rPr lang="en-US" sz="115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pressure switch </a:t>
            </a:r>
            <a:r>
              <a:rPr lang="en-US" sz="115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automatically shuts off the compressor when it reaches 120 psi.</a:t>
            </a:r>
          </a:p>
          <a:p>
            <a:pPr marL="285750" indent="-285750">
              <a:buFont typeface="Arial" panose="020B0604020202020204" pitchFamily="34" charset="0"/>
              <a:buChar char="•"/>
            </a:pPr>
            <a:r>
              <a:rPr lang="en-US" sz="1150" b="1" u="sng"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LOW PRESSURE SIDE</a:t>
            </a:r>
            <a:r>
              <a:rPr lang="en-US" sz="115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 </a:t>
            </a:r>
            <a:r>
              <a:rPr lang="en-US" sz="115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a:t>
            </a:r>
            <a:r>
              <a:rPr lang="en-US" sz="115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 </a:t>
            </a:r>
            <a:r>
              <a:rPr lang="en-US" sz="115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Air from the storage tanks flows through a </a:t>
            </a:r>
            <a:r>
              <a:rPr lang="en-US" sz="115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regulator</a:t>
            </a:r>
            <a:r>
              <a:rPr lang="en-US" sz="115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 that reduces the pressure from 120 psi to 60 psi, usable by mechanisms on the robot. A </a:t>
            </a:r>
            <a:r>
              <a:rPr lang="en-US" sz="115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working pressure gauge</a:t>
            </a:r>
            <a:r>
              <a:rPr lang="en-US" sz="115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 tells how much pressure there is. Air flows through </a:t>
            </a:r>
            <a:r>
              <a:rPr lang="en-US" sz="115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tubing </a:t>
            </a:r>
            <a:r>
              <a:rPr lang="en-US" sz="115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and</a:t>
            </a:r>
            <a:r>
              <a:rPr lang="en-US" sz="115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 fittings </a:t>
            </a:r>
            <a:r>
              <a:rPr lang="en-US" sz="115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to </a:t>
            </a:r>
            <a:r>
              <a:rPr lang="en-US" sz="115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solenoids</a:t>
            </a:r>
            <a:r>
              <a:rPr lang="en-US" sz="115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 which direct the air into one of two ports in the pneumatic cylinder.</a:t>
            </a:r>
          </a:p>
          <a:p>
            <a:pPr marL="285750" indent="-285750">
              <a:buFont typeface="Arial" panose="020B0604020202020204" pitchFamily="34" charset="0"/>
              <a:buChar char="•"/>
            </a:pPr>
            <a:r>
              <a:rPr lang="en-US" sz="1150" b="1" u="sng"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ACTUATOR</a:t>
            </a:r>
            <a:r>
              <a:rPr lang="en-US" sz="115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 </a:t>
            </a:r>
            <a:r>
              <a:rPr lang="en-US" sz="115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a:t>
            </a:r>
            <a:r>
              <a:rPr lang="en-US" sz="115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 </a:t>
            </a:r>
            <a:r>
              <a:rPr lang="en-US" sz="115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In the </a:t>
            </a:r>
            <a:r>
              <a:rPr lang="en-US" sz="115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pneumatic cylinder, </a:t>
            </a:r>
            <a:r>
              <a:rPr lang="en-US" sz="115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the air causes a </a:t>
            </a:r>
            <a:r>
              <a:rPr lang="en-US" sz="115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piston</a:t>
            </a:r>
            <a:r>
              <a:rPr lang="en-US" sz="115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 to extend or retract, depending on which way the solenoid directed the air.</a:t>
            </a:r>
          </a:p>
        </p:txBody>
      </p:sp>
    </p:spTree>
    <p:custDataLst>
      <p:tags r:id="rId1"/>
    </p:custDataLst>
    <p:extLst>
      <p:ext uri="{BB962C8B-B14F-4D97-AF65-F5344CB8AC3E}">
        <p14:creationId xmlns:p14="http://schemas.microsoft.com/office/powerpoint/2010/main" val="357434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E11B36C-0F05-A436-0B5D-085C61D6C672}"/>
              </a:ext>
            </a:extLst>
          </p:cNvPr>
          <p:cNvPicPr>
            <a:picLocks noChangeAspect="1"/>
          </p:cNvPicPr>
          <p:nvPr/>
        </p:nvPicPr>
        <p:blipFill>
          <a:blip r:embed="rId3"/>
          <a:stretch>
            <a:fillRect/>
          </a:stretch>
        </p:blipFill>
        <p:spPr>
          <a:xfrm>
            <a:off x="201015" y="1462523"/>
            <a:ext cx="8701445" cy="5136685"/>
          </a:xfrm>
          <a:prstGeom prst="rect">
            <a:avLst/>
          </a:prstGeom>
        </p:spPr>
      </p:pic>
      <p:sp>
        <p:nvSpPr>
          <p:cNvPr id="21" name="Rounded Rectangle 20"/>
          <p:cNvSpPr/>
          <p:nvPr/>
        </p:nvSpPr>
        <p:spPr>
          <a:xfrm>
            <a:off x="7155665" y="549080"/>
            <a:ext cx="1636907" cy="440144"/>
          </a:xfrm>
          <a:prstGeom prst="roundRect">
            <a:avLst>
              <a:gd name="adj" fmla="val 4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1400" b="1" dirty="0">
                <a:latin typeface="Roboto" panose="02000000000000000000" pitchFamily="2" charset="0"/>
                <a:ea typeface="Roboto" panose="02000000000000000000" pitchFamily="2" charset="0"/>
                <a:cs typeface="Roboto" panose="02000000000000000000" pitchFamily="2" charset="0"/>
              </a:rPr>
              <a:t>Additional Movement</a:t>
            </a:r>
          </a:p>
        </p:txBody>
      </p:sp>
      <p:sp>
        <p:nvSpPr>
          <p:cNvPr id="4" name="Rounded Rectangle 19">
            <a:extLst>
              <a:ext uri="{FF2B5EF4-FFF2-40B4-BE49-F238E27FC236}">
                <a16:creationId xmlns:a16="http://schemas.microsoft.com/office/drawing/2014/main" id="{AD23A5BF-8293-B960-1109-F459C5957F5C}"/>
              </a:ext>
            </a:extLst>
          </p:cNvPr>
          <p:cNvSpPr/>
          <p:nvPr/>
        </p:nvSpPr>
        <p:spPr>
          <a:xfrm>
            <a:off x="348019" y="790614"/>
            <a:ext cx="1636907" cy="440144"/>
          </a:xfrm>
          <a:prstGeom prst="roundRect">
            <a:avLst>
              <a:gd name="adj" fmla="val 4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latin typeface="Roboto" panose="02000000000000000000" pitchFamily="2" charset="0"/>
                <a:ea typeface="Roboto" panose="02000000000000000000" pitchFamily="2" charset="0"/>
                <a:cs typeface="Roboto" panose="02000000000000000000" pitchFamily="2" charset="0"/>
              </a:rPr>
              <a:t>Brushed Motors</a:t>
            </a:r>
          </a:p>
        </p:txBody>
      </p:sp>
      <p:sp>
        <p:nvSpPr>
          <p:cNvPr id="5" name="Rounded Rectangle 21">
            <a:extLst>
              <a:ext uri="{FF2B5EF4-FFF2-40B4-BE49-F238E27FC236}">
                <a16:creationId xmlns:a16="http://schemas.microsoft.com/office/drawing/2014/main" id="{F0477DAF-FE19-3DDC-DC27-037C28D4A275}"/>
              </a:ext>
            </a:extLst>
          </p:cNvPr>
          <p:cNvSpPr/>
          <p:nvPr/>
        </p:nvSpPr>
        <p:spPr>
          <a:xfrm>
            <a:off x="2049930" y="781996"/>
            <a:ext cx="1636907" cy="440144"/>
          </a:xfrm>
          <a:prstGeom prst="roundRect">
            <a:avLst>
              <a:gd name="adj" fmla="val 4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1400" b="1" dirty="0">
                <a:latin typeface="Roboto" panose="02000000000000000000" pitchFamily="2" charset="0"/>
                <a:ea typeface="Roboto" panose="02000000000000000000" pitchFamily="2" charset="0"/>
                <a:cs typeface="Roboto" panose="02000000000000000000" pitchFamily="2" charset="0"/>
              </a:rPr>
              <a:t>Brushless Motors</a:t>
            </a:r>
          </a:p>
        </p:txBody>
      </p:sp>
      <p:sp>
        <p:nvSpPr>
          <p:cNvPr id="6" name="Rounded Rectangle 22">
            <a:extLst>
              <a:ext uri="{FF2B5EF4-FFF2-40B4-BE49-F238E27FC236}">
                <a16:creationId xmlns:a16="http://schemas.microsoft.com/office/drawing/2014/main" id="{0E4BCFE0-368A-53D3-85F0-4093D6E34150}"/>
              </a:ext>
            </a:extLst>
          </p:cNvPr>
          <p:cNvSpPr/>
          <p:nvPr/>
        </p:nvSpPr>
        <p:spPr>
          <a:xfrm>
            <a:off x="3751841" y="764737"/>
            <a:ext cx="1636907" cy="440144"/>
          </a:xfrm>
          <a:prstGeom prst="roundRect">
            <a:avLst>
              <a:gd name="adj" fmla="val 4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1400" b="1" dirty="0">
                <a:latin typeface="Roboto" panose="02000000000000000000" pitchFamily="2" charset="0"/>
                <a:ea typeface="Roboto" panose="02000000000000000000" pitchFamily="2" charset="0"/>
                <a:cs typeface="Roboto" panose="02000000000000000000" pitchFamily="2" charset="0"/>
              </a:rPr>
              <a:t>Gearboxes</a:t>
            </a:r>
          </a:p>
        </p:txBody>
      </p:sp>
      <p:sp>
        <p:nvSpPr>
          <p:cNvPr id="7" name="Rounded Rectangle 23">
            <a:extLst>
              <a:ext uri="{FF2B5EF4-FFF2-40B4-BE49-F238E27FC236}">
                <a16:creationId xmlns:a16="http://schemas.microsoft.com/office/drawing/2014/main" id="{D1D8B9A1-EAB4-3F72-7A57-ED224AA07EDB}"/>
              </a:ext>
            </a:extLst>
          </p:cNvPr>
          <p:cNvSpPr/>
          <p:nvPr/>
        </p:nvSpPr>
        <p:spPr>
          <a:xfrm>
            <a:off x="5453753" y="756120"/>
            <a:ext cx="1636907" cy="440144"/>
          </a:xfrm>
          <a:prstGeom prst="roundRect">
            <a:avLst>
              <a:gd name="adj" fmla="val 4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1400" b="1" dirty="0">
                <a:latin typeface="Roboto" panose="02000000000000000000" pitchFamily="2" charset="0"/>
                <a:ea typeface="Roboto" panose="02000000000000000000" pitchFamily="2" charset="0"/>
                <a:cs typeface="Roboto" panose="02000000000000000000" pitchFamily="2" charset="0"/>
              </a:rPr>
              <a:t>Pneumatics</a:t>
            </a:r>
          </a:p>
        </p:txBody>
      </p:sp>
      <p:sp>
        <p:nvSpPr>
          <p:cNvPr id="9" name="Title 24">
            <a:extLst>
              <a:ext uri="{FF2B5EF4-FFF2-40B4-BE49-F238E27FC236}">
                <a16:creationId xmlns:a16="http://schemas.microsoft.com/office/drawing/2014/main" id="{A89CB27D-802D-32D0-0B42-67C97FB426C4}"/>
              </a:ext>
            </a:extLst>
          </p:cNvPr>
          <p:cNvSpPr txBox="1">
            <a:spLocks/>
          </p:cNvSpPr>
          <p:nvPr/>
        </p:nvSpPr>
        <p:spPr>
          <a:xfrm>
            <a:off x="3019246" y="0"/>
            <a:ext cx="4991184" cy="6987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 ACTUATORS: CREATING MOVEMENT</a:t>
            </a:r>
          </a:p>
        </p:txBody>
      </p:sp>
      <p:pic>
        <p:nvPicPr>
          <p:cNvPr id="10" name="Content Placeholder 8">
            <a:extLst>
              <a:ext uri="{FF2B5EF4-FFF2-40B4-BE49-F238E27FC236}">
                <a16:creationId xmlns:a16="http://schemas.microsoft.com/office/drawing/2014/main" id="{90313526-94A3-F633-5D07-561402F2EA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015" y="191628"/>
            <a:ext cx="2740594" cy="324109"/>
          </a:xfrm>
          <a:prstGeom prst="rect">
            <a:avLst/>
          </a:prstGeom>
        </p:spPr>
      </p:pic>
      <p:sp>
        <p:nvSpPr>
          <p:cNvPr id="18" name="Rectangle 17">
            <a:extLst>
              <a:ext uri="{FF2B5EF4-FFF2-40B4-BE49-F238E27FC236}">
                <a16:creationId xmlns:a16="http://schemas.microsoft.com/office/drawing/2014/main" id="{FF6B5964-29D1-C266-E534-B8BFD4B1F2B8}"/>
              </a:ext>
            </a:extLst>
          </p:cNvPr>
          <p:cNvSpPr/>
          <p:nvPr/>
        </p:nvSpPr>
        <p:spPr>
          <a:xfrm>
            <a:off x="4329835" y="5499416"/>
            <a:ext cx="4504062" cy="979028"/>
          </a:xfrm>
          <a:prstGeom prst="rect">
            <a:avLst/>
          </a:prstGeom>
          <a:solidFill>
            <a:srgbClr val="DBEC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CCFF"/>
              </a:solidFill>
            </a:endParaRPr>
          </a:p>
        </p:txBody>
      </p:sp>
      <p:sp>
        <p:nvSpPr>
          <p:cNvPr id="12" name="Rectangle: Diagonal Corners Rounded 11">
            <a:extLst>
              <a:ext uri="{FF2B5EF4-FFF2-40B4-BE49-F238E27FC236}">
                <a16:creationId xmlns:a16="http://schemas.microsoft.com/office/drawing/2014/main" id="{A8582D81-8667-4D9A-6DA2-25D854B7A7D5}"/>
              </a:ext>
            </a:extLst>
          </p:cNvPr>
          <p:cNvSpPr/>
          <p:nvPr/>
        </p:nvSpPr>
        <p:spPr>
          <a:xfrm>
            <a:off x="4329834" y="5212560"/>
            <a:ext cx="4788899" cy="286855"/>
          </a:xfrm>
          <a:prstGeom prst="round2DiagRect">
            <a:avLst/>
          </a:prstGeom>
          <a:gradFill flip="none" rotWithShape="1">
            <a:gsLst>
              <a:gs pos="0">
                <a:srgbClr val="70AD47">
                  <a:shade val="30000"/>
                  <a:satMod val="115000"/>
                </a:srgbClr>
              </a:gs>
              <a:gs pos="50000">
                <a:srgbClr val="70AD47">
                  <a:shade val="67500"/>
                  <a:satMod val="115000"/>
                </a:srgbClr>
              </a:gs>
              <a:gs pos="100000">
                <a:srgbClr val="70AD47">
                  <a:shade val="100000"/>
                  <a:satMod val="11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F3E0743B-4067-C12B-3868-4C86ED783230}"/>
              </a:ext>
            </a:extLst>
          </p:cNvPr>
          <p:cNvSpPr txBox="1"/>
          <p:nvPr/>
        </p:nvSpPr>
        <p:spPr>
          <a:xfrm>
            <a:off x="4428587" y="5545444"/>
            <a:ext cx="4369099" cy="636521"/>
          </a:xfrm>
          <a:prstGeom prst="rect">
            <a:avLst/>
          </a:prstGeom>
          <a:noFill/>
        </p:spPr>
        <p:txBody>
          <a:bodyPr wrap="square">
            <a:spAutoFit/>
          </a:bodyPr>
          <a:lstStyle/>
          <a:p>
            <a:pPr marL="171450" indent="-171450" fontAlgn="base">
              <a:lnSpc>
                <a:spcPct val="110000"/>
              </a:lnSpc>
              <a:buFont typeface="Arial" panose="020B0604020202020204" pitchFamily="34" charset="0"/>
              <a:buChar char="•"/>
            </a:pPr>
            <a:r>
              <a:rPr lang="en-US" sz="1100" dirty="0">
                <a:solidFill>
                  <a:srgbClr val="595959"/>
                </a:solidFill>
                <a:latin typeface="Roboto" panose="02000000000000000000" pitchFamily="2" charset="0"/>
                <a:ea typeface="Roboto" panose="02000000000000000000" pitchFamily="2" charset="0"/>
                <a:cs typeface="Roboto" panose="02000000000000000000" pitchFamily="2" charset="0"/>
                <a:hlinkClick r:id="rId5"/>
              </a:rPr>
              <a:t>REV Robot Basics Guide</a:t>
            </a:r>
            <a:endParaRPr lang="en-US" sz="1100" dirty="0">
              <a:solidFill>
                <a:srgbClr val="595959"/>
              </a:solidFill>
              <a:latin typeface="Roboto" panose="02000000000000000000" pitchFamily="2" charset="0"/>
              <a:ea typeface="Roboto" panose="02000000000000000000" pitchFamily="2" charset="0"/>
              <a:cs typeface="Roboto" panose="02000000000000000000" pitchFamily="2" charset="0"/>
            </a:endParaRPr>
          </a:p>
          <a:p>
            <a:pPr marL="171450" indent="-171450" fontAlgn="base">
              <a:lnSpc>
                <a:spcPct val="110000"/>
              </a:lnSpc>
              <a:buFont typeface="Arial" panose="020B0604020202020204" pitchFamily="34" charset="0"/>
              <a:buChar char="•"/>
            </a:pPr>
            <a:r>
              <a:rPr lang="en-US" sz="1100" dirty="0">
                <a:solidFill>
                  <a:srgbClr val="595959"/>
                </a:solidFill>
                <a:latin typeface="Roboto" panose="02000000000000000000" pitchFamily="2" charset="0"/>
                <a:ea typeface="Roboto" panose="02000000000000000000" pitchFamily="2" charset="0"/>
                <a:cs typeface="Roboto" panose="02000000000000000000" pitchFamily="2" charset="0"/>
                <a:hlinkClick r:id="rId6"/>
              </a:rPr>
              <a:t>NASA Robotics Alliance Project Robotics Design Guide </a:t>
            </a:r>
            <a:endParaRPr lang="en-US" sz="1100" dirty="0">
              <a:solidFill>
                <a:srgbClr val="595959"/>
              </a:solidFill>
              <a:latin typeface="Roboto" panose="02000000000000000000" pitchFamily="2" charset="0"/>
              <a:ea typeface="Roboto" panose="02000000000000000000" pitchFamily="2" charset="0"/>
              <a:cs typeface="Roboto" panose="02000000000000000000" pitchFamily="2" charset="0"/>
            </a:endParaRPr>
          </a:p>
          <a:p>
            <a:pPr marL="171450" indent="-171450" fontAlgn="base">
              <a:lnSpc>
                <a:spcPct val="110000"/>
              </a:lnSpc>
              <a:buFont typeface="Arial" panose="020B0604020202020204" pitchFamily="34" charset="0"/>
              <a:buChar char="•"/>
            </a:pPr>
            <a:r>
              <a:rPr lang="en-US" sz="1100" dirty="0">
                <a:solidFill>
                  <a:srgbClr val="595959"/>
                </a:solidFill>
                <a:latin typeface="Roboto" panose="02000000000000000000" pitchFamily="2" charset="0"/>
                <a:ea typeface="Roboto" panose="02000000000000000000" pitchFamily="2" charset="0"/>
                <a:cs typeface="Roboto" panose="02000000000000000000" pitchFamily="2" charset="0"/>
                <a:hlinkClick r:id="rId7"/>
              </a:rPr>
              <a:t>FRCDesign.org</a:t>
            </a:r>
            <a:endParaRPr lang="en-US" sz="1100" dirty="0">
              <a:solidFill>
                <a:srgbClr val="595959"/>
              </a:solidFill>
              <a:latin typeface="Roboto" panose="02000000000000000000" pitchFamily="2" charset="0"/>
              <a:ea typeface="Roboto" panose="02000000000000000000" pitchFamily="2" charset="0"/>
              <a:cs typeface="Roboto" panose="02000000000000000000" pitchFamily="2" charset="0"/>
            </a:endParaRPr>
          </a:p>
        </p:txBody>
      </p:sp>
      <p:sp>
        <p:nvSpPr>
          <p:cNvPr id="15" name="TextBox 14">
            <a:extLst>
              <a:ext uri="{FF2B5EF4-FFF2-40B4-BE49-F238E27FC236}">
                <a16:creationId xmlns:a16="http://schemas.microsoft.com/office/drawing/2014/main" id="{2493F128-5576-4BE5-1B59-0ADA2CA2638A}"/>
              </a:ext>
            </a:extLst>
          </p:cNvPr>
          <p:cNvSpPr txBox="1"/>
          <p:nvPr/>
        </p:nvSpPr>
        <p:spPr>
          <a:xfrm>
            <a:off x="362310" y="1461373"/>
            <a:ext cx="8430261" cy="1015663"/>
          </a:xfrm>
          <a:prstGeom prst="rect">
            <a:avLst/>
          </a:prstGeom>
          <a:noFill/>
        </p:spPr>
        <p:txBody>
          <a:bodyPr wrap="square">
            <a:spAutoFit/>
          </a:bodyPr>
          <a:lstStyle/>
          <a:p>
            <a:pPr marL="0" indent="0" rtl="0">
              <a:spcBef>
                <a:spcPts val="0"/>
              </a:spcBef>
              <a:spcAft>
                <a:spcPts val="0"/>
              </a:spcAft>
              <a:buNone/>
            </a:pPr>
            <a:r>
              <a:rPr lang="en-US" sz="2000" dirty="0">
                <a:solidFill>
                  <a:srgbClr val="595959"/>
                </a:solidFill>
                <a:latin typeface="Roboto" panose="02000000000000000000" pitchFamily="2" charset="0"/>
                <a:ea typeface="Roboto" panose="02000000000000000000" pitchFamily="2" charset="0"/>
                <a:cs typeface="Roboto" panose="02000000000000000000" pitchFamily="2" charset="0"/>
              </a:rPr>
              <a:t>Robots have </a:t>
            </a:r>
            <a:r>
              <a:rPr lang="en-US" sz="2000" i="1" dirty="0">
                <a:solidFill>
                  <a:srgbClr val="595959"/>
                </a:solidFill>
                <a:latin typeface="Roboto" panose="02000000000000000000" pitchFamily="2" charset="0"/>
                <a:ea typeface="Roboto" panose="02000000000000000000" pitchFamily="2" charset="0"/>
                <a:cs typeface="Roboto" panose="02000000000000000000" pitchFamily="2" charset="0"/>
              </a:rPr>
              <a:t>a lot </a:t>
            </a:r>
            <a:r>
              <a:rPr lang="en-US" sz="2000" dirty="0">
                <a:solidFill>
                  <a:srgbClr val="595959"/>
                </a:solidFill>
                <a:latin typeface="Roboto" panose="02000000000000000000" pitchFamily="2" charset="0"/>
                <a:ea typeface="Roboto" panose="02000000000000000000" pitchFamily="2" charset="0"/>
                <a:cs typeface="Roboto" panose="02000000000000000000" pitchFamily="2" charset="0"/>
              </a:rPr>
              <a:t>of moving parts. Actuators and motion transmission mechanisms all work together create circular and linear movement. Check the </a:t>
            </a:r>
            <a:r>
              <a:rPr lang="en-US" sz="2000" dirty="0">
                <a:solidFill>
                  <a:srgbClr val="595959"/>
                </a:solidFill>
                <a:latin typeface="Roboto" panose="02000000000000000000" pitchFamily="2" charset="0"/>
                <a:ea typeface="Roboto" panose="02000000000000000000" pitchFamily="2" charset="0"/>
                <a:cs typeface="Roboto" panose="02000000000000000000" pitchFamily="2" charset="0"/>
                <a:hlinkClick r:id="rId8"/>
              </a:rPr>
              <a:t>Game Manual</a:t>
            </a:r>
            <a:r>
              <a:rPr lang="en-US" sz="2000" dirty="0">
                <a:solidFill>
                  <a:srgbClr val="595959"/>
                </a:solidFill>
                <a:latin typeface="Roboto" panose="02000000000000000000" pitchFamily="2" charset="0"/>
                <a:ea typeface="Roboto" panose="02000000000000000000" pitchFamily="2" charset="0"/>
                <a:cs typeface="Roboto" panose="02000000000000000000" pitchFamily="2" charset="0"/>
              </a:rPr>
              <a:t> for a list of legal </a:t>
            </a:r>
            <a:r>
              <a:rPr lang="en-US" sz="2000" b="1" i="0" u="none" strike="noStrike" dirty="0">
                <a:solidFill>
                  <a:srgbClr val="70AD47"/>
                </a:solidFill>
                <a:effectLst/>
                <a:latin typeface="Roboto" panose="02000000000000000000" pitchFamily="2" charset="0"/>
                <a:ea typeface="Roboto" panose="02000000000000000000" pitchFamily="2" charset="0"/>
                <a:cs typeface="Roboto" panose="02000000000000000000" pitchFamily="2" charset="0"/>
              </a:rPr>
              <a:t>actuators </a:t>
            </a:r>
            <a:r>
              <a:rPr lang="en-US" sz="2000" b="0" i="0" u="none" strike="noStrike" dirty="0">
                <a:solidFill>
                  <a:srgbClr val="595959"/>
                </a:solidFill>
                <a:effectLst/>
                <a:latin typeface="Roboto" panose="02000000000000000000" pitchFamily="2" charset="0"/>
                <a:ea typeface="Roboto" panose="02000000000000000000" pitchFamily="2" charset="0"/>
                <a:cs typeface="Roboto" panose="02000000000000000000" pitchFamily="2" charset="0"/>
              </a:rPr>
              <a:t>for each season. </a:t>
            </a:r>
          </a:p>
        </p:txBody>
      </p:sp>
      <p:sp>
        <p:nvSpPr>
          <p:cNvPr id="16" name="TextBox 15">
            <a:extLst>
              <a:ext uri="{FF2B5EF4-FFF2-40B4-BE49-F238E27FC236}">
                <a16:creationId xmlns:a16="http://schemas.microsoft.com/office/drawing/2014/main" id="{8BAF8AC7-97C1-1012-C2A1-D1B61D6F431B}"/>
              </a:ext>
            </a:extLst>
          </p:cNvPr>
          <p:cNvSpPr txBox="1"/>
          <p:nvPr/>
        </p:nvSpPr>
        <p:spPr>
          <a:xfrm>
            <a:off x="408250" y="2467765"/>
            <a:ext cx="3813102" cy="41549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a:solidFill>
                  <a:srgbClr val="70AD47"/>
                </a:solidFill>
                <a:latin typeface="Roboto" panose="02000000000000000000" pitchFamily="2" charset="0"/>
                <a:ea typeface="Roboto" panose="02000000000000000000" pitchFamily="2" charset="0"/>
                <a:cs typeface="Roboto" panose="02000000000000000000" pitchFamily="2" charset="0"/>
              </a:rPr>
              <a:t>Servos</a:t>
            </a:r>
            <a:endParaRPr kumimoji="0" lang="en-US" sz="2800" b="1" i="0" u="sng" strike="noStrike" kern="1200" cap="none" spc="0" normalizeH="0" baseline="0" noProof="0" dirty="0">
              <a:ln>
                <a:noFill/>
              </a:ln>
              <a:solidFill>
                <a:srgbClr val="70AD47"/>
              </a:solidFill>
              <a:effectLst/>
              <a:uLnTx/>
              <a:uFillTx/>
              <a:latin typeface="Roboto" panose="02000000000000000000" pitchFamily="2" charset="0"/>
              <a:ea typeface="Roboto" panose="02000000000000000000" pitchFamily="2" charset="0"/>
              <a:cs typeface="Roboto" panose="02000000000000000000" pitchFamily="2" charset="0"/>
            </a:endParaRPr>
          </a:p>
          <a:p>
            <a:pPr marL="171450" indent="-171450" fontAlgn="base">
              <a:buFont typeface="Arial" panose="020B0604020202020204" pitchFamily="34" charset="0"/>
              <a:buChar char="•"/>
            </a:pPr>
            <a:r>
              <a:rPr lang="en-US" sz="1200" b="1" dirty="0">
                <a:solidFill>
                  <a:srgbClr val="595959"/>
                </a:solidFill>
                <a:latin typeface="Roboto" panose="02000000000000000000" pitchFamily="2" charset="0"/>
                <a:ea typeface="Roboto" panose="02000000000000000000" pitchFamily="2" charset="0"/>
                <a:cs typeface="Roboto" panose="02000000000000000000" pitchFamily="2" charset="0"/>
              </a:rPr>
              <a:t>Servos </a:t>
            </a:r>
            <a:r>
              <a:rPr lang="en-US" sz="1200" dirty="0">
                <a:solidFill>
                  <a:srgbClr val="595959"/>
                </a:solidFill>
                <a:latin typeface="Roboto" panose="02000000000000000000" pitchFamily="2" charset="0"/>
                <a:ea typeface="Roboto" panose="02000000000000000000" pitchFamily="2" charset="0"/>
                <a:cs typeface="Roboto" panose="02000000000000000000" pitchFamily="2" charset="0"/>
              </a:rPr>
              <a:t>are small, low-power motors without much torque that are used to actuate small mechanisms. </a:t>
            </a:r>
          </a:p>
          <a:p>
            <a:pPr marL="171450" indent="-171450" fontAlgn="base">
              <a:buFont typeface="Arial" panose="020B0604020202020204" pitchFamily="34" charset="0"/>
              <a:buChar char="•"/>
            </a:pPr>
            <a:r>
              <a:rPr lang="en-US" sz="1200" dirty="0">
                <a:solidFill>
                  <a:srgbClr val="595959"/>
                </a:solidFill>
                <a:latin typeface="Roboto" panose="02000000000000000000" pitchFamily="2" charset="0"/>
                <a:ea typeface="Roboto" panose="02000000000000000000" pitchFamily="2" charset="0"/>
                <a:cs typeface="Roboto" panose="02000000000000000000" pitchFamily="2" charset="0"/>
              </a:rPr>
              <a:t>Used to release latches, move small levers, rotate a camera, adjust the hood on a launcher, etc. </a:t>
            </a:r>
          </a:p>
          <a:p>
            <a:pPr marL="171450" indent="-171450" fontAlgn="base">
              <a:buFont typeface="Arial" panose="020B0604020202020204" pitchFamily="34" charset="0"/>
              <a:buChar char="•"/>
            </a:pPr>
            <a:r>
              <a:rPr lang="en-US" sz="1200" dirty="0">
                <a:solidFill>
                  <a:srgbClr val="595959"/>
                </a:solidFill>
                <a:latin typeface="Roboto" panose="02000000000000000000" pitchFamily="2" charset="0"/>
                <a:ea typeface="Roboto" panose="02000000000000000000" pitchFamily="2" charset="0"/>
                <a:cs typeface="Roboto" panose="02000000000000000000" pitchFamily="2" charset="0"/>
              </a:rPr>
              <a:t>Connected directly to the robot’s processor (brain) or to a servo power module.</a:t>
            </a:r>
          </a:p>
          <a:p>
            <a:pPr marL="171450" indent="-171450" fontAlgn="base">
              <a:buFont typeface="Arial" panose="020B0604020202020204" pitchFamily="34" charset="0"/>
              <a:buChar char="•"/>
            </a:pPr>
            <a:endParaRPr lang="en-US" sz="1200" b="1" dirty="0">
              <a:solidFill>
                <a:srgbClr val="70AD47"/>
              </a:solidFill>
              <a:latin typeface="Roboto" panose="02000000000000000000" pitchFamily="2" charset="0"/>
              <a:ea typeface="Roboto" panose="02000000000000000000" pitchFamily="2" charset="0"/>
              <a:cs typeface="Roboto" panose="02000000000000000000" pitchFamily="2" charset="0"/>
            </a:endParaRPr>
          </a:p>
          <a:p>
            <a:r>
              <a:rPr lang="en-US" b="1" u="sng" dirty="0">
                <a:solidFill>
                  <a:srgbClr val="70AD47"/>
                </a:solidFill>
                <a:latin typeface="Roboto" panose="02000000000000000000" pitchFamily="2" charset="0"/>
                <a:ea typeface="Roboto" panose="02000000000000000000" pitchFamily="2" charset="0"/>
                <a:cs typeface="Roboto" panose="02000000000000000000" pitchFamily="2" charset="0"/>
              </a:rPr>
              <a:t>Motion Transmission Mechanisms</a:t>
            </a:r>
          </a:p>
          <a:p>
            <a:pPr marL="171450" indent="-171450" fontAlgn="base">
              <a:buFont typeface="Arial" panose="020B0604020202020204" pitchFamily="34" charset="0"/>
              <a:buChar char="•"/>
            </a:pPr>
            <a:r>
              <a:rPr lang="en-US" sz="1200" dirty="0">
                <a:solidFill>
                  <a:srgbClr val="595959"/>
                </a:solidFill>
                <a:latin typeface="Roboto" panose="02000000000000000000" pitchFamily="2" charset="0"/>
                <a:ea typeface="Roboto" panose="02000000000000000000" pitchFamily="2" charset="0"/>
                <a:cs typeface="Roboto" panose="02000000000000000000" pitchFamily="2" charset="0"/>
              </a:rPr>
              <a:t>The motion, speed, and torque created by actuators can be transformed and transmitted into </a:t>
            </a:r>
            <a:r>
              <a:rPr lang="en-US" sz="1200" b="1" dirty="0">
                <a:solidFill>
                  <a:srgbClr val="595959"/>
                </a:solidFill>
                <a:latin typeface="Roboto" panose="02000000000000000000" pitchFamily="2" charset="0"/>
                <a:ea typeface="Roboto" panose="02000000000000000000" pitchFamily="2" charset="0"/>
                <a:cs typeface="Roboto" panose="02000000000000000000" pitchFamily="2" charset="0"/>
              </a:rPr>
              <a:t>additional motions</a:t>
            </a:r>
            <a:r>
              <a:rPr lang="en-US" sz="1200" dirty="0">
                <a:solidFill>
                  <a:srgbClr val="595959"/>
                </a:solidFill>
                <a:latin typeface="Roboto" panose="02000000000000000000" pitchFamily="2" charset="0"/>
                <a:ea typeface="Roboto" panose="02000000000000000000" pitchFamily="2" charset="0"/>
                <a:cs typeface="Roboto" panose="02000000000000000000" pitchFamily="2" charset="0"/>
              </a:rPr>
              <a:t> through a variety of mechanisms.</a:t>
            </a:r>
          </a:p>
          <a:p>
            <a:pPr marL="171450" indent="-171450" fontAlgn="base">
              <a:buFont typeface="Arial" panose="020B0604020202020204" pitchFamily="34" charset="0"/>
              <a:buChar char="•"/>
            </a:pPr>
            <a:r>
              <a:rPr lang="en-US" sz="1200" dirty="0">
                <a:solidFill>
                  <a:srgbClr val="595959"/>
                </a:solidFill>
                <a:latin typeface="Roboto" panose="02000000000000000000" pitchFamily="2" charset="0"/>
                <a:ea typeface="Roboto" panose="02000000000000000000" pitchFamily="2" charset="0"/>
                <a:cs typeface="Roboto" panose="02000000000000000000" pitchFamily="2" charset="0"/>
              </a:rPr>
              <a:t>The three most common motion transmission mechanisms used with motors are:</a:t>
            </a:r>
          </a:p>
          <a:p>
            <a:pPr marL="628650" lvl="1" indent="-171450" fontAlgn="base">
              <a:buFont typeface="Arial" panose="020B0604020202020204" pitchFamily="34" charset="0"/>
              <a:buChar char="•"/>
            </a:pPr>
            <a:r>
              <a:rPr lang="en-US" sz="1200" dirty="0">
                <a:solidFill>
                  <a:srgbClr val="595959"/>
                </a:solidFill>
                <a:latin typeface="Roboto" panose="02000000000000000000" pitchFamily="2" charset="0"/>
                <a:ea typeface="Roboto" panose="02000000000000000000" pitchFamily="2" charset="0"/>
                <a:cs typeface="Roboto" panose="02000000000000000000" pitchFamily="2" charset="0"/>
              </a:rPr>
              <a:t>Belts and pulleys</a:t>
            </a:r>
          </a:p>
          <a:p>
            <a:pPr marL="628650" lvl="1" indent="-171450" fontAlgn="base">
              <a:buFont typeface="Arial" panose="020B0604020202020204" pitchFamily="34" charset="0"/>
              <a:buChar char="•"/>
            </a:pPr>
            <a:r>
              <a:rPr lang="en-US" sz="1200" dirty="0">
                <a:solidFill>
                  <a:srgbClr val="595959"/>
                </a:solidFill>
                <a:latin typeface="Roboto" panose="02000000000000000000" pitchFamily="2" charset="0"/>
                <a:ea typeface="Roboto" panose="02000000000000000000" pitchFamily="2" charset="0"/>
                <a:cs typeface="Roboto" panose="02000000000000000000" pitchFamily="2" charset="0"/>
              </a:rPr>
              <a:t>Gears</a:t>
            </a:r>
          </a:p>
          <a:p>
            <a:pPr marL="628650" lvl="1" indent="-171450" fontAlgn="base">
              <a:buFont typeface="Arial" panose="020B0604020202020204" pitchFamily="34" charset="0"/>
              <a:buChar char="•"/>
            </a:pPr>
            <a:r>
              <a:rPr lang="en-US" sz="1200" dirty="0">
                <a:solidFill>
                  <a:srgbClr val="595959"/>
                </a:solidFill>
                <a:latin typeface="Roboto" panose="02000000000000000000" pitchFamily="2" charset="0"/>
                <a:ea typeface="Roboto" panose="02000000000000000000" pitchFamily="2" charset="0"/>
                <a:cs typeface="Roboto" panose="02000000000000000000" pitchFamily="2" charset="0"/>
              </a:rPr>
              <a:t>Sprockets and chains</a:t>
            </a:r>
          </a:p>
          <a:p>
            <a:pPr marL="171450" indent="-171450" fontAlgn="base">
              <a:buFont typeface="Arial" panose="020B0604020202020204" pitchFamily="34" charset="0"/>
              <a:buChar char="•"/>
            </a:pPr>
            <a:r>
              <a:rPr lang="en-US" sz="1200" dirty="0">
                <a:solidFill>
                  <a:srgbClr val="595959"/>
                </a:solidFill>
                <a:latin typeface="Roboto" panose="02000000000000000000" pitchFamily="2" charset="0"/>
                <a:ea typeface="Roboto" panose="02000000000000000000" pitchFamily="2" charset="0"/>
                <a:cs typeface="Roboto" panose="02000000000000000000" pitchFamily="2" charset="0"/>
              </a:rPr>
              <a:t>Details about these mechanisms are part of </a:t>
            </a:r>
            <a:r>
              <a:rPr lang="en-US" sz="1200" i="1" dirty="0">
                <a:solidFill>
                  <a:srgbClr val="595959"/>
                </a:solidFill>
                <a:latin typeface="Roboto" panose="02000000000000000000" pitchFamily="2" charset="0"/>
                <a:ea typeface="Roboto" panose="02000000000000000000" pitchFamily="2" charset="0"/>
                <a:cs typeface="Roboto" panose="02000000000000000000" pitchFamily="2" charset="0"/>
              </a:rPr>
              <a:t>Module 8: Design and Mechanical</a:t>
            </a:r>
            <a:r>
              <a:rPr lang="en-US" sz="1200" dirty="0">
                <a:solidFill>
                  <a:srgbClr val="595959"/>
                </a:solidFill>
                <a:latin typeface="Roboto" panose="02000000000000000000" pitchFamily="2" charset="0"/>
                <a:ea typeface="Roboto" panose="02000000000000000000" pitchFamily="2" charset="0"/>
                <a:cs typeface="Roboto" panose="02000000000000000000" pitchFamily="2" charset="0"/>
              </a:rPr>
              <a:t>.</a:t>
            </a:r>
            <a:endParaRPr lang="en-US" sz="1200" i="1" dirty="0">
              <a:solidFill>
                <a:srgbClr val="595959"/>
              </a:solidFill>
              <a:latin typeface="Roboto" panose="02000000000000000000" pitchFamily="2" charset="0"/>
              <a:ea typeface="Roboto" panose="02000000000000000000" pitchFamily="2" charset="0"/>
              <a:cs typeface="Roboto" panose="02000000000000000000" pitchFamily="2" charset="0"/>
            </a:endParaRPr>
          </a:p>
        </p:txBody>
      </p:sp>
      <p:sp>
        <p:nvSpPr>
          <p:cNvPr id="8" name="TextBox 7">
            <a:extLst>
              <a:ext uri="{FF2B5EF4-FFF2-40B4-BE49-F238E27FC236}">
                <a16:creationId xmlns:a16="http://schemas.microsoft.com/office/drawing/2014/main" id="{AA57A21A-62B6-B363-BFD9-28A8E72E55B5}"/>
              </a:ext>
            </a:extLst>
          </p:cNvPr>
          <p:cNvSpPr txBox="1"/>
          <p:nvPr/>
        </p:nvSpPr>
        <p:spPr>
          <a:xfrm>
            <a:off x="4553253" y="5186711"/>
            <a:ext cx="4423385" cy="338554"/>
          </a:xfrm>
          <a:prstGeom prst="rect">
            <a:avLst/>
          </a:prstGeom>
          <a:noFill/>
        </p:spPr>
        <p:txBody>
          <a:bodyPr wrap="square" rtlCol="0">
            <a:spAutoFit/>
          </a:bodyPr>
          <a:lstStyle/>
          <a:p>
            <a:r>
              <a:rPr lang="en-US" sz="1600" b="1" dirty="0">
                <a:solidFill>
                  <a:schemeClr val="bg1"/>
                </a:solidFill>
                <a:latin typeface="Roboto" panose="02000000000000000000" pitchFamily="2" charset="0"/>
                <a:ea typeface="Roboto" panose="02000000000000000000" pitchFamily="2" charset="0"/>
                <a:cs typeface="Roboto" panose="02000000000000000000" pitchFamily="2" charset="0"/>
              </a:rPr>
              <a:t>Additional Actuator Resources</a:t>
            </a:r>
          </a:p>
        </p:txBody>
      </p:sp>
      <p:pic>
        <p:nvPicPr>
          <p:cNvPr id="28" name="Picture 27">
            <a:extLst>
              <a:ext uri="{FF2B5EF4-FFF2-40B4-BE49-F238E27FC236}">
                <a16:creationId xmlns:a16="http://schemas.microsoft.com/office/drawing/2014/main" id="{31CD79B0-EF64-FFE2-3EEC-E5E14CD4C235}"/>
              </a:ext>
            </a:extLst>
          </p:cNvPr>
          <p:cNvPicPr>
            <a:picLocks noChangeAspect="1"/>
          </p:cNvPicPr>
          <p:nvPr/>
        </p:nvPicPr>
        <p:blipFill>
          <a:blip r:embed="rId9"/>
          <a:stretch>
            <a:fillRect/>
          </a:stretch>
        </p:blipFill>
        <p:spPr>
          <a:xfrm>
            <a:off x="4329834" y="3537650"/>
            <a:ext cx="4566604" cy="1522202"/>
          </a:xfrm>
          <a:prstGeom prst="rect">
            <a:avLst/>
          </a:prstGeom>
        </p:spPr>
      </p:pic>
      <p:sp>
        <p:nvSpPr>
          <p:cNvPr id="24" name="TextBox 23">
            <a:extLst>
              <a:ext uri="{FF2B5EF4-FFF2-40B4-BE49-F238E27FC236}">
                <a16:creationId xmlns:a16="http://schemas.microsoft.com/office/drawing/2014/main" id="{865D2173-CEFA-3806-D0BC-485F32D30F82}"/>
              </a:ext>
            </a:extLst>
          </p:cNvPr>
          <p:cNvSpPr txBox="1"/>
          <p:nvPr/>
        </p:nvSpPr>
        <p:spPr>
          <a:xfrm>
            <a:off x="7804644" y="4886163"/>
            <a:ext cx="1029252" cy="184666"/>
          </a:xfrm>
          <a:prstGeom prst="rect">
            <a:avLst/>
          </a:prstGeom>
          <a:noFill/>
        </p:spPr>
        <p:txBody>
          <a:bodyPr wrap="square" rtlCol="0">
            <a:spAutoFit/>
          </a:bodyPr>
          <a:lstStyle/>
          <a:p>
            <a:pPr algn="r"/>
            <a:r>
              <a:rPr lang="en-US" sz="600" dirty="0">
                <a:hlinkClick r:id="rId5"/>
              </a:rPr>
              <a:t>REV Robot Basics Guide</a:t>
            </a:r>
            <a:endParaRPr lang="en-US" sz="600" dirty="0"/>
          </a:p>
        </p:txBody>
      </p:sp>
      <p:pic>
        <p:nvPicPr>
          <p:cNvPr id="30" name="Picture 29">
            <a:extLst>
              <a:ext uri="{FF2B5EF4-FFF2-40B4-BE49-F238E27FC236}">
                <a16:creationId xmlns:a16="http://schemas.microsoft.com/office/drawing/2014/main" id="{C331D8B6-4183-6C77-5E1B-882B377979A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31080" y="2463707"/>
            <a:ext cx="4672008" cy="1048093"/>
          </a:xfrm>
          <a:prstGeom prst="rect">
            <a:avLst/>
          </a:prstGeom>
        </p:spPr>
      </p:pic>
    </p:spTree>
    <p:custDataLst>
      <p:tags r:id="rId1"/>
    </p:custDataLst>
    <p:extLst>
      <p:ext uri="{BB962C8B-B14F-4D97-AF65-F5344CB8AC3E}">
        <p14:creationId xmlns:p14="http://schemas.microsoft.com/office/powerpoint/2010/main" val="15273327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
  <p:tag name="ARTICULATE_REFERENCE_ID" val="2ee3962e-6f35-43b5-83e3-7f932f9b7716"/>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2362146-d:\dropbox (articulate)\!active_work\blog posts\free templates\tabs\top-pop-tabs.pptx"/>
  <p:tag name="ARTICULATE_PRESENTER_VERSION" val="7"/>
  <p:tag name="ARTICULATE_USED_PAGE_ORIENTATION" val="1"/>
  <p:tag name="ARTICULATE_USED_PAGE_SIZE" val="7"/>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UDIO_ID" val="257"/>
  <p:tag name="ARTICULATE_NAV_LEVEL" val="1"/>
  <p:tag name="ARTICULATE_SLIDE_PRESENTER_GUID" val="87adf346-9431-49c5-83ec-884e7c1b2beb"/>
  <p:tag name="ARTICULATE_SLIDE_PAUSE" val="0"/>
  <p:tag name="ARTICULATE_LOCK_SLIDE" val="0"/>
  <p:tag name="ARTICULATE_HIDE_SLIDE" val="0"/>
  <p:tag name="ARTICULATE_PLAYER_CONTROL_PREVIOUS" val="True"/>
  <p:tag name="ARTICULATE_PLAYER_CONTROL_NEXT" val="True"/>
  <p:tag name="ARTICULATE_USED_LAYOUT" val="1"/>
</p:tagLst>
</file>

<file path=ppt/tags/tag4.xml><?xml version="1.0" encoding="utf-8"?>
<p:tagLst xmlns:a="http://schemas.openxmlformats.org/drawingml/2006/main" xmlns:r="http://schemas.openxmlformats.org/officeDocument/2006/relationships" xmlns:p="http://schemas.openxmlformats.org/presentationml/2006/main">
  <p:tag name="AUDIO_ID" val="257"/>
  <p:tag name="ARTICULATE_NAV_LEVEL" val="1"/>
  <p:tag name="ARTICULATE_SLIDE_PRESENTER_GUID" val="87adf346-9431-49c5-83ec-884e7c1b2beb"/>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UDIO_ID" val="258"/>
  <p:tag name="ARTICULATE_NAV_LEVEL" val="1"/>
  <p:tag name="ARTICULATE_SLIDE_PRESENTER_GUID" val="87adf346-9431-49c5-83ec-884e7c1b2beb"/>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UDIO_ID" val="259"/>
  <p:tag name="ARTICULATE_NAV_LEVEL" val="1"/>
  <p:tag name="ARTICULATE_SLIDE_PRESENTER_GUID" val="87adf346-9431-49c5-83ec-884e7c1b2beb"/>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UDIO_ID" val="260"/>
  <p:tag name="ARTICULATE_NAV_LEVEL" val="1"/>
  <p:tag name="ARTICULATE_SLIDE_PRESENTER_GUID" val="87adf346-9431-49c5-83ec-884e7c1b2beb"/>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UDIO_ID" val="261"/>
  <p:tag name="ARTICULATE_NAV_LEVEL" val="1"/>
  <p:tag name="ARTICULATE_SLIDE_PRESENTER_GUID" val="87adf346-9431-49c5-83ec-884e7c1b2beb"/>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FFFFFF"/>
      </a:lt2>
      <a:accent1>
        <a:srgbClr val="4472C4"/>
      </a:accent1>
      <a:accent2>
        <a:srgbClr val="ED7D31"/>
      </a:accent2>
      <a:accent3>
        <a:srgbClr val="FF0000"/>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2a440ee-ccdf-4ffb-ba5c-71e25989d2a9" xsi:nil="true"/>
    <lcf76f155ced4ddcb4097134ff3c332f xmlns="09a20863-7c96-4a57-95ca-029d1820b20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42279135ABFB346BEF00BA71AF2085A" ma:contentTypeVersion="16" ma:contentTypeDescription="Create a new document." ma:contentTypeScope="" ma:versionID="b21631f87726d0ef7d0b0b8824590e76">
  <xsd:schema xmlns:xsd="http://www.w3.org/2001/XMLSchema" xmlns:xs="http://www.w3.org/2001/XMLSchema" xmlns:p="http://schemas.microsoft.com/office/2006/metadata/properties" xmlns:ns2="09a20863-7c96-4a57-95ca-029d1820b203" xmlns:ns3="32a440ee-ccdf-4ffb-ba5c-71e25989d2a9" targetNamespace="http://schemas.microsoft.com/office/2006/metadata/properties" ma:root="true" ma:fieldsID="8f27d85d4b9594de696310b60f9d8a95" ns2:_="" ns3:_="">
    <xsd:import namespace="09a20863-7c96-4a57-95ca-029d1820b203"/>
    <xsd:import namespace="32a440ee-ccdf-4ffb-ba5c-71e25989d2a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a20863-7c96-4a57-95ca-029d1820b2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a440ee-ccdf-4ffb-ba5c-71e25989d2a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ead4032-91df-4aa8-82eb-58c2a2f4ac87}" ma:internalName="TaxCatchAll" ma:showField="CatchAllData" ma:web="32a440ee-ccdf-4ffb-ba5c-71e25989d2a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9F76FB-BF15-44D3-A291-1E937EC5AE9F}">
  <ds:schemaRefs>
    <ds:schemaRef ds:uri="http://schemas.microsoft.com/sharepoint/v3/contenttype/forms"/>
  </ds:schemaRefs>
</ds:datastoreItem>
</file>

<file path=customXml/itemProps2.xml><?xml version="1.0" encoding="utf-8"?>
<ds:datastoreItem xmlns:ds="http://schemas.openxmlformats.org/officeDocument/2006/customXml" ds:itemID="{07C2B406-2A40-48BA-BE9A-3B55DC7A2C41}">
  <ds:schemaRefs>
    <ds:schemaRef ds:uri="http://purl.org/dc/terms/"/>
    <ds:schemaRef ds:uri="http://purl.org/dc/dcmitype/"/>
    <ds:schemaRef ds:uri="http://schemas.microsoft.com/office/2006/documentManagement/types"/>
    <ds:schemaRef ds:uri="http://www.w3.org/XML/1998/namespace"/>
    <ds:schemaRef ds:uri="http://purl.org/dc/elements/1.1/"/>
    <ds:schemaRef ds:uri="09a20863-7c96-4a57-95ca-029d1820b203"/>
    <ds:schemaRef ds:uri="32a440ee-ccdf-4ffb-ba5c-71e25989d2a9"/>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982A25CF-577C-4934-997B-B0739A1BE2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a20863-7c96-4a57-95ca-029d1820b203"/>
    <ds:schemaRef ds:uri="32a440ee-ccdf-4ffb-ba5c-71e25989d2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26701</TotalTime>
  <Words>1390</Words>
  <Application>Microsoft Office PowerPoint</Application>
  <PresentationFormat>On-screen Show (4:3)</PresentationFormat>
  <Paragraphs>141</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Gavin Wood</dc:creator>
  <cp:lastModifiedBy>Gavin Wood</cp:lastModifiedBy>
  <cp:revision>301</cp:revision>
  <dcterms:created xsi:type="dcterms:W3CDTF">2015-12-02T00:12:52Z</dcterms:created>
  <dcterms:modified xsi:type="dcterms:W3CDTF">2026-03-01T01:35:31Z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E23DE450-3EA4-4725-A5F5-97AB360D4091</vt:lpwstr>
  </property>
  <property fmtid="{D5CDD505-2E9C-101B-9397-08002B2CF9AE}" pid="3" name="ArticulatePath">
    <vt:lpwstr>Presentation1</vt:lpwstr>
  </property>
  <property fmtid="{D5CDD505-2E9C-101B-9397-08002B2CF9AE}" pid="4" name="ArticulateProjectVersion">
    <vt:lpwstr>7</vt:lpwstr>
  </property>
  <property fmtid="{D5CDD505-2E9C-101B-9397-08002B2CF9AE}" pid="5" name="ArticulateUseProject">
    <vt:lpwstr>1</vt:lpwstr>
  </property>
  <property fmtid="{D5CDD505-2E9C-101B-9397-08002B2CF9AE}" pid="6" name="ArticulateProjectFull">
    <vt:lpwstr>D:\Dropbox (Articulate)\!active_work\Blog Posts\free templates\tabs\top-pop-tabs.ppta</vt:lpwstr>
  </property>
  <property fmtid="{D5CDD505-2E9C-101B-9397-08002B2CF9AE}" pid="7" name="ContentTypeId">
    <vt:lpwstr>0x010100942279135ABFB346BEF00BA71AF2085A</vt:lpwstr>
  </property>
  <property fmtid="{D5CDD505-2E9C-101B-9397-08002B2CF9AE}" pid="8" name="MediaServiceImageTags">
    <vt:lpwstr/>
  </property>
</Properties>
</file>