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7"/>
  </p:notesMasterIdLst>
  <p:sldIdLst>
    <p:sldId id="256" r:id="rId5"/>
    <p:sldId id="257" r:id="rId6"/>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26"/>
    <p:restoredTop sz="94670"/>
  </p:normalViewPr>
  <p:slideViewPr>
    <p:cSldViewPr snapToGrid="0" snapToObjects="1">
      <p:cViewPr>
        <p:scale>
          <a:sx n="72" d="100"/>
          <a:sy n="72" d="100"/>
        </p:scale>
        <p:origin x="1733" y="-359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DCFD02-6D21-6B42-A6C0-170095467AF6}" type="datetimeFigureOut">
              <a:rPr lang="en-US" smtClean="0"/>
              <a:t>4/30/2026</a:t>
            </a:fld>
            <a:endParaRPr lang="en-US"/>
          </a:p>
        </p:txBody>
      </p:sp>
      <p:sp>
        <p:nvSpPr>
          <p:cNvPr id="4" name="Slide Image Placeholder 3"/>
          <p:cNvSpPr>
            <a:spLocks noGrp="1" noRot="1" noChangeAspect="1"/>
          </p:cNvSpPr>
          <p:nvPr>
            <p:ph type="sldImg" idx="2"/>
          </p:nvPr>
        </p:nvSpPr>
        <p:spPr>
          <a:xfrm>
            <a:off x="2430463" y="1143000"/>
            <a:ext cx="19970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58F57-3BD0-964E-BB1D-BE7F042A557B}" type="slidenum">
              <a:rPr lang="en-US" smtClean="0"/>
              <a:t>‹#›</a:t>
            </a:fld>
            <a:endParaRPr lang="en-US"/>
          </a:p>
        </p:txBody>
      </p:sp>
    </p:spTree>
    <p:extLst>
      <p:ext uri="{BB962C8B-B14F-4D97-AF65-F5344CB8AC3E}">
        <p14:creationId xmlns:p14="http://schemas.microsoft.com/office/powerpoint/2010/main" val="2866329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639543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466994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0606A-0101-7B01-D651-4740F0B97BA8}"/>
              </a:ext>
            </a:extLst>
          </p:cNvPr>
          <p:cNvSpPr txBox="1"/>
          <p:nvPr/>
        </p:nvSpPr>
        <p:spPr>
          <a:xfrm>
            <a:off x="1188619" y="7910945"/>
            <a:ext cx="7305676" cy="1200329"/>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Aliquam</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6290247B-CA26-C7F0-62AD-0D36743F1994}"/>
              </a:ext>
            </a:extLst>
          </p:cNvPr>
          <p:cNvSpPr txBox="1"/>
          <p:nvPr/>
        </p:nvSpPr>
        <p:spPr>
          <a:xfrm>
            <a:off x="1188619" y="3830355"/>
            <a:ext cx="7305676" cy="1261884"/>
          </a:xfrm>
          <a:prstGeom prst="rect">
            <a:avLst/>
          </a:prstGeom>
          <a:noFill/>
        </p:spPr>
        <p:txBody>
          <a:bodyPr wrap="square" rtlCol="0">
            <a:spAutoFit/>
          </a:bodyPr>
          <a:lstStyle/>
          <a:p>
            <a:r>
              <a:rPr lang="en-US" sz="3800" i="1" dirty="0">
                <a:latin typeface="Roboto" panose="02000000000000000000" pitchFamily="2" charset="0"/>
                <a:ea typeface="Roboto" panose="02000000000000000000" pitchFamily="2" charset="0"/>
              </a:rPr>
              <a:t>FIRST</a:t>
            </a:r>
            <a:r>
              <a:rPr lang="en-US" sz="3800" baseline="30000" dirty="0">
                <a:latin typeface="Roboto" panose="02000000000000000000" pitchFamily="2" charset="0"/>
                <a:ea typeface="Roboto" panose="02000000000000000000" pitchFamily="2" charset="0"/>
              </a:rPr>
              <a:t>®</a:t>
            </a:r>
            <a:r>
              <a:rPr lang="en-US" sz="38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ACE7CFB1-0453-8ED3-73DD-830E01EDAC58}"/>
              </a:ext>
            </a:extLst>
          </p:cNvPr>
          <p:cNvSpPr txBox="1"/>
          <p:nvPr/>
        </p:nvSpPr>
        <p:spPr>
          <a:xfrm>
            <a:off x="1188619" y="5188094"/>
            <a:ext cx="7305676" cy="477054"/>
          </a:xfrm>
          <a:prstGeom prst="rect">
            <a:avLst/>
          </a:prstGeom>
          <a:noFill/>
        </p:spPr>
        <p:txBody>
          <a:bodyPr wrap="square" rtlCol="0">
            <a:spAutoFit/>
          </a:bodyPr>
          <a:lstStyle/>
          <a:p>
            <a:r>
              <a:rPr lang="en-US" sz="2500" b="1" dirty="0">
                <a:latin typeface="Roboto Black" panose="02000000000000000000" pitchFamily="2" charset="0"/>
                <a:ea typeface="Roboto Black" panose="02000000000000000000" pitchFamily="2" charset="0"/>
              </a:rPr>
              <a:t>Join our team to:</a:t>
            </a:r>
          </a:p>
        </p:txBody>
      </p:sp>
      <p:sp>
        <p:nvSpPr>
          <p:cNvPr id="5" name="TextBox 4">
            <a:extLst>
              <a:ext uri="{FF2B5EF4-FFF2-40B4-BE49-F238E27FC236}">
                <a16:creationId xmlns:a16="http://schemas.microsoft.com/office/drawing/2014/main" id="{1C5DE1D0-1906-0212-1C80-0DB5B808D13E}"/>
              </a:ext>
            </a:extLst>
          </p:cNvPr>
          <p:cNvSpPr txBox="1"/>
          <p:nvPr/>
        </p:nvSpPr>
        <p:spPr>
          <a:xfrm>
            <a:off x="1188619" y="5722384"/>
            <a:ext cx="7305676" cy="1815882"/>
          </a:xfrm>
          <a:prstGeom prst="rect">
            <a:avLst/>
          </a:prstGeom>
          <a:noFill/>
        </p:spPr>
        <p:txBody>
          <a:bodyPr wrap="square" rtlCol="0">
            <a:spAutoFit/>
          </a:bodyPr>
          <a:lstStyle/>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Discover what </a:t>
            </a:r>
            <a:r>
              <a:rPr lang="en-US" sz="1600" b="1">
                <a:latin typeface="Roboto" panose="02000000000000000000" pitchFamily="2" charset="0"/>
                <a:ea typeface="Roboto" panose="02000000000000000000" pitchFamily="2" charset="0"/>
              </a:rPr>
              <a:t>this biodiversity-inspired </a:t>
            </a:r>
            <a:r>
              <a:rPr lang="en-US" sz="1600" b="1" dirty="0">
                <a:latin typeface="Roboto" panose="02000000000000000000" pitchFamily="2" charset="0"/>
                <a:ea typeface="Roboto" panose="02000000000000000000" pitchFamily="2" charset="0"/>
              </a:rPr>
              <a:t>season has in store and brainstorm challenge solutions.</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Work as a team to design and build a robot.</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Excel at outreach, marketing, fundraising, team building, and more!</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Compete at events, on the playing field and for awards.</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Tap into education and career discovery opportunities and scholarship and career connections.</a:t>
            </a:r>
          </a:p>
        </p:txBody>
      </p:sp>
    </p:spTree>
    <p:extLst>
      <p:ext uri="{BB962C8B-B14F-4D97-AF65-F5344CB8AC3E}">
        <p14:creationId xmlns:p14="http://schemas.microsoft.com/office/powerpoint/2010/main" val="145849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0A8B33B-3529-B4E3-128C-AFA199CA78D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0D02583-C7E2-D2CE-F78A-4D637B2AF855}"/>
              </a:ext>
            </a:extLst>
          </p:cNvPr>
          <p:cNvSpPr txBox="1"/>
          <p:nvPr/>
        </p:nvSpPr>
        <p:spPr>
          <a:xfrm>
            <a:off x="1188619" y="7079675"/>
            <a:ext cx="7305676" cy="1200329"/>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Aliquam</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E1A905F3-8316-8DAD-6A92-721DD528C592}"/>
              </a:ext>
            </a:extLst>
          </p:cNvPr>
          <p:cNvSpPr txBox="1"/>
          <p:nvPr/>
        </p:nvSpPr>
        <p:spPr>
          <a:xfrm>
            <a:off x="1188619" y="3830355"/>
            <a:ext cx="7305676" cy="1261884"/>
          </a:xfrm>
          <a:prstGeom prst="rect">
            <a:avLst/>
          </a:prstGeom>
          <a:noFill/>
        </p:spPr>
        <p:txBody>
          <a:bodyPr wrap="square" rtlCol="0">
            <a:spAutoFit/>
          </a:bodyPr>
          <a:lstStyle/>
          <a:p>
            <a:r>
              <a:rPr lang="en-US" sz="3800" i="1" dirty="0">
                <a:latin typeface="Roboto" panose="02000000000000000000" pitchFamily="2" charset="0"/>
                <a:ea typeface="Roboto" panose="02000000000000000000" pitchFamily="2" charset="0"/>
              </a:rPr>
              <a:t>FIRST</a:t>
            </a:r>
            <a:r>
              <a:rPr lang="en-US" sz="3800" baseline="30000" dirty="0">
                <a:latin typeface="Roboto" panose="02000000000000000000" pitchFamily="2" charset="0"/>
                <a:ea typeface="Roboto" panose="02000000000000000000" pitchFamily="2" charset="0"/>
              </a:rPr>
              <a:t>®</a:t>
            </a:r>
            <a:r>
              <a:rPr lang="en-US" sz="3800" dirty="0">
                <a:latin typeface="Roboto" panose="02000000000000000000" pitchFamily="2" charset="0"/>
                <a:ea typeface="Roboto" panose="02000000000000000000" pitchFamily="2" charset="0"/>
              </a:rPr>
              <a:t> Tech Challenge is the hardest fun you’ll ever have!</a:t>
            </a:r>
          </a:p>
        </p:txBody>
      </p:sp>
      <p:sp>
        <p:nvSpPr>
          <p:cNvPr id="6" name="TextBox 5">
            <a:extLst>
              <a:ext uri="{FF2B5EF4-FFF2-40B4-BE49-F238E27FC236}">
                <a16:creationId xmlns:a16="http://schemas.microsoft.com/office/drawing/2014/main" id="{351EF57F-062A-32BA-D8DC-879B46398D19}"/>
              </a:ext>
            </a:extLst>
          </p:cNvPr>
          <p:cNvSpPr txBox="1"/>
          <p:nvPr/>
        </p:nvSpPr>
        <p:spPr>
          <a:xfrm>
            <a:off x="1188619" y="5221114"/>
            <a:ext cx="7305676" cy="1554272"/>
          </a:xfrm>
          <a:prstGeom prst="rect">
            <a:avLst/>
          </a:prstGeom>
          <a:noFill/>
        </p:spPr>
        <p:txBody>
          <a:bodyPr wrap="square" rtlCol="0">
            <a:spAutoFit/>
          </a:bodyPr>
          <a:lstStyle/>
          <a:p>
            <a:r>
              <a:rPr lang="en-US" sz="1900" b="1" dirty="0">
                <a:latin typeface="Roboto" panose="02000000000000000000" pitchFamily="2" charset="0"/>
                <a:ea typeface="Roboto" panose="02000000000000000000" pitchFamily="2" charset="0"/>
              </a:rPr>
              <a:t>In </a:t>
            </a:r>
            <a:r>
              <a:rPr lang="en-US" sz="1900" b="1" i="1" dirty="0">
                <a:latin typeface="Roboto" panose="02000000000000000000" pitchFamily="2" charset="0"/>
                <a:ea typeface="Roboto" panose="02000000000000000000" pitchFamily="2" charset="0"/>
              </a:rPr>
              <a:t>FIRST</a:t>
            </a:r>
            <a:r>
              <a:rPr lang="en-US" sz="1900" b="1" baseline="30000" dirty="0">
                <a:latin typeface="Roboto" panose="02000000000000000000" pitchFamily="2" charset="0"/>
                <a:ea typeface="Roboto" panose="02000000000000000000" pitchFamily="2" charset="0"/>
              </a:rPr>
              <a:t>®</a:t>
            </a:r>
            <a:r>
              <a:rPr lang="en-US" sz="1900" b="1" dirty="0">
                <a:latin typeface="Roboto" panose="02000000000000000000" pitchFamily="2" charset="0"/>
                <a:ea typeface="Roboto" panose="02000000000000000000" pitchFamily="2" charset="0"/>
              </a:rPr>
              <a:t> Tech Challenge, students develop STEM (science, technology, engineering, and math) skills and practice engineering principles while realizing the value of innovation. Teams are challenged to design, build, and program robots in a thrilling head-to-head competition.</a:t>
            </a:r>
          </a:p>
        </p:txBody>
      </p:sp>
    </p:spTree>
    <p:extLst>
      <p:ext uri="{BB962C8B-B14F-4D97-AF65-F5344CB8AC3E}">
        <p14:creationId xmlns:p14="http://schemas.microsoft.com/office/powerpoint/2010/main" val="8039158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d7171e60-d71e-4106-a8b9-6506c21092ae" xsi:nil="true"/>
    <lcf76f155ced4ddcb4097134ff3c332f xmlns="00371c52-833b-400f-ba1d-3599a71f02d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4530A68EFD17D48950E84BD598DC437" ma:contentTypeVersion="14" ma:contentTypeDescription="Create a new document." ma:contentTypeScope="" ma:versionID="c1631d929a25049d02698af3d85df0d7">
  <xsd:schema xmlns:xsd="http://www.w3.org/2001/XMLSchema" xmlns:xs="http://www.w3.org/2001/XMLSchema" xmlns:p="http://schemas.microsoft.com/office/2006/metadata/properties" xmlns:ns2="00371c52-833b-400f-ba1d-3599a71f02d7" xmlns:ns3="d7171e60-d71e-4106-a8b9-6506c21092ae" targetNamespace="http://schemas.microsoft.com/office/2006/metadata/properties" ma:root="true" ma:fieldsID="303819d643d7bb5a9ed7ceea4124fc6a" ns2:_="" ns3:_="">
    <xsd:import namespace="00371c52-833b-400f-ba1d-3599a71f02d7"/>
    <xsd:import namespace="d7171e60-d71e-4106-a8b9-6506c21092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71c52-833b-400f-ba1d-3599a71f0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13cef49-2953-4246-9b7f-e3d70b1cf0e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171e60-d71e-4106-a8b9-6506c21092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7c93e5-97d2-4f50-abfb-d0fa337f7335}" ma:internalName="TaxCatchAll" ma:showField="CatchAllData" ma:web="d7171e60-d71e-4106-a8b9-6506c21092a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523038-165C-4FCD-AD84-1BD8F4F1F4FD}">
  <ds:schemaRefs>
    <ds:schemaRef ds:uri="http://schemas.microsoft.com/sharepoint/v3/contenttype/forms"/>
  </ds:schemaRefs>
</ds:datastoreItem>
</file>

<file path=customXml/itemProps2.xml><?xml version="1.0" encoding="utf-8"?>
<ds:datastoreItem xmlns:ds="http://schemas.openxmlformats.org/officeDocument/2006/customXml" ds:itemID="{48BFF45B-A6D6-4C2C-9AA8-C423B6E2D448}">
  <ds:schemaRefs>
    <ds:schemaRef ds:uri="http://schemas.microsoft.com/office/2006/metadata/properties"/>
    <ds:schemaRef ds:uri="http://schemas.microsoft.com/office/infopath/2007/PartnerControls"/>
    <ds:schemaRef ds:uri="d7171e60-d71e-4106-a8b9-6506c21092ae"/>
    <ds:schemaRef ds:uri="00371c52-833b-400f-ba1d-3599a71f02d7"/>
  </ds:schemaRefs>
</ds:datastoreItem>
</file>

<file path=customXml/itemProps3.xml><?xml version="1.0" encoding="utf-8"?>
<ds:datastoreItem xmlns:ds="http://schemas.openxmlformats.org/officeDocument/2006/customXml" ds:itemID="{A410B47A-CA85-49F2-98D3-407993AFFB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371c52-833b-400f-ba1d-3599a71f02d7"/>
    <ds:schemaRef ds:uri="d7171e60-d71e-4106-a8b9-6506c21092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59</TotalTime>
  <Words>198</Words>
  <Application>Microsoft Office PowerPoint</Application>
  <PresentationFormat>Custom</PresentationFormat>
  <Paragraphs>15</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Kraynik</dc:creator>
  <cp:lastModifiedBy>Denise Anderson</cp:lastModifiedBy>
  <cp:revision>15</cp:revision>
  <dcterms:created xsi:type="dcterms:W3CDTF">2022-05-31T18:32:21Z</dcterms:created>
  <dcterms:modified xsi:type="dcterms:W3CDTF">2026-04-30T18:55:06Z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0x01010014530A68EFD17D48950E84BD598DC437</vt:lpwstr>
  </property>
  <property fmtid="{D5CDD505-2E9C-101B-9397-08002B2CF9AE}" pid="3" name="MediaServiceImageTags">
    <vt:lpwstr/>
  </property>
</Properties>
</file>