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5"/>
  </p:notesMasterIdLst>
  <p:sldIdLst>
    <p:sldId id="256" r:id="rId5"/>
    <p:sldId id="263" r:id="rId6"/>
    <p:sldId id="289" r:id="rId7"/>
    <p:sldId id="290" r:id="rId8"/>
    <p:sldId id="291" r:id="rId9"/>
    <p:sldId id="292" r:id="rId10"/>
    <p:sldId id="293" r:id="rId11"/>
    <p:sldId id="298" r:id="rId12"/>
    <p:sldId id="299" r:id="rId13"/>
    <p:sldId id="30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39CFC-69E1-426F-A8ED-325E1EC60BEF}" v="4" dt="2026-05-01T15:59:58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1BAEB-1D10-DE52-F72D-E3B8696D3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35B1C-9878-9826-0AC8-A6A96ABB7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9CDF1-AC15-8E69-5558-A7DFF6189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8BAE-7EE1-F089-AB14-C42D85E3F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A5E4-76E8-A654-C7FB-1FB9C6DF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8D92F-D155-48E6-8DA3-C0B5D02AF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85A24-B522-CB05-DFC5-A38CACAAD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FA481-2183-10D7-390B-6D2966A66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C3CB-4FEE-9108-0F1A-3DEF87C3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B0CE6-148E-1395-D8FF-0BE971207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9A0CE-C010-ED1A-685C-33D474B96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586E3-022B-0298-6CEF-06CCC5954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2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D8863-31D5-59B8-6F37-2292A384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D6EF9-069A-DF0D-2335-47CCFBC49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72B6A-BD32-1914-913D-783D2DE11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30DA8-D559-D2CD-FF8E-0BF91D2BA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38B47-8884-D2CE-3048-054EDBAB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A3D90-2F1A-7912-B261-B1BBB1FEB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5583A-2A09-692A-4AAE-131735F9E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BE17-CC6B-7A7A-CD0F-F595B7917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4670-075C-A5DA-33EC-404F1B4A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B6D48-272A-D36C-F812-D3A1D46D8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F9812-6230-5BAC-56F6-3E421E1B5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C54E4-8E18-F205-7F90-46D800330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E4C87-F600-E48A-81CF-20EACDEE1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50C7B-773D-1C0B-B3B1-E3B490C71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53D28-8B2C-5149-B9B8-DBB60FEBE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08727-1723-9173-5190-F2661FE83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5CAD3-8922-6A37-F46F-3B7BED43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1BB01-3FE7-E4AE-FA41-6676C2B67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675BC-AC9D-37BF-069F-EBA388BD7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6D0EB-04F9-690D-B10F-519878413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rstinspires.org/hubfs/web/brand/season/2027/downloads/first-canopy-brandguid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inspires.org/bra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.firstinspires.org/hubfs/web/brand/season/2027/downloads/first-canopy-brandguide.pdf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rstinspires.org/hubfs/web/brand/season/2027/downloads/first-canopy-brandguid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rstinspires.org/hubfs/web/brand/season/2027/downloads/first-canopy-brandguid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CF079E39-DCAA-6D91-484A-CE29D304CA27}"/>
              </a:ext>
            </a:extLst>
          </p:cNvPr>
          <p:cNvSpPr txBox="1">
            <a:spLocks/>
          </p:cNvSpPr>
          <p:nvPr/>
        </p:nvSpPr>
        <p:spPr>
          <a:xfrm>
            <a:off x="1638552" y="4073966"/>
            <a:ext cx="5865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</a:rPr>
              <a:t>2026</a:t>
            </a:r>
            <a:r>
              <a:rPr lang="en-US" sz="3200" spc="-215">
                <a:solidFill>
                  <a:srgbClr val="FFFFFF"/>
                </a:solidFill>
              </a:rPr>
              <a:t> </a:t>
            </a:r>
            <a:r>
              <a:rPr lang="en-US" sz="3200" spc="415">
                <a:solidFill>
                  <a:srgbClr val="FFFFFF"/>
                </a:solidFill>
              </a:rPr>
              <a:t>–</a:t>
            </a:r>
            <a:r>
              <a:rPr lang="en-US" sz="3200" spc="-245">
                <a:solidFill>
                  <a:srgbClr val="FFFFFF"/>
                </a:solidFill>
              </a:rPr>
              <a:t> </a:t>
            </a:r>
            <a:r>
              <a:rPr lang="en-US" sz="3200">
                <a:solidFill>
                  <a:srgbClr val="FFFFFF"/>
                </a:solidFill>
              </a:rPr>
              <a:t>2027</a:t>
            </a:r>
            <a:r>
              <a:rPr lang="en-US" sz="3200" spc="-210">
                <a:solidFill>
                  <a:srgbClr val="FFFFFF"/>
                </a:solidFill>
              </a:rPr>
              <a:t> </a:t>
            </a:r>
            <a:r>
              <a:rPr lang="en-US" sz="3200" spc="-85">
                <a:solidFill>
                  <a:srgbClr val="FFFFFF"/>
                </a:solidFill>
              </a:rPr>
              <a:t>Social</a:t>
            </a:r>
            <a:r>
              <a:rPr lang="en-US" sz="3200" spc="-220">
                <a:solidFill>
                  <a:srgbClr val="FFFFFF"/>
                </a:solidFill>
              </a:rPr>
              <a:t> </a:t>
            </a:r>
            <a:r>
              <a:rPr lang="en-US" sz="3200" spc="-110">
                <a:solidFill>
                  <a:srgbClr val="FFFFFF"/>
                </a:solidFill>
              </a:rPr>
              <a:t>Media</a:t>
            </a:r>
            <a:r>
              <a:rPr lang="en-US" sz="3200" spc="-220">
                <a:solidFill>
                  <a:srgbClr val="FFFFFF"/>
                </a:solidFill>
              </a:rPr>
              <a:t> </a:t>
            </a:r>
            <a:r>
              <a:rPr lang="en-US" sz="3200" spc="-170">
                <a:solidFill>
                  <a:srgbClr val="FFFFFF"/>
                </a:solidFill>
              </a:rPr>
              <a:t>Toolkit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46D52-688F-35D7-F560-F04299D04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05C4-1510-B5CD-DF72-B948E1E8857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/>
              <a:t>LinkedIn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EC13-DD77-D3D8-5F33-CE4161B748B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5"/>
            <a:ext cx="4114801" cy="2466894"/>
          </a:xfrm>
        </p:spPr>
        <p:txBody>
          <a:bodyPr>
            <a:noAutofit/>
          </a:bodyPr>
          <a:lstStyle/>
          <a:p>
            <a:r>
              <a:rPr lang="en-US" sz="1100" b="1"/>
              <a:t>Instagram Banner: </a:t>
            </a:r>
            <a:r>
              <a:rPr lang="en-US" sz="1100" b="1" err="1"/>
              <a:t>first_canopy_social_linkedin_banner</a:t>
            </a:r>
            <a:r>
              <a:rPr lang="en-US" sz="1100" b="1"/>
              <a:t> (Top)</a:t>
            </a:r>
          </a:p>
          <a:p>
            <a:r>
              <a:rPr lang="en-US" sz="1100" b="1"/>
              <a:t>Instagram Reel Blank: </a:t>
            </a:r>
            <a:r>
              <a:rPr lang="en-US" sz="1100" b="1" err="1"/>
              <a:t>first_canopy_social_linkedin_post</a:t>
            </a:r>
            <a:r>
              <a:rPr lang="en-US" sz="1100" b="1"/>
              <a:t> (Bottom)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Use on LinkedIn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Any additional information should be shared/added in the post's captions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Do not edit or adjust social graphic</a:t>
            </a: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48494-2F42-7A4E-E34F-38322456F393}"/>
              </a:ext>
            </a:extLst>
          </p:cNvPr>
          <p:cNvSpPr txBox="1"/>
          <p:nvPr/>
        </p:nvSpPr>
        <p:spPr>
          <a:xfrm>
            <a:off x="457197" y="4203405"/>
            <a:ext cx="4932949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dirty="0">
                <a:latin typeface="Roboto"/>
                <a:ea typeface="Roboto"/>
                <a:cs typeface="Roboto"/>
                <a:hlinkClick r:id="rId3"/>
              </a:rPr>
              <a:t>FIRST</a:t>
            </a:r>
            <a:r>
              <a:rPr lang="en-US" sz="1000" dirty="0">
                <a:latin typeface="Roboto"/>
                <a:ea typeface="Roboto"/>
                <a:cs typeface="Roboto"/>
                <a:hlinkClick r:id="rId3"/>
              </a:rPr>
              <a:t> CANOPY Brand Guidelines</a:t>
            </a:r>
            <a:r>
              <a:rPr lang="en-US" sz="1000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D725C-B3E8-FFD4-C6E7-5952489EB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66" y="1527125"/>
            <a:ext cx="3296093" cy="560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A6AC2-34FC-5C68-3893-26129EBD1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36" y="2388781"/>
            <a:ext cx="2003351" cy="20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8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 spc="-70"/>
              <a:t>Table</a:t>
            </a:r>
            <a:r>
              <a:rPr lang="en-US" spc="-50"/>
              <a:t> </a:t>
            </a:r>
            <a:r>
              <a:rPr lang="en-US"/>
              <a:t>of</a:t>
            </a:r>
            <a:r>
              <a:rPr lang="en-US" spc="-45"/>
              <a:t> </a:t>
            </a:r>
            <a:r>
              <a:rPr lang="en-US" spc="-65"/>
              <a:t>Contents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6F02-3194-1C40-80DB-75E261F62791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4"/>
            <a:ext cx="8289235" cy="2936825"/>
          </a:xfrm>
        </p:spPr>
        <p:txBody>
          <a:bodyPr>
            <a:noAutofit/>
          </a:bodyPr>
          <a:lstStyle/>
          <a:p>
            <a:pPr marL="50800">
              <a:lnSpc>
                <a:spcPct val="100000"/>
              </a:lnSpc>
              <a:spcBef>
                <a:spcPts val="1485"/>
              </a:spcBef>
            </a:pPr>
            <a:r>
              <a:rPr lang="en-US" b="1" spc="60" dirty="0">
                <a:cs typeface="Roboto" panose="02000000000000000000" pitchFamily="2" charset="0"/>
              </a:rPr>
              <a:t>2026-</a:t>
            </a:r>
            <a:r>
              <a:rPr lang="en-US" b="1" dirty="0">
                <a:cs typeface="Roboto" panose="02000000000000000000" pitchFamily="2" charset="0"/>
              </a:rPr>
              <a:t>2027</a:t>
            </a:r>
            <a:r>
              <a:rPr lang="en-US" b="1" spc="-25" dirty="0">
                <a:cs typeface="Roboto" panose="02000000000000000000" pitchFamily="2" charset="0"/>
              </a:rPr>
              <a:t> </a:t>
            </a:r>
            <a:r>
              <a:rPr lang="en-US" b="1" i="1" dirty="0">
                <a:cs typeface="Roboto" panose="02000000000000000000" pitchFamily="2" charset="0"/>
              </a:rPr>
              <a:t>FIRST</a:t>
            </a:r>
            <a:r>
              <a:rPr lang="en-US" sz="1950" b="1" baseline="25641" dirty="0">
                <a:cs typeface="Roboto" panose="02000000000000000000" pitchFamily="2" charset="0"/>
              </a:rPr>
              <a:t>®</a:t>
            </a:r>
            <a:r>
              <a:rPr lang="en-US" sz="1950" b="1" spc="270" baseline="25641" dirty="0">
                <a:cs typeface="Roboto" panose="02000000000000000000" pitchFamily="2" charset="0"/>
              </a:rPr>
              <a:t> </a:t>
            </a:r>
            <a:r>
              <a:rPr lang="en-US" b="1" spc="-135" dirty="0">
                <a:cs typeface="Roboto" panose="02000000000000000000" pitchFamily="2" charset="0"/>
              </a:rPr>
              <a:t>CANOPY</a:t>
            </a:r>
            <a:r>
              <a:rPr lang="en-US" sz="1950" b="1" spc="-202" baseline="25641" dirty="0">
                <a:cs typeface="Roboto" panose="02000000000000000000" pitchFamily="2" charset="0"/>
              </a:rPr>
              <a:t>™</a:t>
            </a:r>
            <a:endParaRPr lang="en-US" dirty="0"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Writing season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Mentioning program and game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Game and season hashtags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i="1" dirty="0"/>
              <a:t>FIRST</a:t>
            </a:r>
            <a:r>
              <a:rPr lang="en-US" sz="1400" dirty="0"/>
              <a:t> social handles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Sample social 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Social graphic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964D-B2EE-09EA-CAEE-F8EF14D8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A309-576B-5C5C-9237-A477F96817C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/>
              <a:t>How to use the season name when written: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3DBF-BDCA-565B-E4F8-3E3A55018699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4"/>
            <a:ext cx="8422106" cy="2936825"/>
          </a:xfrm>
        </p:spPr>
        <p:txBody>
          <a:bodyPr>
            <a:noAutofit/>
          </a:bodyPr>
          <a:lstStyle/>
          <a:p>
            <a:r>
              <a:rPr lang="en-US" sz="1000" dirty="0"/>
              <a:t>When using </a:t>
            </a:r>
            <a:r>
              <a:rPr lang="en-US" sz="1000" i="1" dirty="0"/>
              <a:t>FIRST</a:t>
            </a:r>
            <a:r>
              <a:rPr lang="en-US" sz="1000" baseline="30000" dirty="0"/>
              <a:t>®</a:t>
            </a:r>
            <a:r>
              <a:rPr lang="en-US" sz="1000" dirty="0"/>
              <a:t> CANOPY™ in text (body copy), adhere to the following style standards: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On first use of the name in a document, both in heading/title and in body copy, include the superscripted trademark symbols: </a:t>
            </a:r>
            <a:r>
              <a:rPr lang="en-US" sz="1000" i="1" dirty="0"/>
              <a:t>FIRST</a:t>
            </a:r>
            <a:r>
              <a:rPr lang="en-US" sz="1000" baseline="30000" dirty="0"/>
              <a:t>®</a:t>
            </a:r>
            <a:r>
              <a:rPr lang="en-US" sz="1000" dirty="0"/>
              <a:t> CANPOY</a:t>
            </a:r>
            <a:r>
              <a:rPr lang="en-US" sz="1000" baseline="30000" dirty="0"/>
              <a:t>TM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 subsequent appearances, the name may be shortened to </a:t>
            </a:r>
            <a:r>
              <a:rPr lang="en-US" sz="1000" i="1" dirty="0"/>
              <a:t>FIRST </a:t>
            </a:r>
            <a:r>
              <a:rPr lang="en-US" sz="1000" dirty="0"/>
              <a:t>CANOPY.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/>
              <a:t>FIRST</a:t>
            </a:r>
            <a:r>
              <a:rPr lang="en-US" sz="1000" dirty="0"/>
              <a:t> must always appear in italics.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/>
              <a:t>FIRST</a:t>
            </a:r>
            <a:r>
              <a:rPr lang="en-US" sz="1000" dirty="0"/>
              <a:t> and CANOPY should always appear in all caps.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Do not use the wordmark (logotype/art) as a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Do not distort, alter, or separate any logo elements.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000" dirty="0"/>
              <a:t>For all </a:t>
            </a:r>
            <a:r>
              <a:rPr lang="en-US" sz="1000" i="1" dirty="0"/>
              <a:t>FIRST</a:t>
            </a:r>
            <a:r>
              <a:rPr lang="en-US" sz="1000" dirty="0"/>
              <a:t> logos and branding guidelines, visit the </a:t>
            </a:r>
            <a:r>
              <a:rPr lang="en-US" sz="1000" i="1" dirty="0">
                <a:hlinkClick r:id="rId3"/>
              </a:rPr>
              <a:t>FIRST</a:t>
            </a:r>
            <a:r>
              <a:rPr lang="en-US" sz="1000" dirty="0">
                <a:hlinkClick r:id="rId3"/>
              </a:rPr>
              <a:t> Branding Page</a:t>
            </a:r>
            <a:r>
              <a:rPr lang="en-US" sz="1000" dirty="0"/>
              <a:t>.</a:t>
            </a:r>
          </a:p>
          <a:p>
            <a:r>
              <a:rPr lang="en-US" sz="1000" dirty="0"/>
              <a:t>When all programs and games are mentioned together, they should always be mentioned in the following order:</a:t>
            </a:r>
          </a:p>
          <a:p>
            <a:r>
              <a:rPr lang="en-US" sz="1000" dirty="0"/>
              <a:t>1. BIOGLOW 2. BIOBUZZ 3. BIOCORE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5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42B9D-E1AA-4080-555B-4B1C7B4A4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BB94-FB9D-270F-6A43-49CC0B0DA12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4114802" cy="640080"/>
          </a:xfrm>
        </p:spPr>
        <p:txBody>
          <a:bodyPr/>
          <a:lstStyle/>
          <a:p>
            <a:br>
              <a:rPr lang="en-US" sz="1800"/>
            </a:br>
            <a:r>
              <a:rPr lang="en-US" sz="1600"/>
              <a:t>In social media posts, season game names may be used with hashtags: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D039-DEE2-F750-E171-FE827C7E172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8" y="1664705"/>
            <a:ext cx="4114801" cy="145784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#FIRSTCANOPY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#BIOGLOW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#BIOBUZZ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#BIOCORE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9CD7E-0077-E139-8A10-21E0CF8DD02A}"/>
              </a:ext>
            </a:extLst>
          </p:cNvPr>
          <p:cNvSpPr txBox="1">
            <a:spLocks noChangeAspect="1"/>
          </p:cNvSpPr>
          <p:nvPr/>
        </p:nvSpPr>
        <p:spPr>
          <a:xfrm>
            <a:off x="4572001" y="1642511"/>
            <a:ext cx="4114802" cy="640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600" i="1"/>
              <a:t>FIRST</a:t>
            </a:r>
            <a:r>
              <a:rPr lang="en-US" sz="1600"/>
              <a:t> social handles:</a:t>
            </a:r>
            <a:br>
              <a:rPr lang="en-US" sz="1600"/>
            </a:br>
            <a:endParaRPr lang="en-US" sz="16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2ECAD8-D276-BEAC-362A-22281DC034D4}"/>
              </a:ext>
            </a:extLst>
          </p:cNvPr>
          <p:cNvSpPr txBox="1">
            <a:spLocks noChangeAspect="1"/>
          </p:cNvSpPr>
          <p:nvPr/>
        </p:nvSpPr>
        <p:spPr>
          <a:xfrm>
            <a:off x="457199" y="3098155"/>
            <a:ext cx="4114802" cy="640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br>
              <a:rPr lang="en-US" sz="1800"/>
            </a:br>
            <a:r>
              <a:rPr lang="en-US" sz="1600"/>
              <a:t>Additional FIRST hashtags:</a:t>
            </a:r>
            <a:br>
              <a:rPr lang="en-US"/>
            </a:b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D757F3-4EC0-2E08-DAFC-B4B173AF5F43}"/>
              </a:ext>
            </a:extLst>
          </p:cNvPr>
          <p:cNvSpPr txBox="1">
            <a:spLocks noChangeAspect="1"/>
          </p:cNvSpPr>
          <p:nvPr/>
        </p:nvSpPr>
        <p:spPr>
          <a:xfrm>
            <a:off x="457197" y="3567933"/>
            <a:ext cx="4114801" cy="1457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#morethanrobots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#omgrobots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#FIRSTinspires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2624ED-4AC5-E4DF-8793-724616A63E4B}"/>
              </a:ext>
            </a:extLst>
          </p:cNvPr>
          <p:cNvSpPr txBox="1">
            <a:spLocks noChangeAspect="1"/>
          </p:cNvSpPr>
          <p:nvPr/>
        </p:nvSpPr>
        <p:spPr>
          <a:xfrm>
            <a:off x="4571998" y="2146541"/>
            <a:ext cx="4114801" cy="1457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Facebook: @FIRSTOfficial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Instagram: @first_official_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LinkedIn: @first-2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TikTok: @first_inspires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23EB-9ABC-0CE1-0E30-C998A8C5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3B45-12E3-61F8-F178-576CF8F2787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 i="1" dirty="0"/>
              <a:t>FIRST</a:t>
            </a:r>
            <a:r>
              <a:rPr lang="en-US" baseline="30000" dirty="0"/>
              <a:t>®</a:t>
            </a:r>
            <a:r>
              <a:rPr lang="en-US" dirty="0"/>
              <a:t> CANOPY™ Sample Social Media Copy: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4D93-E354-27AE-1B51-27494B562CC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4"/>
            <a:ext cx="8289235" cy="2936825"/>
          </a:xfrm>
        </p:spPr>
        <p:txBody>
          <a:bodyPr>
            <a:noAutofit/>
          </a:bodyPr>
          <a:lstStyle/>
          <a:p>
            <a:r>
              <a:rPr lang="en-US" sz="1100" b="1"/>
              <a:t>Facebook:</a:t>
            </a:r>
          </a:p>
          <a:p>
            <a:r>
              <a:rPr lang="en-US" sz="1100"/>
              <a:t>Join our 2026-2027 biodiversity-inspired robotics season, #FIRSTCANOPY, and engineer a thriving planet.</a:t>
            </a:r>
          </a:p>
          <a:p>
            <a:r>
              <a:rPr lang="en-US" sz="1100" b="1"/>
              <a:t>Instagram:</a:t>
            </a:r>
          </a:p>
          <a:p>
            <a:r>
              <a:rPr lang="en-US" sz="1100"/>
              <a:t>Join our 2026-2027 biodiversity-inspired robotics season, #FIRSTCANOPY, and engineer a thriving planet.</a:t>
            </a:r>
          </a:p>
          <a:p>
            <a:r>
              <a:rPr lang="en-US" sz="1100" b="1"/>
              <a:t>LinkedIn:</a:t>
            </a:r>
          </a:p>
          <a:p>
            <a:r>
              <a:rPr lang="en-US" sz="1100"/>
              <a:t>Join our 2026-2027 biodiversity-inspired robotics season, #FIRSTCANOPY, and engineer a thriving planet.</a:t>
            </a:r>
          </a:p>
          <a:p>
            <a:r>
              <a:rPr lang="en-US" sz="1100" b="1"/>
              <a:t>TikTok:</a:t>
            </a:r>
          </a:p>
          <a:p>
            <a:r>
              <a:rPr lang="en-US" sz="1100"/>
              <a:t>Join our 2026-2027 biodiversity-inspired robotics season, #FIRSTCANOPY, and engineer a thriving planet.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5C32F-0731-C753-1162-8C7BB453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08-ACB5-0DC9-D54E-E8C771980A7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/>
              <a:t>Facebook Cover: </a:t>
            </a:r>
            <a:r>
              <a:rPr lang="en-US" err="1"/>
              <a:t>first_canopy_social_fb_cover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E87D-6FF3-EC8C-873F-02E545E4DC3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5"/>
            <a:ext cx="8289235" cy="7643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for Facebook page header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specific brand guidelines, please refer to the </a:t>
            </a:r>
            <a:r>
              <a:rPr lang="en-US" sz="1400" i="1" dirty="0"/>
              <a:t>FIRST</a:t>
            </a:r>
            <a:r>
              <a:rPr lang="en-US" sz="1400" baseline="30000" dirty="0"/>
              <a:t>®</a:t>
            </a:r>
            <a:r>
              <a:rPr lang="en-US" sz="1400" dirty="0"/>
              <a:t> CANOPY™ brand guidelines.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D70FA-503E-31AD-E6CB-1E8EED4C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82" y="2622697"/>
            <a:ext cx="4736836" cy="17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3F01-2FAC-CECF-02D5-9EEF4C81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09DE-71E6-F850-0A50-E10553C3CED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/>
              <a:t>Facebook Posts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CE5A-A28F-DEF4-CFEE-C71A1A02F25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5"/>
            <a:ext cx="4114801" cy="2466894"/>
          </a:xfrm>
        </p:spPr>
        <p:txBody>
          <a:bodyPr>
            <a:noAutofit/>
          </a:bodyPr>
          <a:lstStyle/>
          <a:p>
            <a:r>
              <a:rPr lang="en-US" sz="1000" b="1"/>
              <a:t>Facebook Post with logo: </a:t>
            </a:r>
            <a:r>
              <a:rPr lang="en-US" sz="1000" b="1" err="1"/>
              <a:t>first_canopy_social_fb_post</a:t>
            </a:r>
            <a:r>
              <a:rPr lang="en-US" sz="1000" b="1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Any additional information should be shared/added in the posts 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Do not edit or adjust social graphic</a:t>
            </a:r>
          </a:p>
          <a:p>
            <a:endParaRPr lang="en-US" sz="1000"/>
          </a:p>
          <a:p>
            <a:r>
              <a:rPr lang="en-US" sz="1000" b="1"/>
              <a:t>Blank Social Post: </a:t>
            </a:r>
            <a:r>
              <a:rPr lang="en-US" sz="1000" b="1" err="1"/>
              <a:t>first_canopy_social_fb_postblank</a:t>
            </a:r>
            <a:r>
              <a:rPr lang="en-US" sz="1000" b="1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Insert text in center of graphic.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Please exclusively use black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Example text: “Join our Team!”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F3C45-4E08-5F26-FCA5-C92499C38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33" y="1664846"/>
            <a:ext cx="2466698" cy="1295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3DCED-024F-E621-EB1C-DEAF2045F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33" y="3146238"/>
            <a:ext cx="2466698" cy="1295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28CEF9-8951-E48F-D661-7E72079B4DED}"/>
              </a:ext>
            </a:extLst>
          </p:cNvPr>
          <p:cNvSpPr txBox="1"/>
          <p:nvPr/>
        </p:nvSpPr>
        <p:spPr>
          <a:xfrm>
            <a:off x="457198" y="4203405"/>
            <a:ext cx="5093370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dirty="0">
                <a:latin typeface="Roboto"/>
                <a:ea typeface="Roboto"/>
                <a:cs typeface="Roboto"/>
                <a:hlinkClick r:id="rId5"/>
              </a:rPr>
              <a:t>FIRST</a:t>
            </a:r>
            <a:r>
              <a:rPr lang="en-US" sz="1000" dirty="0">
                <a:latin typeface="Roboto"/>
                <a:ea typeface="Roboto"/>
                <a:cs typeface="Roboto"/>
                <a:hlinkClick r:id="rId5"/>
              </a:rPr>
              <a:t> CANOPY Brand Guidelines</a:t>
            </a:r>
            <a:r>
              <a:rPr lang="en-US" sz="1000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450A-A534-74BC-CEEF-4A5FD8786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BF6F-6AE8-CCD5-5BCC-A453C8D7877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/>
              <a:t>Social</a:t>
            </a:r>
            <a:r>
              <a:rPr lang="en-US" spc="-65"/>
              <a:t> </a:t>
            </a:r>
            <a:r>
              <a:rPr lang="en-US" spc="-75"/>
              <a:t>Graphic</a:t>
            </a:r>
            <a:r>
              <a:rPr lang="en-US" spc="-40"/>
              <a:t> </a:t>
            </a:r>
            <a:r>
              <a:rPr lang="en-US" spc="-30"/>
              <a:t>Templates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87D4-FC42-FB67-46A7-2A6D8D3065E4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1807395"/>
            <a:ext cx="5475768" cy="2466894"/>
          </a:xfrm>
        </p:spPr>
        <p:txBody>
          <a:bodyPr>
            <a:noAutofit/>
          </a:bodyPr>
          <a:lstStyle/>
          <a:p>
            <a:r>
              <a:rPr lang="en-US" sz="900" b="1" i="1" dirty="0"/>
              <a:t>FIRST</a:t>
            </a:r>
            <a:r>
              <a:rPr lang="en-US" sz="900" b="1" dirty="0"/>
              <a:t> CANOPY Graphic Template: </a:t>
            </a:r>
            <a:r>
              <a:rPr lang="en-US" sz="900" b="1" dirty="0" err="1"/>
              <a:t>first_canopy_social_ig_post</a:t>
            </a:r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Can be used on any social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Any additional information should be shared/added in the post's captions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Do not edit or adjust social graphic</a:t>
            </a:r>
          </a:p>
          <a:p>
            <a:endParaRPr lang="en-US" sz="900" b="1" dirty="0"/>
          </a:p>
          <a:p>
            <a:r>
              <a:rPr lang="en-US" sz="900" b="1" i="1" dirty="0"/>
              <a:t>FIRST </a:t>
            </a:r>
            <a:r>
              <a:rPr lang="en-US" sz="900" b="1" dirty="0"/>
              <a:t>CANOPY Customizable Graphic Template: </a:t>
            </a:r>
            <a:r>
              <a:rPr lang="en-US" sz="900" b="1" dirty="0" err="1"/>
              <a:t>first_canopy_social_ig_postblank</a:t>
            </a:r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Use for Instagram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Insert text in center of graphic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Please exclusively use black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Example text: “Join our Team!”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04B01-D0FD-28ED-2A7C-6AC483FA68A0}"/>
              </a:ext>
            </a:extLst>
          </p:cNvPr>
          <p:cNvSpPr txBox="1"/>
          <p:nvPr/>
        </p:nvSpPr>
        <p:spPr>
          <a:xfrm>
            <a:off x="457199" y="4295554"/>
            <a:ext cx="547576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dirty="0">
                <a:latin typeface="Roboto"/>
                <a:ea typeface="Roboto"/>
                <a:cs typeface="Roboto"/>
                <a:hlinkClick r:id="rId3"/>
              </a:rPr>
              <a:t>FIRST</a:t>
            </a:r>
            <a:r>
              <a:rPr lang="en-US" sz="1000" dirty="0">
                <a:latin typeface="Roboto"/>
                <a:ea typeface="Roboto"/>
                <a:cs typeface="Roboto"/>
                <a:hlinkClick r:id="rId3"/>
              </a:rPr>
              <a:t> CANOPY Brand Guidelines</a:t>
            </a:r>
            <a:r>
              <a:rPr lang="en-US" sz="1000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6443B-43A1-4690-BD30-06A9A29C8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5" y="1664846"/>
            <a:ext cx="1161164" cy="1161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362B6-AA79-E740-B547-D51CC9105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5" y="3113124"/>
            <a:ext cx="1161165" cy="11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553C2-CEBC-1EC1-4581-6F7295DD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595A-2799-2061-C8CA-8A0BFC11F76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r>
              <a:rPr lang="en-US"/>
              <a:t>Instagram Reel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8363-9F61-1952-0254-4AB00325244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5"/>
            <a:ext cx="4114801" cy="2466894"/>
          </a:xfrm>
        </p:spPr>
        <p:txBody>
          <a:bodyPr>
            <a:noAutofit/>
          </a:bodyPr>
          <a:lstStyle/>
          <a:p>
            <a:r>
              <a:rPr lang="en-US" sz="1100" b="1" dirty="0"/>
              <a:t>Instagram Reel: </a:t>
            </a:r>
            <a:r>
              <a:rPr lang="en-US" sz="1100" b="1" dirty="0" err="1"/>
              <a:t>first_canopy_social_ig_reel</a:t>
            </a:r>
            <a:r>
              <a:rPr lang="en-US" sz="1100" b="1" dirty="0"/>
              <a:t> (Left)</a:t>
            </a:r>
          </a:p>
          <a:p>
            <a:r>
              <a:rPr lang="en-US" sz="1100" b="1" dirty="0"/>
              <a:t>Instagram Reel Blank: </a:t>
            </a:r>
            <a:r>
              <a:rPr lang="en-US" sz="1100" b="1" dirty="0" err="1"/>
              <a:t>first_canopy_social_ig_reelblank</a:t>
            </a:r>
            <a:r>
              <a:rPr lang="en-US" sz="1100" b="1" dirty="0"/>
              <a:t> (Right)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Use for Instagram reel or story post.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Insert text below </a:t>
            </a:r>
            <a:r>
              <a:rPr lang="en-US" sz="1100" i="1" dirty="0"/>
              <a:t>FIRST</a:t>
            </a:r>
            <a:r>
              <a:rPr lang="en-US" sz="1100" dirty="0"/>
              <a:t> CANOPY lockup allow correct space. (Graphic on left)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Please exclusively use black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Example text: “Join our Team!”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CC58E-DE5B-75C2-BC9A-2EFB3FBD995B}"/>
              </a:ext>
            </a:extLst>
          </p:cNvPr>
          <p:cNvSpPr txBox="1"/>
          <p:nvPr/>
        </p:nvSpPr>
        <p:spPr>
          <a:xfrm>
            <a:off x="457198" y="4203405"/>
            <a:ext cx="48286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dirty="0">
                <a:latin typeface="Roboto"/>
                <a:ea typeface="Roboto"/>
                <a:cs typeface="Roboto"/>
                <a:hlinkClick r:id="rId3"/>
              </a:rPr>
              <a:t>FIRST</a:t>
            </a:r>
            <a:r>
              <a:rPr lang="en-US" sz="1000" dirty="0">
                <a:latin typeface="Roboto"/>
                <a:ea typeface="Roboto"/>
                <a:cs typeface="Roboto"/>
                <a:hlinkClick r:id="rId3"/>
              </a:rPr>
              <a:t> CANOPY Brand Guidelines</a:t>
            </a:r>
            <a:r>
              <a:rPr lang="en-US" sz="1000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endParaRPr lang="en-US">
              <a:latin typeface="Arial"/>
              <a:ea typeface="Roboto" panose="02000000000000000000" pitchFamily="2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C44B4-EE0B-CE16-153E-5F58B5520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6" y="1525941"/>
            <a:ext cx="1432089" cy="2542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1FF1E-D20B-57DB-8ABB-5C42FEC37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12" y="1525941"/>
            <a:ext cx="1432089" cy="25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5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c1631d929a25049d02698af3d85df0d7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303819d643d7bb5a9ed7ceea4124fc6a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FD3EA6-68E2-4623-B0B5-B4B8BCD90EF3}">
  <ds:schemaRefs>
    <ds:schemaRef ds:uri="0bfdc619-4bd5-4a26-8e37-4be4446dc23a"/>
    <ds:schemaRef ds:uri="48f12688-8fd6-47b2-a22c-5b60723771af"/>
    <ds:schemaRef ds:uri="7caf78fb-f71c-4a6f-8d9d-8e46613456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0371c52-833b-400f-ba1d-3599a71f02d7"/>
    <ds:schemaRef ds:uri="d7171e60-d71e-4106-a8b9-6506c21092ae"/>
  </ds:schemaRefs>
</ds:datastoreItem>
</file>

<file path=customXml/itemProps2.xml><?xml version="1.0" encoding="utf-8"?>
<ds:datastoreItem xmlns:ds="http://schemas.openxmlformats.org/officeDocument/2006/customXml" ds:itemID="{16800CBD-2F52-485A-A133-6943832FF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8224C-3A72-4BC8-AFFD-C9B2855A9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c52-833b-400f-ba1d-3599a71f02d7"/>
    <ds:schemaRef ds:uri="d7171e60-d71e-4106-a8b9-6506c2109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0</TotalTime>
  <Words>711</Words>
  <Application>Microsoft Office PowerPoint</Application>
  <PresentationFormat>On-screen Show (16:9)</PresentationFormat>
  <Paragraphs>94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PowerPoint Presentation</vt:lpstr>
      <vt:lpstr>Table of Contents</vt:lpstr>
      <vt:lpstr>How to use the season name when written:</vt:lpstr>
      <vt:lpstr> In social media posts, season game names may be used with hashtags: </vt:lpstr>
      <vt:lpstr>FIRST® CANOPY™ Sample Social Media Copy:</vt:lpstr>
      <vt:lpstr>Facebook Cover: first_canopy_social_fb_cover</vt:lpstr>
      <vt:lpstr>Facebook Posts Templates</vt:lpstr>
      <vt:lpstr>Social Graphic Templates</vt:lpstr>
      <vt:lpstr>Instagram Reel Templates</vt:lpstr>
      <vt:lpstr>LinkedIn Templates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Denise Anderson</cp:lastModifiedBy>
  <cp:revision>4</cp:revision>
  <dcterms:created xsi:type="dcterms:W3CDTF">2017-02-15T18:38:39Z</dcterms:created>
  <dcterms:modified xsi:type="dcterms:W3CDTF">2026-05-01T19:56:13Z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  <property fmtid="{D5CDD505-2E9C-101B-9397-08002B2CF9AE}" pid="3" name="MediaServiceImageTags">
    <vt:lpwstr/>
  </property>
</Properties>
</file>