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4"/>
  </p:sldMasterIdLst>
  <p:notesMasterIdLst>
    <p:notesMasterId r:id="rId14"/>
  </p:notesMasterIdLst>
  <p:sldIdLst>
    <p:sldId id="256" r:id="rId5"/>
    <p:sldId id="279" r:id="rId6"/>
    <p:sldId id="300" r:id="rId7"/>
    <p:sldId id="301" r:id="rId8"/>
    <p:sldId id="302" r:id="rId9"/>
    <p:sldId id="299" r:id="rId10"/>
    <p:sldId id="298" r:id="rId11"/>
    <p:sldId id="297" r:id="rId12"/>
    <p:sldId id="296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E33C"/>
    <a:srgbClr val="3165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E190B7-2E84-49A9-BF7A-FE503991134B}" v="2" dt="2026-05-01T15:48:36.0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4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EBF98-CA0D-534C-A20C-64AD7B4C8B50}" type="datetimeFigureOut">
              <a:rPr lang="en-US" smtClean="0"/>
              <a:t>5/1/2026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71015-C9A7-E442-A272-92807C047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0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671015-C9A7-E442-A272-92807C0471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01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131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144001" cy="333617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85184" y="3518169"/>
            <a:ext cx="2822712" cy="3816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4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36104" y="3518169"/>
            <a:ext cx="4744279" cy="4468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/>
          <p:cNvCxnSpPr>
            <a:cxnSpLocks/>
          </p:cNvCxnSpPr>
          <p:nvPr userDrawn="1"/>
        </p:nvCxnSpPr>
        <p:spPr>
          <a:xfrm>
            <a:off x="0" y="3347405"/>
            <a:ext cx="914400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8294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568"/>
            <a:ext cx="8289235" cy="29737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440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0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0787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568"/>
            <a:ext cx="8289235" cy="29737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0624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0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9262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826"/>
            <a:ext cx="8289235" cy="29734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1688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5412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824"/>
            <a:ext cx="8289235" cy="29734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5244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0880C09-58BE-704C-9EF5-700C1A4D4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62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lcom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9526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949927"/>
            <a:ext cx="8289236" cy="55418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47825"/>
            <a:ext cx="8289235" cy="297346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9371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F92CB7-DE02-2F4F-B713-660296149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43001"/>
            <a:ext cx="8289235" cy="24193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6710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918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55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1611" y="1011929"/>
            <a:ext cx="8460777" cy="65432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90000"/>
              </a:lnSpc>
              <a:defRPr sz="3600" spc="-8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Conference Session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4558" y="2024683"/>
            <a:ext cx="8460776" cy="3603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0" cap="none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Presenter 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85689" y="4651334"/>
            <a:ext cx="3496493" cy="1998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cap="none" spc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CONFIDENTIAL UNTIL APRIL 23</a:t>
            </a:r>
          </a:p>
        </p:txBody>
      </p:sp>
    </p:spTree>
    <p:extLst>
      <p:ext uri="{BB962C8B-B14F-4D97-AF65-F5344CB8AC3E}">
        <p14:creationId xmlns:p14="http://schemas.microsoft.com/office/powerpoint/2010/main" val="422478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97538" y="330543"/>
            <a:ext cx="3222507" cy="22057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cap="none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CONFIDENTIAL UNTIL APRIL 23</a:t>
            </a:r>
          </a:p>
        </p:txBody>
      </p:sp>
    </p:spTree>
    <p:extLst>
      <p:ext uri="{BB962C8B-B14F-4D97-AF65-F5344CB8AC3E}">
        <p14:creationId xmlns:p14="http://schemas.microsoft.com/office/powerpoint/2010/main" val="26880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4139" y="1055377"/>
            <a:ext cx="4491612" cy="114047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6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34140" y="2874655"/>
            <a:ext cx="4491612" cy="114047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b="0" cap="none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58360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884807"/>
            <a:ext cx="8289236" cy="6400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67435"/>
            <a:ext cx="8289235" cy="29368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884807"/>
            <a:ext cx="8289236" cy="6400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F8937E-7FDF-C44A-8A36-A5D313022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050" y="1667434"/>
            <a:ext cx="5111750" cy="2937647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>
              <a:defRPr sz="20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2pPr>
            <a:lvl3pPr>
              <a:defRPr sz="18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3pPr>
            <a:lvl4pPr>
              <a:defRPr sz="16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4pPr>
            <a:lvl5pPr>
              <a:defRPr sz="1400"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4F49F02-EF0A-1541-AE9A-C0D9F3AE3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1" y="1667434"/>
            <a:ext cx="2922103" cy="29376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596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7A2E7-7AC0-7C42-BA19-C28C5C917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294" y="598595"/>
            <a:ext cx="6754904" cy="6758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554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20196" y="598595"/>
            <a:ext cx="6119002" cy="67586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20196" y="1799293"/>
            <a:ext cx="6119002" cy="2553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50" r:id="rId2"/>
    <p:sldLayoutId id="2147483913" r:id="rId3"/>
    <p:sldLayoutId id="2147483948" r:id="rId4"/>
    <p:sldLayoutId id="2147483949" r:id="rId5"/>
    <p:sldLayoutId id="2147483925" r:id="rId6"/>
    <p:sldLayoutId id="2147483914" r:id="rId7"/>
    <p:sldLayoutId id="2147483945" r:id="rId8"/>
    <p:sldLayoutId id="2147483936" r:id="rId9"/>
    <p:sldLayoutId id="2147483921" r:id="rId10"/>
    <p:sldLayoutId id="2147483934" r:id="rId11"/>
    <p:sldLayoutId id="2147483946" r:id="rId12"/>
    <p:sldLayoutId id="2147483947" r:id="rId13"/>
    <p:sldLayoutId id="2147483937" r:id="rId14"/>
    <p:sldLayoutId id="2147483938" r:id="rId15"/>
    <p:sldLayoutId id="2147483939" r:id="rId16"/>
    <p:sldLayoutId id="2147483940" r:id="rId17"/>
    <p:sldLayoutId id="2147483941" r:id="rId18"/>
    <p:sldLayoutId id="2147483942" r:id="rId19"/>
    <p:sldLayoutId id="2147483943" r:id="rId20"/>
    <p:sldLayoutId id="2147483944" r:id="rId21"/>
    <p:sldLayoutId id="2147483951" r:id="rId22"/>
    <p:sldLayoutId id="2147483952" r:id="rId2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i="0" kern="1200" cap="none" spc="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0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6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1400" b="0" i="0" kern="1200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LLteams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%40FIRSTLEGOLeagueofficia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.firstinspires.org/hubfs/web/brand/season/2027/downloads/first-canopy-brandguide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.firstinspires.org/hubfs/web/brand/season/2027/downloads/first-canopy-brandguide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.firstinspires.org/hubfs/web/brand/season/2027/downloads/first-canopy-brandguide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 descr="$PPTXTitle">
            <a:extLst>
              <a:ext uri="{FF2B5EF4-FFF2-40B4-BE49-F238E27FC236}">
                <a16:creationId xmlns:a16="http://schemas.microsoft.com/office/drawing/2014/main" id="{DB472F23-0493-677F-FA45-896C388C2AB4}"/>
              </a:ext>
            </a:extLst>
          </p:cNvPr>
          <p:cNvSpPr txBox="1">
            <a:spLocks/>
          </p:cNvSpPr>
          <p:nvPr/>
        </p:nvSpPr>
        <p:spPr>
          <a:xfrm>
            <a:off x="1639252" y="444720"/>
            <a:ext cx="58654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i="0" kern="1200" cap="none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200">
                <a:solidFill>
                  <a:srgbClr val="FFFFFF"/>
                </a:solidFill>
              </a:rPr>
              <a:t>2026</a:t>
            </a:r>
            <a:r>
              <a:rPr lang="en-US" sz="3200" spc="-215">
                <a:solidFill>
                  <a:srgbClr val="FFFFFF"/>
                </a:solidFill>
              </a:rPr>
              <a:t> </a:t>
            </a:r>
            <a:r>
              <a:rPr lang="en-US" sz="3200" spc="415">
                <a:solidFill>
                  <a:srgbClr val="FFFFFF"/>
                </a:solidFill>
              </a:rPr>
              <a:t>–</a:t>
            </a:r>
            <a:r>
              <a:rPr lang="en-US" sz="3200" spc="-245">
                <a:solidFill>
                  <a:srgbClr val="FFFFFF"/>
                </a:solidFill>
              </a:rPr>
              <a:t> </a:t>
            </a:r>
            <a:r>
              <a:rPr lang="en-US" sz="3200">
                <a:solidFill>
                  <a:srgbClr val="FFFFFF"/>
                </a:solidFill>
              </a:rPr>
              <a:t>2027</a:t>
            </a:r>
            <a:r>
              <a:rPr lang="en-US" sz="3200" spc="-210">
                <a:solidFill>
                  <a:srgbClr val="FFFFFF"/>
                </a:solidFill>
              </a:rPr>
              <a:t> </a:t>
            </a:r>
            <a:r>
              <a:rPr lang="en-US" sz="3200" spc="-85">
                <a:solidFill>
                  <a:srgbClr val="FFFFFF"/>
                </a:solidFill>
              </a:rPr>
              <a:t>Social</a:t>
            </a:r>
            <a:r>
              <a:rPr lang="en-US" sz="3200" spc="-220">
                <a:solidFill>
                  <a:srgbClr val="FFFFFF"/>
                </a:solidFill>
              </a:rPr>
              <a:t> </a:t>
            </a:r>
            <a:r>
              <a:rPr lang="en-US" sz="3200" spc="-110">
                <a:solidFill>
                  <a:srgbClr val="FFFFFF"/>
                </a:solidFill>
              </a:rPr>
              <a:t>Media</a:t>
            </a:r>
            <a:r>
              <a:rPr lang="en-US" sz="3200" spc="-220">
                <a:solidFill>
                  <a:srgbClr val="FFFFFF"/>
                </a:solidFill>
              </a:rPr>
              <a:t> </a:t>
            </a:r>
            <a:r>
              <a:rPr lang="en-US" sz="3200" spc="-170">
                <a:solidFill>
                  <a:srgbClr val="FFFFFF"/>
                </a:solidFill>
              </a:rPr>
              <a:t>Toolkit</a:t>
            </a:r>
            <a:endParaRPr lang="en-US" sz="3200"/>
          </a:p>
        </p:txBody>
      </p:sp>
      <p:sp>
        <p:nvSpPr>
          <p:cNvPr id="5" name="object 2" descr="$PPTXTitle">
            <a:extLst>
              <a:ext uri="{FF2B5EF4-FFF2-40B4-BE49-F238E27FC236}">
                <a16:creationId xmlns:a16="http://schemas.microsoft.com/office/drawing/2014/main" id="{F3A1D517-2E32-6750-465E-B432F501B477}"/>
              </a:ext>
            </a:extLst>
          </p:cNvPr>
          <p:cNvSpPr txBox="1">
            <a:spLocks/>
          </p:cNvSpPr>
          <p:nvPr/>
        </p:nvSpPr>
        <p:spPr>
          <a:xfrm>
            <a:off x="1216575" y="3655044"/>
            <a:ext cx="671084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i="0" kern="1200" cap="none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dirty="0">
                <a:solidFill>
                  <a:srgbClr val="FFFFFF"/>
                </a:solidFill>
              </a:rPr>
              <a:t>2026 - 2027</a:t>
            </a:r>
            <a:r>
              <a:rPr lang="en-US" spc="-210" dirty="0">
                <a:solidFill>
                  <a:srgbClr val="FFFFFF"/>
                </a:solidFill>
              </a:rPr>
              <a:t> </a:t>
            </a:r>
            <a:r>
              <a:rPr lang="en-US" i="1" spc="-85" dirty="0">
                <a:solidFill>
                  <a:srgbClr val="FFFFFF"/>
                </a:solidFill>
              </a:rPr>
              <a:t>FIRST</a:t>
            </a:r>
            <a:r>
              <a:rPr lang="en-US" spc="-85" baseline="30000" dirty="0">
                <a:solidFill>
                  <a:srgbClr val="FFFFFF"/>
                </a:solidFill>
              </a:rPr>
              <a:t>®</a:t>
            </a:r>
            <a:r>
              <a:rPr lang="en-US" spc="-85" dirty="0">
                <a:solidFill>
                  <a:srgbClr val="FFFFFF"/>
                </a:solidFill>
              </a:rPr>
              <a:t> LEGO</a:t>
            </a:r>
            <a:r>
              <a:rPr lang="en-US" baseline="30000">
                <a:solidFill>
                  <a:schemeClr val="bg1"/>
                </a:solidFill>
              </a:rPr>
              <a:t>®</a:t>
            </a:r>
            <a:r>
              <a:rPr lang="en-US" spc="-85">
                <a:solidFill>
                  <a:schemeClr val="bg1"/>
                </a:solidFill>
              </a:rPr>
              <a:t> </a:t>
            </a:r>
            <a:r>
              <a:rPr lang="en-US" spc="-85">
                <a:solidFill>
                  <a:srgbClr val="FFFFFF"/>
                </a:solidFill>
              </a:rPr>
              <a:t>League</a:t>
            </a:r>
            <a:r>
              <a:rPr lang="en-US" baseline="30000">
                <a:solidFill>
                  <a:schemeClr val="bg1"/>
                </a:solidFill>
              </a:rPr>
              <a:t> </a:t>
            </a:r>
            <a:r>
              <a:rPr lang="en-US" spc="-85" dirty="0">
                <a:solidFill>
                  <a:srgbClr val="FFFFFF"/>
                </a:solidFill>
              </a:rPr>
              <a:t>season BIOGLOW</a:t>
            </a:r>
            <a:r>
              <a:rPr lang="en-US" spc="-85" baseline="30000" dirty="0">
                <a:solidFill>
                  <a:srgbClr val="FFFFFF"/>
                </a:solidFill>
              </a:rPr>
              <a:t>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215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C9B1D-E5E0-4841-82F4-88DCDF240DAB}"/>
              </a:ext>
            </a:extLst>
          </p:cNvPr>
          <p:cNvSpPr>
            <a:spLocks noGrp="1" noChangeAspect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Table of Contents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CF34C-4499-A548-862A-1342D8A9CDE4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457199" y="1647568"/>
            <a:ext cx="8289235" cy="2546005"/>
          </a:xfrm>
        </p:spPr>
        <p:txBody>
          <a:bodyPr>
            <a:noAutofit/>
          </a:bodyPr>
          <a:lstStyle/>
          <a:p>
            <a:r>
              <a:rPr lang="en-US" sz="1600" dirty="0"/>
              <a:t>2026-2027 </a:t>
            </a:r>
            <a:r>
              <a:rPr lang="en-US" sz="1600" i="1" dirty="0"/>
              <a:t>FIRST</a:t>
            </a:r>
            <a:r>
              <a:rPr lang="en-US" sz="1600" baseline="30000" dirty="0"/>
              <a:t>®</a:t>
            </a:r>
            <a:r>
              <a:rPr lang="en-US" sz="1600" dirty="0"/>
              <a:t> LEGO</a:t>
            </a:r>
            <a:r>
              <a:rPr lang="en-US" sz="1600" baseline="30000" dirty="0"/>
              <a:t>®</a:t>
            </a:r>
            <a:r>
              <a:rPr lang="en-US" sz="1600" dirty="0"/>
              <a:t> League BIOGLOW</a:t>
            </a:r>
            <a:r>
              <a:rPr lang="en-US" sz="1600" baseline="30000" dirty="0"/>
              <a:t>™</a:t>
            </a:r>
          </a:p>
          <a:p>
            <a:r>
              <a:rPr lang="en-US" sz="1600" dirty="0"/>
              <a:t>Writing game name</a:t>
            </a:r>
          </a:p>
          <a:p>
            <a:r>
              <a:rPr lang="en-US" sz="1600" dirty="0"/>
              <a:t>Game hashtag</a:t>
            </a:r>
          </a:p>
          <a:p>
            <a:r>
              <a:rPr lang="en-US" sz="1600" dirty="0"/>
              <a:t>Sample social copy using game name</a:t>
            </a:r>
          </a:p>
          <a:p>
            <a:r>
              <a:rPr lang="en-US" sz="1600" dirty="0"/>
              <a:t>Sample social copy using game with season name/tags</a:t>
            </a:r>
          </a:p>
          <a:p>
            <a:r>
              <a:rPr lang="en-US" sz="1600" dirty="0"/>
              <a:t>Social graphic best practices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487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F410C8-14AA-90A2-5497-141D5E0F7D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ACC02-777E-076D-2D48-0B9DEAB8E7B9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457199" y="417096"/>
            <a:ext cx="8289236" cy="554181"/>
          </a:xfrm>
        </p:spPr>
        <p:txBody>
          <a:bodyPr/>
          <a:lstStyle/>
          <a:p>
            <a:r>
              <a:rPr lang="en-US"/>
              <a:t>How to use the season game name when written: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A6ABC-26B6-F84D-DA78-388751AA64E6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457200" y="1108852"/>
            <a:ext cx="8289235" cy="2546005"/>
          </a:xfrm>
        </p:spPr>
        <p:txBody>
          <a:bodyPr>
            <a:noAutofit/>
          </a:bodyPr>
          <a:lstStyle/>
          <a:p>
            <a:r>
              <a:rPr lang="en-US" sz="1100" b="1" dirty="0"/>
              <a:t>When using BIOGLOW™ in text (body copy), adhere to the following style standards: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Always CAPITAL LETTERS.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BIOGLOW is one word.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Include superscripted TM on first mention in headline and first mention in body copy.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Do not use the wordmark (logotype/art) as a mention in body copy.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Do not distort, alter, or separate any logo elements.</a:t>
            </a:r>
          </a:p>
          <a:p>
            <a:endParaRPr lang="en-US" sz="1100" dirty="0"/>
          </a:p>
          <a:p>
            <a:r>
              <a:rPr lang="en-US" sz="1100" dirty="0"/>
              <a:t>For all </a:t>
            </a:r>
            <a:r>
              <a:rPr lang="en-US" sz="1100" i="1" dirty="0"/>
              <a:t>FIRST</a:t>
            </a:r>
            <a:r>
              <a:rPr lang="en-US" sz="1100" dirty="0"/>
              <a:t> logos and branding guidelines, visit the </a:t>
            </a:r>
            <a:r>
              <a:rPr lang="en-US" sz="1100" i="1" dirty="0"/>
              <a:t>FIRST</a:t>
            </a:r>
            <a:r>
              <a:rPr lang="en-US" sz="1100" dirty="0"/>
              <a:t> Branding Page.</a:t>
            </a:r>
          </a:p>
          <a:p>
            <a:r>
              <a:rPr lang="en-US" sz="1100" dirty="0"/>
              <a:t>When talking about the season on social media, always use the hashtag #BIOGLOW</a:t>
            </a:r>
          </a:p>
          <a:p>
            <a:r>
              <a:rPr lang="en-US" sz="1100" i="1" dirty="0">
                <a:hlinkClick r:id="rId3"/>
              </a:rPr>
              <a:t>FIRST</a:t>
            </a:r>
            <a:r>
              <a:rPr lang="en-US" sz="1100" dirty="0">
                <a:hlinkClick r:id="rId3"/>
              </a:rPr>
              <a:t> LEGO League Facebook</a:t>
            </a:r>
            <a:r>
              <a:rPr lang="en-US" sz="1100" dirty="0"/>
              <a:t> | </a:t>
            </a:r>
            <a:r>
              <a:rPr lang="en-US" sz="1100" i="1" dirty="0">
                <a:hlinkClick r:id="rId4"/>
              </a:rPr>
              <a:t>FIRST</a:t>
            </a:r>
            <a:r>
              <a:rPr lang="en-US" sz="1100" dirty="0">
                <a:hlinkClick r:id="rId4"/>
              </a:rPr>
              <a:t> LEGO League YouTube</a:t>
            </a: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56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96797E-5AF2-453F-5EC5-66B9970E16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51289-D848-5DDA-9DCE-1048D0D08F1D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457199" y="417096"/>
            <a:ext cx="8289236" cy="554181"/>
          </a:xfrm>
        </p:spPr>
        <p:txBody>
          <a:bodyPr/>
          <a:lstStyle/>
          <a:p>
            <a:r>
              <a:rPr lang="en-US" dirty="0"/>
              <a:t>BIOGLOW™ Sample Social Media Copy: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9D5F9-5DB2-BE6A-A0F0-066463B27525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457200" y="1108852"/>
            <a:ext cx="8289235" cy="2546005"/>
          </a:xfrm>
        </p:spPr>
        <p:txBody>
          <a:bodyPr>
            <a:noAutofit/>
          </a:bodyPr>
          <a:lstStyle/>
          <a:p>
            <a:r>
              <a:rPr lang="en-US" sz="1100" b="1"/>
              <a:t>Facebook:</a:t>
            </a:r>
          </a:p>
          <a:p>
            <a:r>
              <a:rPr lang="en-US" sz="1100"/>
              <a:t>Experience the vibrancy of the world’s ecosystems in the 2026-2027 </a:t>
            </a:r>
            <a:r>
              <a:rPr lang="en-US" sz="1100" i="1"/>
              <a:t>FIRST</a:t>
            </a:r>
            <a:r>
              <a:rPr lang="en-US" sz="1100" baseline="30000"/>
              <a:t>®</a:t>
            </a:r>
            <a:r>
              <a:rPr lang="en-US" sz="1100"/>
              <a:t> LEGO League season #BIOGLOW</a:t>
            </a:r>
          </a:p>
          <a:p>
            <a:r>
              <a:rPr lang="en-US" sz="1100" b="1"/>
              <a:t>Instagram:</a:t>
            </a:r>
          </a:p>
          <a:p>
            <a:r>
              <a:rPr lang="en-US" sz="1100"/>
              <a:t>Experience the vibrancy of the world’s ecosystems in the 2026-2027 </a:t>
            </a:r>
            <a:r>
              <a:rPr lang="en-US" sz="1100" i="1"/>
              <a:t>FIRST</a:t>
            </a:r>
            <a:r>
              <a:rPr lang="en-US" sz="1100" baseline="30000"/>
              <a:t>®</a:t>
            </a:r>
            <a:r>
              <a:rPr lang="en-US" sz="1100"/>
              <a:t> LEGO League season #BIOGLOW</a:t>
            </a:r>
          </a:p>
          <a:p>
            <a:r>
              <a:rPr lang="en-US" sz="1100" b="1"/>
              <a:t>LinkedIn:</a:t>
            </a:r>
          </a:p>
          <a:p>
            <a:r>
              <a:rPr lang="en-US" sz="1100"/>
              <a:t>Experience the vibrancy of the world’s ecosystems in the 2026-2027 </a:t>
            </a:r>
            <a:r>
              <a:rPr lang="en-US" sz="1100" i="1"/>
              <a:t>FIRST</a:t>
            </a:r>
            <a:r>
              <a:rPr lang="en-US" sz="1100" baseline="30000"/>
              <a:t>®</a:t>
            </a:r>
            <a:r>
              <a:rPr lang="en-US" sz="1100"/>
              <a:t> LEGO League season #BIOGLOW</a:t>
            </a:r>
          </a:p>
          <a:p>
            <a:r>
              <a:rPr lang="en-US" sz="1100" b="1"/>
              <a:t>TikTok:</a:t>
            </a:r>
          </a:p>
          <a:p>
            <a:r>
              <a:rPr lang="en-US" sz="1100"/>
              <a:t>Experience the vibrancy of the world’s ecosystems in the 2026-2027 </a:t>
            </a:r>
            <a:r>
              <a:rPr lang="en-US" sz="1100" i="1"/>
              <a:t>FIRST</a:t>
            </a:r>
            <a:r>
              <a:rPr lang="en-US" sz="1100" baseline="30000"/>
              <a:t>®</a:t>
            </a:r>
            <a:r>
              <a:rPr lang="en-US" sz="1100"/>
              <a:t> LEGO League season #BIOGLOW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47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C5E473-14C3-2EF3-827B-6C534B088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E971F-51A7-D093-A017-34FFC65B9C1D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457199" y="417096"/>
            <a:ext cx="8289236" cy="554181"/>
          </a:xfrm>
        </p:spPr>
        <p:txBody>
          <a:bodyPr/>
          <a:lstStyle/>
          <a:p>
            <a:r>
              <a:rPr lang="en-US" dirty="0"/>
              <a:t>Sample social copy for when </a:t>
            </a:r>
            <a:r>
              <a:rPr lang="en-US" i="1" dirty="0"/>
              <a:t>FIRST</a:t>
            </a:r>
            <a:r>
              <a:rPr lang="en-US" baseline="30000" dirty="0"/>
              <a:t>®</a:t>
            </a:r>
            <a:r>
              <a:rPr lang="en-US" dirty="0"/>
              <a:t> CANOPY™ and BIOGLOW™ are mentioned together: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37D4F-B36D-1DA0-5E32-0E3F83323106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457200" y="1108852"/>
            <a:ext cx="8289235" cy="2546005"/>
          </a:xfrm>
        </p:spPr>
        <p:txBody>
          <a:bodyPr>
            <a:noAutofit/>
          </a:bodyPr>
          <a:lstStyle/>
          <a:p>
            <a:r>
              <a:rPr lang="en-US" sz="1100" b="1" dirty="0"/>
              <a:t>Facebook:</a:t>
            </a:r>
          </a:p>
          <a:p>
            <a:r>
              <a:rPr lang="en-US" sz="1100" dirty="0"/>
              <a:t>How will you engineer a thriving planet in #BIOGLOW? Learn more about the 2026-27 #FIRSTCANOPY season: [link]</a:t>
            </a:r>
          </a:p>
          <a:p>
            <a:r>
              <a:rPr lang="en-US" sz="1100" b="1" dirty="0"/>
              <a:t>Instagram:</a:t>
            </a:r>
          </a:p>
          <a:p>
            <a:r>
              <a:rPr lang="en-US" sz="1100" dirty="0"/>
              <a:t>How will you engineer a thriving planet in #BIOGLOW? Learn more about the 2026-27 #FIRSTCANOPY season: [link]</a:t>
            </a:r>
          </a:p>
          <a:p>
            <a:r>
              <a:rPr lang="en-US" sz="1100" b="1" dirty="0"/>
              <a:t>LinkedIn:</a:t>
            </a:r>
          </a:p>
          <a:p>
            <a:r>
              <a:rPr lang="en-US" sz="1100" dirty="0"/>
              <a:t>How will you engineer a thriving planet in #BIOGLOW? Learn more about the 2026-27 #FIRSTCANOPY season: [link]</a:t>
            </a:r>
          </a:p>
          <a:p>
            <a:r>
              <a:rPr lang="en-US" sz="1100" b="1" dirty="0"/>
              <a:t>TikTok:</a:t>
            </a:r>
          </a:p>
          <a:p>
            <a:r>
              <a:rPr lang="en-US" sz="1100" dirty="0"/>
              <a:t>How will you engineer a thriving planet in #BIOGLOW? Learn more about the 2026-27 #FIRSTCANOPY season: [link]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19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E5D195-765D-E8CF-868B-3E02E497C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9AC8378-6723-A347-D44A-D86409F635BB}"/>
              </a:ext>
            </a:extLst>
          </p:cNvPr>
          <p:cNvSpPr txBox="1">
            <a:spLocks noChangeAspect="1"/>
          </p:cNvSpPr>
          <p:nvPr/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i="0" kern="1200" cap="none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Facebook Graphic Templates</a:t>
            </a:r>
            <a:br>
              <a:rPr lang="en-US"/>
            </a:b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26E8982-26AC-6059-BCF3-D522AAACC182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457199" y="1143001"/>
            <a:ext cx="5256029" cy="2419396"/>
          </a:xfrm>
        </p:spPr>
        <p:txBody>
          <a:bodyPr>
            <a:noAutofit/>
          </a:bodyPr>
          <a:lstStyle/>
          <a:p>
            <a:r>
              <a:rPr lang="en-US" sz="1050" b="1" spc="-30" dirty="0">
                <a:cs typeface="Roboto" panose="02000000000000000000" pitchFamily="2" charset="0"/>
              </a:rPr>
              <a:t>Facebook</a:t>
            </a:r>
            <a:r>
              <a:rPr lang="en-US" sz="1050" b="1" spc="-35" dirty="0">
                <a:cs typeface="Roboto" panose="02000000000000000000" pitchFamily="2" charset="0"/>
              </a:rPr>
              <a:t> </a:t>
            </a:r>
            <a:r>
              <a:rPr lang="en-US" sz="1050" b="1" spc="-50" dirty="0">
                <a:cs typeface="Roboto" panose="02000000000000000000" pitchFamily="2" charset="0"/>
              </a:rPr>
              <a:t>Cover: </a:t>
            </a:r>
            <a:r>
              <a:rPr lang="en-US" sz="1050" b="1" spc="-50" dirty="0" err="1">
                <a:cs typeface="Roboto" panose="02000000000000000000" pitchFamily="2" charset="0"/>
              </a:rPr>
              <a:t>canopy_fll_bioglow_social_fb_post</a:t>
            </a:r>
            <a:endParaRPr lang="en-US" sz="1050" b="1" spc="-50" dirty="0">
              <a:cs typeface="Roboto" panose="02000000000000000000" pitchFamily="2" charset="0"/>
            </a:endParaRPr>
          </a:p>
          <a:p>
            <a:r>
              <a:rPr lang="en-US" sz="1000" spc="55" dirty="0">
                <a:cs typeface="Roboto" panose="02000000000000000000" pitchFamily="2" charset="0"/>
              </a:rPr>
              <a:t>Facebook</a:t>
            </a:r>
            <a:r>
              <a:rPr lang="en-US" sz="1000" spc="-30" dirty="0">
                <a:cs typeface="Roboto" panose="02000000000000000000" pitchFamily="2" charset="0"/>
              </a:rPr>
              <a:t> </a:t>
            </a:r>
            <a:r>
              <a:rPr lang="en-US" sz="1000" spc="40" dirty="0">
                <a:cs typeface="Roboto" panose="02000000000000000000" pitchFamily="2" charset="0"/>
              </a:rPr>
              <a:t>Post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spc="20" dirty="0">
                <a:cs typeface="Roboto" panose="02000000000000000000" pitchFamily="2" charset="0"/>
              </a:rPr>
              <a:t>Any</a:t>
            </a:r>
            <a:r>
              <a:rPr lang="en-US" sz="1000" dirty="0">
                <a:cs typeface="Roboto" panose="02000000000000000000" pitchFamily="2" charset="0"/>
              </a:rPr>
              <a:t> </a:t>
            </a:r>
            <a:r>
              <a:rPr lang="en-US" sz="1000" spc="45" dirty="0">
                <a:cs typeface="Roboto" panose="02000000000000000000" pitchFamily="2" charset="0"/>
              </a:rPr>
              <a:t>additional</a:t>
            </a:r>
            <a:r>
              <a:rPr lang="en-US" sz="1000" spc="15" dirty="0">
                <a:cs typeface="Roboto" panose="02000000000000000000" pitchFamily="2" charset="0"/>
              </a:rPr>
              <a:t> </a:t>
            </a:r>
            <a:r>
              <a:rPr lang="en-US" sz="1000" spc="20" dirty="0">
                <a:cs typeface="Roboto" panose="02000000000000000000" pitchFamily="2" charset="0"/>
              </a:rPr>
              <a:t>information</a:t>
            </a:r>
            <a:r>
              <a:rPr lang="en-US" sz="1000" spc="25" dirty="0">
                <a:cs typeface="Roboto" panose="02000000000000000000" pitchFamily="2" charset="0"/>
              </a:rPr>
              <a:t> </a:t>
            </a:r>
            <a:r>
              <a:rPr lang="en-US" sz="1000" spc="50" dirty="0">
                <a:cs typeface="Roboto" panose="02000000000000000000" pitchFamily="2" charset="0"/>
              </a:rPr>
              <a:t>should</a:t>
            </a:r>
            <a:r>
              <a:rPr lang="en-US" sz="1000" spc="5" dirty="0">
                <a:cs typeface="Roboto" panose="02000000000000000000" pitchFamily="2" charset="0"/>
              </a:rPr>
              <a:t> </a:t>
            </a:r>
            <a:r>
              <a:rPr lang="en-US" sz="1000" spc="60" dirty="0">
                <a:cs typeface="Roboto" panose="02000000000000000000" pitchFamily="2" charset="0"/>
              </a:rPr>
              <a:t>be</a:t>
            </a:r>
            <a:r>
              <a:rPr lang="en-US" sz="1000" spc="10" dirty="0">
                <a:cs typeface="Roboto" panose="02000000000000000000" pitchFamily="2" charset="0"/>
              </a:rPr>
              <a:t> </a:t>
            </a:r>
            <a:r>
              <a:rPr lang="en-US" sz="1000" spc="65" dirty="0">
                <a:cs typeface="Roboto" panose="02000000000000000000" pitchFamily="2" charset="0"/>
              </a:rPr>
              <a:t>shared/added</a:t>
            </a:r>
            <a:r>
              <a:rPr lang="en-US" sz="1000" spc="5" dirty="0">
                <a:cs typeface="Roboto" panose="02000000000000000000" pitchFamily="2" charset="0"/>
              </a:rPr>
              <a:t> </a:t>
            </a:r>
            <a:r>
              <a:rPr lang="en-US" sz="1000" spc="20" dirty="0">
                <a:cs typeface="Roboto" panose="02000000000000000000" pitchFamily="2" charset="0"/>
              </a:rPr>
              <a:t>in</a:t>
            </a:r>
            <a:r>
              <a:rPr lang="en-US" sz="1000" spc="10" dirty="0">
                <a:cs typeface="Roboto" panose="02000000000000000000" pitchFamily="2" charset="0"/>
              </a:rPr>
              <a:t> </a:t>
            </a:r>
            <a:r>
              <a:rPr lang="en-US" sz="1000" spc="20" dirty="0">
                <a:cs typeface="Roboto" panose="02000000000000000000" pitchFamily="2" charset="0"/>
              </a:rPr>
              <a:t>the</a:t>
            </a:r>
            <a:r>
              <a:rPr lang="en-US" sz="1000" spc="25" dirty="0">
                <a:cs typeface="Roboto" panose="02000000000000000000" pitchFamily="2" charset="0"/>
              </a:rPr>
              <a:t> </a:t>
            </a:r>
            <a:r>
              <a:rPr lang="en-US" sz="1000" spc="40" dirty="0">
                <a:cs typeface="Roboto" panose="02000000000000000000" pitchFamily="2" charset="0"/>
              </a:rPr>
              <a:t>post’s </a:t>
            </a:r>
            <a:r>
              <a:rPr lang="en-US" sz="1000" spc="-10" dirty="0">
                <a:cs typeface="Roboto" panose="02000000000000000000" pitchFamily="2" charset="0"/>
              </a:rPr>
              <a:t>caption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spc="-55" dirty="0">
                <a:cs typeface="Roboto" panose="02000000000000000000" pitchFamily="2" charset="0"/>
              </a:rPr>
              <a:t>Do</a:t>
            </a:r>
            <a:r>
              <a:rPr lang="en-US" sz="1000" spc="-5" dirty="0">
                <a:cs typeface="Roboto" panose="02000000000000000000" pitchFamily="2" charset="0"/>
              </a:rPr>
              <a:t> </a:t>
            </a:r>
            <a:r>
              <a:rPr lang="en-US" sz="1000" dirty="0">
                <a:cs typeface="Roboto" panose="02000000000000000000" pitchFamily="2" charset="0"/>
              </a:rPr>
              <a:t>not</a:t>
            </a:r>
            <a:r>
              <a:rPr lang="en-US" sz="1000" spc="20" dirty="0">
                <a:cs typeface="Roboto" panose="02000000000000000000" pitchFamily="2" charset="0"/>
              </a:rPr>
              <a:t> </a:t>
            </a:r>
            <a:r>
              <a:rPr lang="en-US" sz="1000" dirty="0">
                <a:cs typeface="Roboto" panose="02000000000000000000" pitchFamily="2" charset="0"/>
              </a:rPr>
              <a:t>edit </a:t>
            </a:r>
            <a:r>
              <a:rPr lang="en-US" sz="1000" spc="-30" dirty="0">
                <a:cs typeface="Roboto" panose="02000000000000000000" pitchFamily="2" charset="0"/>
              </a:rPr>
              <a:t>or</a:t>
            </a:r>
            <a:r>
              <a:rPr lang="en-US" sz="1000" spc="5" dirty="0">
                <a:cs typeface="Roboto" panose="02000000000000000000" pitchFamily="2" charset="0"/>
              </a:rPr>
              <a:t> </a:t>
            </a:r>
            <a:r>
              <a:rPr lang="en-US" sz="1000" spc="60" dirty="0">
                <a:cs typeface="Roboto" panose="02000000000000000000" pitchFamily="2" charset="0"/>
              </a:rPr>
              <a:t>adjust</a:t>
            </a:r>
            <a:r>
              <a:rPr lang="en-US" sz="1000" dirty="0">
                <a:cs typeface="Roboto" panose="02000000000000000000" pitchFamily="2" charset="0"/>
              </a:rPr>
              <a:t> </a:t>
            </a:r>
            <a:r>
              <a:rPr lang="en-US" sz="1000" spc="65" dirty="0">
                <a:cs typeface="Roboto" panose="02000000000000000000" pitchFamily="2" charset="0"/>
              </a:rPr>
              <a:t>social</a:t>
            </a:r>
            <a:r>
              <a:rPr lang="en-US" sz="1000" spc="5" dirty="0">
                <a:cs typeface="Roboto" panose="02000000000000000000" pitchFamily="2" charset="0"/>
              </a:rPr>
              <a:t> </a:t>
            </a:r>
            <a:r>
              <a:rPr lang="en-US" sz="1000" spc="50" dirty="0">
                <a:cs typeface="Roboto" panose="02000000000000000000" pitchFamily="2" charset="0"/>
              </a:rPr>
              <a:t>graphic</a:t>
            </a:r>
            <a:endParaRPr lang="en-US" sz="1000" dirty="0">
              <a:cs typeface="Roboto" panose="02000000000000000000" pitchFamily="2" charset="0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lang="en-US" sz="1050" b="1" spc="-30" dirty="0">
                <a:cs typeface="Roboto" panose="02000000000000000000" pitchFamily="2" charset="0"/>
              </a:rPr>
              <a:t>Blank</a:t>
            </a:r>
            <a:r>
              <a:rPr lang="en-US" sz="1050" b="1" spc="-50" dirty="0">
                <a:cs typeface="Roboto" panose="02000000000000000000" pitchFamily="2" charset="0"/>
              </a:rPr>
              <a:t> </a:t>
            </a:r>
            <a:r>
              <a:rPr lang="en-US" sz="1050" b="1" spc="-10" dirty="0">
                <a:cs typeface="Roboto" panose="02000000000000000000" pitchFamily="2" charset="0"/>
              </a:rPr>
              <a:t>Social</a:t>
            </a:r>
            <a:r>
              <a:rPr lang="en-US" sz="1050" b="1" spc="-45" dirty="0">
                <a:cs typeface="Roboto" panose="02000000000000000000" pitchFamily="2" charset="0"/>
              </a:rPr>
              <a:t> </a:t>
            </a:r>
            <a:r>
              <a:rPr lang="en-US" sz="1050" b="1" spc="-10" dirty="0">
                <a:cs typeface="Roboto" panose="02000000000000000000" pitchFamily="2" charset="0"/>
              </a:rPr>
              <a:t>Post:</a:t>
            </a:r>
            <a:r>
              <a:rPr lang="en-US" sz="1050" b="1" spc="-30" dirty="0">
                <a:cs typeface="Roboto" panose="02000000000000000000" pitchFamily="2" charset="0"/>
              </a:rPr>
              <a:t> </a:t>
            </a:r>
            <a:r>
              <a:rPr lang="da-DK" sz="1050" b="1" spc="-10" dirty="0">
                <a:cs typeface="Roboto" panose="02000000000000000000" pitchFamily="2" charset="0"/>
              </a:rPr>
              <a:t>canopy_fll_bioglow_social_fb_post_blank</a:t>
            </a:r>
          </a:p>
          <a:p>
            <a:pPr marL="184150" indent="-171450">
              <a:lnSpc>
                <a:spcPct val="100000"/>
              </a:lnSpc>
              <a:spcBef>
                <a:spcPts val="74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cs typeface="Roboto" panose="02000000000000000000" pitchFamily="2" charset="0"/>
              </a:rPr>
              <a:t>Insert</a:t>
            </a:r>
            <a:r>
              <a:rPr lang="en-US" sz="1000" spc="60" dirty="0">
                <a:cs typeface="Roboto" panose="02000000000000000000" pitchFamily="2" charset="0"/>
              </a:rPr>
              <a:t> </a:t>
            </a:r>
            <a:r>
              <a:rPr lang="en-US" sz="1000" dirty="0">
                <a:cs typeface="Roboto" panose="02000000000000000000" pitchFamily="2" charset="0"/>
              </a:rPr>
              <a:t>text</a:t>
            </a:r>
            <a:r>
              <a:rPr lang="en-US" sz="1000" spc="65" dirty="0">
                <a:cs typeface="Roboto" panose="02000000000000000000" pitchFamily="2" charset="0"/>
              </a:rPr>
              <a:t> </a:t>
            </a:r>
            <a:r>
              <a:rPr lang="en-US" sz="1000" dirty="0">
                <a:cs typeface="Roboto" panose="02000000000000000000" pitchFamily="2" charset="0"/>
              </a:rPr>
              <a:t>in</a:t>
            </a:r>
            <a:r>
              <a:rPr lang="en-US" sz="1000" spc="70" dirty="0">
                <a:cs typeface="Roboto" panose="02000000000000000000" pitchFamily="2" charset="0"/>
              </a:rPr>
              <a:t> </a:t>
            </a:r>
            <a:r>
              <a:rPr lang="en-US" sz="1000" dirty="0">
                <a:cs typeface="Roboto" panose="02000000000000000000" pitchFamily="2" charset="0"/>
              </a:rPr>
              <a:t>center</a:t>
            </a:r>
            <a:r>
              <a:rPr lang="en-US" sz="1000" spc="65" dirty="0">
                <a:cs typeface="Roboto" panose="02000000000000000000" pitchFamily="2" charset="0"/>
              </a:rPr>
              <a:t> </a:t>
            </a:r>
            <a:r>
              <a:rPr lang="en-US" sz="1000" spc="50" dirty="0">
                <a:cs typeface="Roboto" panose="02000000000000000000" pitchFamily="2" charset="0"/>
              </a:rPr>
              <a:t>of</a:t>
            </a:r>
            <a:r>
              <a:rPr lang="en-US" sz="1000" spc="85" dirty="0">
                <a:cs typeface="Roboto" panose="02000000000000000000" pitchFamily="2" charset="0"/>
              </a:rPr>
              <a:t> </a:t>
            </a:r>
            <a:r>
              <a:rPr lang="en-US" sz="1000" spc="45" dirty="0">
                <a:cs typeface="Roboto" panose="02000000000000000000" pitchFamily="2" charset="0"/>
              </a:rPr>
              <a:t>graphic.</a:t>
            </a:r>
          </a:p>
          <a:p>
            <a:pPr marL="184150" indent="-171450">
              <a:lnSpc>
                <a:spcPct val="100000"/>
              </a:lnSpc>
              <a:spcBef>
                <a:spcPts val="740"/>
              </a:spcBef>
              <a:buFont typeface="Arial" panose="020B0604020202020204" pitchFamily="34" charset="0"/>
              <a:buChar char="•"/>
            </a:pPr>
            <a:r>
              <a:rPr lang="en-US" sz="1000" dirty="0">
                <a:cs typeface="Roboto" panose="02000000000000000000" pitchFamily="2" charset="0"/>
              </a:rPr>
              <a:t>P</a:t>
            </a:r>
            <a:r>
              <a:rPr lang="en-US" sz="1000" spc="85" dirty="0">
                <a:cs typeface="Roboto" panose="02000000000000000000" pitchFamily="2" charset="0"/>
              </a:rPr>
              <a:t>lease</a:t>
            </a:r>
            <a:r>
              <a:rPr lang="en-US" sz="1000" spc="-10" dirty="0">
                <a:cs typeface="Roboto" panose="02000000000000000000" pitchFamily="2" charset="0"/>
              </a:rPr>
              <a:t> </a:t>
            </a:r>
            <a:r>
              <a:rPr lang="en-US" sz="1000" spc="45" dirty="0">
                <a:cs typeface="Roboto" panose="02000000000000000000" pitchFamily="2" charset="0"/>
              </a:rPr>
              <a:t>exclusively</a:t>
            </a:r>
            <a:r>
              <a:rPr lang="en-US" sz="1000" spc="-20" dirty="0">
                <a:cs typeface="Roboto" panose="02000000000000000000" pitchFamily="2" charset="0"/>
              </a:rPr>
              <a:t> </a:t>
            </a:r>
            <a:r>
              <a:rPr lang="en-US" sz="1000" spc="80" dirty="0">
                <a:cs typeface="Roboto" panose="02000000000000000000" pitchFamily="2" charset="0"/>
              </a:rPr>
              <a:t>use</a:t>
            </a:r>
            <a:r>
              <a:rPr lang="en-US" sz="1000" spc="-15" dirty="0">
                <a:cs typeface="Roboto" panose="02000000000000000000" pitchFamily="2" charset="0"/>
              </a:rPr>
              <a:t> </a:t>
            </a:r>
            <a:r>
              <a:rPr lang="en-US" sz="1000" spc="60" dirty="0">
                <a:cs typeface="Roboto" panose="02000000000000000000" pitchFamily="2" charset="0"/>
              </a:rPr>
              <a:t>black</a:t>
            </a:r>
            <a:r>
              <a:rPr lang="en-US" sz="1000" spc="-20" dirty="0">
                <a:cs typeface="Roboto" panose="02000000000000000000" pitchFamily="2" charset="0"/>
              </a:rPr>
              <a:t> text</a:t>
            </a:r>
          </a:p>
          <a:p>
            <a:pPr marL="184150" indent="-171450">
              <a:lnSpc>
                <a:spcPct val="100000"/>
              </a:lnSpc>
              <a:spcBef>
                <a:spcPts val="740"/>
              </a:spcBef>
              <a:buFont typeface="Arial" panose="020B0604020202020204" pitchFamily="34" charset="0"/>
              <a:buChar char="•"/>
            </a:pPr>
            <a:r>
              <a:rPr lang="en-US" sz="1000" spc="60" dirty="0">
                <a:cs typeface="Roboto" panose="02000000000000000000" pitchFamily="2" charset="0"/>
              </a:rPr>
              <a:t>Example</a:t>
            </a:r>
            <a:r>
              <a:rPr lang="en-US" sz="1000" spc="-35" dirty="0">
                <a:cs typeface="Roboto" panose="02000000000000000000" pitchFamily="2" charset="0"/>
              </a:rPr>
              <a:t> </a:t>
            </a:r>
            <a:r>
              <a:rPr lang="en-US" sz="1000" dirty="0">
                <a:cs typeface="Roboto" panose="02000000000000000000" pitchFamily="2" charset="0"/>
              </a:rPr>
              <a:t>text:</a:t>
            </a:r>
            <a:r>
              <a:rPr lang="en-US" sz="1000" spc="-10" dirty="0">
                <a:cs typeface="Roboto" panose="02000000000000000000" pitchFamily="2" charset="0"/>
              </a:rPr>
              <a:t> </a:t>
            </a:r>
            <a:r>
              <a:rPr lang="en-US" sz="1000" spc="65" dirty="0">
                <a:cs typeface="Roboto" panose="02000000000000000000" pitchFamily="2" charset="0"/>
              </a:rPr>
              <a:t>“Join</a:t>
            </a:r>
            <a:r>
              <a:rPr lang="en-US" sz="1000" spc="-15" dirty="0">
                <a:cs typeface="Roboto" panose="02000000000000000000" pitchFamily="2" charset="0"/>
              </a:rPr>
              <a:t> </a:t>
            </a:r>
            <a:r>
              <a:rPr lang="en-US" sz="1000" dirty="0">
                <a:cs typeface="Roboto" panose="02000000000000000000" pitchFamily="2" charset="0"/>
              </a:rPr>
              <a:t>our</a:t>
            </a:r>
            <a:r>
              <a:rPr lang="en-US" sz="1000" spc="-10" dirty="0">
                <a:cs typeface="Roboto" panose="02000000000000000000" pitchFamily="2" charset="0"/>
              </a:rPr>
              <a:t> Team!”</a:t>
            </a:r>
            <a:endParaRPr lang="en-US" sz="1000" dirty="0">
              <a:cs typeface="Roboto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4D19C08B-7329-EE76-952A-1F8EFB7638D2}"/>
              </a:ext>
            </a:extLst>
          </p:cNvPr>
          <p:cNvSpPr txBox="1"/>
          <p:nvPr/>
        </p:nvSpPr>
        <p:spPr>
          <a:xfrm>
            <a:off x="430212" y="3771894"/>
            <a:ext cx="528301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</a:t>
            </a:r>
            <a:r>
              <a:rPr lang="en-US" sz="1000" spc="9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000" spc="6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specific</a:t>
            </a:r>
            <a:r>
              <a:rPr lang="en-US" sz="1000" spc="75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brand</a:t>
            </a:r>
            <a:r>
              <a:rPr lang="en-US" sz="1000" spc="85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guidelines,</a:t>
            </a:r>
            <a:r>
              <a:rPr lang="en-US" sz="1000" spc="6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000" spc="65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please</a:t>
            </a:r>
            <a:r>
              <a:rPr lang="en-US" sz="1000" spc="8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refer</a:t>
            </a:r>
            <a:r>
              <a:rPr lang="en-US" sz="1000" spc="65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</a:t>
            </a:r>
            <a:r>
              <a:rPr lang="en-US" sz="1000" spc="95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000" spc="-25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en-US"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000" i="1" u="none" spc="4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FIRST</a:t>
            </a:r>
            <a:r>
              <a:rPr lang="en-US" sz="1000" u="none" spc="4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 CANOPY Brand Guidelines</a:t>
            </a:r>
            <a:r>
              <a:rPr lang="en-US" sz="1000" u="none" spc="4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1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F749A1-4437-8999-B4FD-6D4E6FD4C80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023" y="922584"/>
            <a:ext cx="2560081" cy="1345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718294-D470-25A7-02FB-051AEE3E4DD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024" y="2426839"/>
            <a:ext cx="2560081" cy="134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879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054B9C-C7CB-C26B-6F17-7F664D4A8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5992DCE-78A5-AAD1-F745-93B9904F76F7}"/>
              </a:ext>
            </a:extLst>
          </p:cNvPr>
          <p:cNvSpPr txBox="1">
            <a:spLocks noChangeAspect="1"/>
          </p:cNvSpPr>
          <p:nvPr/>
        </p:nvSpPr>
        <p:spPr>
          <a:xfrm>
            <a:off x="457198" y="183606"/>
            <a:ext cx="8289236" cy="609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i="0" kern="1200" cap="none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Instagram Post Templates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6B5218-F4D8-5481-F65E-6D206223F530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457200" y="735239"/>
            <a:ext cx="4582102" cy="2419396"/>
          </a:xfrm>
        </p:spPr>
        <p:txBody>
          <a:bodyPr>
            <a:noAutofit/>
          </a:bodyPr>
          <a:lstStyle/>
          <a:p>
            <a:r>
              <a:rPr lang="en-US" sz="1200" b="1"/>
              <a:t>Instagram Post Customizable: </a:t>
            </a:r>
            <a:r>
              <a:rPr lang="en-US" sz="1200" b="1" err="1"/>
              <a:t>canopy_fll_bioglow_social_ig_post_blank_dark</a:t>
            </a:r>
            <a:endParaRPr lang="en-US" sz="1200" b="1"/>
          </a:p>
          <a:p>
            <a:r>
              <a:rPr lang="da-DK" sz="1200" b="1"/>
              <a:t>canopy_fll_bioglow_social_ig_post_blank_light</a:t>
            </a:r>
          </a:p>
          <a:p>
            <a:r>
              <a:rPr lang="en-US" sz="1200"/>
              <a:t>Use for Instagram post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Insert text in center of graphic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Please exclusively use white text on dark version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Please exclusively use black text on white version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Example text: “Join our Team!”</a:t>
            </a:r>
          </a:p>
          <a:p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DE080CE-9042-AD3F-4BDD-816B0D7B72C2}"/>
              </a:ext>
            </a:extLst>
          </p:cNvPr>
          <p:cNvSpPr txBox="1">
            <a:spLocks noChangeAspect="1"/>
          </p:cNvSpPr>
          <p:nvPr/>
        </p:nvSpPr>
        <p:spPr>
          <a:xfrm>
            <a:off x="5876441" y="761641"/>
            <a:ext cx="3072810" cy="24193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0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400" b="0" i="0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/>
              <a:t>Instagram Post: </a:t>
            </a:r>
            <a:r>
              <a:rPr lang="en-US" sz="1200" b="1" err="1"/>
              <a:t>canopy_fll_bioglow_social_ig_post</a:t>
            </a:r>
            <a:endParaRPr lang="en-US" sz="1200" b="1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Any social platform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Any additional information should be shared/added in the post's caption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/>
              <a:t>Do not edit or adjust social graphic</a:t>
            </a:r>
          </a:p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961B7D-DF93-8AA7-A80F-E0188B4AF7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195" y="2925853"/>
            <a:ext cx="1065028" cy="13312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13CD98-F60A-DC3C-92C7-F61943B3374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7" y="2978479"/>
            <a:ext cx="980826" cy="12260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6CF3D92-C351-F764-C5D3-2CF8A3CD4EA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84" y="2978479"/>
            <a:ext cx="980825" cy="122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70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295A4F-CB43-5B66-BE6F-B7B84698D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C8CEF3E-CBFB-B4B5-387F-906D7305C485}"/>
              </a:ext>
            </a:extLst>
          </p:cNvPr>
          <p:cNvSpPr txBox="1">
            <a:spLocks noChangeAspect="1"/>
          </p:cNvSpPr>
          <p:nvPr/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i="0" kern="1200" cap="none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Instagram Reel: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DC9A4DF-B413-FFB6-FF49-B7273517879D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457199" y="1143001"/>
            <a:ext cx="5256029" cy="2419396"/>
          </a:xfrm>
        </p:spPr>
        <p:txBody>
          <a:bodyPr>
            <a:noAutofit/>
          </a:bodyPr>
          <a:lstStyle/>
          <a:p>
            <a:r>
              <a:rPr lang="en-US" sz="1400" err="1"/>
              <a:t>canopy_fll_bioglow_social_ig_reel_dark</a:t>
            </a:r>
            <a:r>
              <a:rPr lang="en-US" sz="1400"/>
              <a:t> (Right)</a:t>
            </a:r>
            <a:br>
              <a:rPr lang="en-US" sz="1400"/>
            </a:br>
            <a:r>
              <a:rPr lang="en-US" sz="1400" err="1"/>
              <a:t>canopy_fll_bioglow_social_ig_reel_light</a:t>
            </a:r>
            <a:r>
              <a:rPr lang="en-US" sz="1400"/>
              <a:t> </a:t>
            </a:r>
            <a:r>
              <a:rPr lang="da-DK" sz="1400"/>
              <a:t>(Left)</a:t>
            </a:r>
            <a:endParaRPr lang="en-US" sz="14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Use for Instagram reel or story post.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Insert text below BIOGLOW lockup to allow correct space.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Please exclusively use white text on dark 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Please exclusively use black text on white version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Example text: “Join our Team!”</a:t>
            </a:r>
          </a:p>
          <a:p>
            <a:endParaRPr lang="en-US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456ECF1A-7F14-8617-6A15-60A11FF38CC7}"/>
              </a:ext>
            </a:extLst>
          </p:cNvPr>
          <p:cNvSpPr txBox="1"/>
          <p:nvPr/>
        </p:nvSpPr>
        <p:spPr>
          <a:xfrm>
            <a:off x="430212" y="3771894"/>
            <a:ext cx="5481489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</a:t>
            </a:r>
            <a:r>
              <a:rPr lang="en-US" sz="1000" spc="9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000" spc="6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specific</a:t>
            </a:r>
            <a:r>
              <a:rPr lang="en-US" sz="1000" spc="75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brand</a:t>
            </a:r>
            <a:r>
              <a:rPr lang="en-US" sz="1000" spc="85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guidelines,</a:t>
            </a:r>
            <a:r>
              <a:rPr lang="en-US" sz="1000" spc="6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000" spc="65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please</a:t>
            </a:r>
            <a:r>
              <a:rPr lang="en-US" sz="1000" spc="8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refer</a:t>
            </a:r>
            <a:r>
              <a:rPr lang="en-US" sz="1000" spc="65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</a:t>
            </a:r>
            <a:r>
              <a:rPr lang="en-US" sz="1000" spc="95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000" spc="-25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en-US"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000" i="1" spc="4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FIRST</a:t>
            </a:r>
            <a:r>
              <a:rPr lang="en-US" sz="1000" spc="4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 CANOPY Brand Guidelines</a:t>
            </a:r>
            <a:r>
              <a:rPr lang="en-US" sz="1000" spc="4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1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07423D-869E-E6FE-3893-1E0A4E9ED91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100" y="972591"/>
            <a:ext cx="1239592" cy="2202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D5F7E9-393F-580D-03BE-5079D848850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209" y="972591"/>
            <a:ext cx="1239592" cy="220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0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6D3D9A-7338-1C9A-3028-A63BD3655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C22598D-95C4-15ED-8B74-80BCD837E98A}"/>
              </a:ext>
            </a:extLst>
          </p:cNvPr>
          <p:cNvSpPr txBox="1">
            <a:spLocks noChangeAspect="1"/>
          </p:cNvSpPr>
          <p:nvPr/>
        </p:nvSpPr>
        <p:spPr>
          <a:xfrm>
            <a:off x="457198" y="398045"/>
            <a:ext cx="8289236" cy="609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i="0" kern="1200" cap="none" spc="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LinkedIn Post: </a:t>
            </a:r>
            <a:r>
              <a:rPr lang="en-US" err="1"/>
              <a:t>canopy_fll_bioglow_social_linkedin_post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1A7E1D8-1EBF-ED0F-5955-24EFEE100397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457199" y="1143001"/>
            <a:ext cx="4267201" cy="241939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LinkedIn Post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Any additional information should be shared/added in the posts caption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Do not edit or adjust social graphic</a:t>
            </a:r>
          </a:p>
          <a:p>
            <a:endParaRPr lang="en-US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20F5D2B1-69D8-2170-E93E-C92C35753188}"/>
              </a:ext>
            </a:extLst>
          </p:cNvPr>
          <p:cNvSpPr txBox="1"/>
          <p:nvPr/>
        </p:nvSpPr>
        <p:spPr>
          <a:xfrm>
            <a:off x="430213" y="3771894"/>
            <a:ext cx="5878438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</a:t>
            </a:r>
            <a:r>
              <a:rPr lang="en-US" sz="1000" spc="9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000" spc="6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specific</a:t>
            </a:r>
            <a:r>
              <a:rPr lang="en-US" sz="1000" spc="75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brand</a:t>
            </a:r>
            <a:r>
              <a:rPr lang="en-US" sz="1000" spc="85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guidelines,</a:t>
            </a:r>
            <a:r>
              <a:rPr lang="en-US" sz="1000" spc="6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000" spc="65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please</a:t>
            </a:r>
            <a:r>
              <a:rPr lang="en-US" sz="1000" spc="8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refer</a:t>
            </a:r>
            <a:r>
              <a:rPr lang="en-US" sz="1000" spc="65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</a:t>
            </a:r>
            <a:r>
              <a:rPr lang="en-US" sz="1000" spc="95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000" spc="-25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</a:t>
            </a:r>
            <a:r>
              <a:rPr lang="en-US"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1000" i="1" spc="4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FIRST</a:t>
            </a:r>
            <a:r>
              <a:rPr lang="en-US" sz="1000" spc="4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 CANOPY Brand Guidelines</a:t>
            </a:r>
            <a:r>
              <a:rPr lang="en-US" sz="1000" spc="4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1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550131-A323-4BB9-2244-36C707D554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188" y="1143001"/>
            <a:ext cx="2983411" cy="156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235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530A68EFD17D48950E84BD598DC437" ma:contentTypeVersion="14" ma:contentTypeDescription="Create a new document." ma:contentTypeScope="" ma:versionID="c1631d929a25049d02698af3d85df0d7">
  <xsd:schema xmlns:xsd="http://www.w3.org/2001/XMLSchema" xmlns:xs="http://www.w3.org/2001/XMLSchema" xmlns:p="http://schemas.microsoft.com/office/2006/metadata/properties" xmlns:ns2="00371c52-833b-400f-ba1d-3599a71f02d7" xmlns:ns3="d7171e60-d71e-4106-a8b9-6506c21092ae" targetNamespace="http://schemas.microsoft.com/office/2006/metadata/properties" ma:root="true" ma:fieldsID="303819d643d7bb5a9ed7ceea4124fc6a" ns2:_="" ns3:_="">
    <xsd:import namespace="00371c52-833b-400f-ba1d-3599a71f02d7"/>
    <xsd:import namespace="d7171e60-d71e-4106-a8b9-6506c21092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371c52-833b-400f-ba1d-3599a71f02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171e60-d71e-4106-a8b9-6506c21092ae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c87c93e5-97d2-4f50-abfb-d0fa337f7335}" ma:internalName="TaxCatchAll" ma:showField="CatchAllData" ma:web="d7171e60-d71e-4106-a8b9-6506c21092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0371c52-833b-400f-ba1d-3599a71f02d7">
      <Terms xmlns="http://schemas.microsoft.com/office/infopath/2007/PartnerControls"/>
    </lcf76f155ced4ddcb4097134ff3c332f>
    <TaxCatchAll xmlns="d7171e60-d71e-4106-a8b9-6506c21092ae" xsi:nil="true"/>
    <SharedWithUsers xmlns="d7171e60-d71e-4106-a8b9-6506c21092ae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52624DB-0461-4F10-9B7A-CF166C5A3B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AC7DB8-659A-459D-88E7-D496C7FFF9EF}">
  <ds:schemaRefs>
    <ds:schemaRef ds:uri="00371c52-833b-400f-ba1d-3599a71f02d7"/>
    <ds:schemaRef ds:uri="d7171e60-d71e-4106-a8b9-6506c21092a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685D435-6DD0-4809-BFEF-DE710A97003D}">
  <ds:schemaRefs>
    <ds:schemaRef ds:uri="00371c52-833b-400f-ba1d-3599a71f02d7"/>
    <ds:schemaRef ds:uri="d7171e60-d71e-4106-a8b9-6506c21092a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0</TotalTime>
  <Words>710</Words>
  <Application>Microsoft Office PowerPoint</Application>
  <PresentationFormat>On-screen Show (16:9)</PresentationFormat>
  <Paragraphs>74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Essential</vt:lpstr>
      <vt:lpstr>PowerPoint Presentation</vt:lpstr>
      <vt:lpstr>Table of Contents </vt:lpstr>
      <vt:lpstr>How to use the season game name when written:</vt:lpstr>
      <vt:lpstr>BIOGLOW™ Sample Social Media Copy:</vt:lpstr>
      <vt:lpstr>Sample social copy for when FIRST® CANOPY™ and BIOGLOW™ are mentioned together: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Kristen Stutt</dc:creator>
  <cp:lastModifiedBy>Denise Anderson</cp:lastModifiedBy>
  <cp:revision>2</cp:revision>
  <dcterms:created xsi:type="dcterms:W3CDTF">2017-02-15T18:38:39Z</dcterms:created>
  <dcterms:modified xsi:type="dcterms:W3CDTF">2026-05-01T20:40:07Z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0x01010014530A68EFD17D48950E84BD598DC437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_activity">
    <vt:lpwstr>{"FileActivityType":"9","FileActivityTimeStamp":"2026-04-20T19:27:36.770Z","FileActivityUsersOnPage":[{"DisplayName":"Nigel Early","Id":"nigel.early@firstinspires.org"},{"DisplayName":"Denise Anderson","Id":"danderson@firstinspires.org"}],"FileActivityNavigationId":null}</vt:lpwstr>
  </property>
  <property fmtid="{D5CDD505-2E9C-101B-9397-08002B2CF9AE}" pid="7" name="TriggerFlowInfo">
    <vt:lpwstr/>
  </property>
</Properties>
</file>