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4"/>
  </p:sldMasterIdLst>
  <p:notesMasterIdLst>
    <p:notesMasterId r:id="rId15"/>
  </p:notesMasterIdLst>
  <p:sldIdLst>
    <p:sldId id="256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33C"/>
    <a:srgbClr val="3165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2BD58A-01F0-47C4-AEF8-3E83ED04F3D6}" v="1" dt="2026-05-01T16:22:02.4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42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EBF98-CA0D-534C-A20C-64AD7B4C8B50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71015-C9A7-E442-A272-92807C047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0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01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23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13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144001" cy="33361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85184" y="3518169"/>
            <a:ext cx="2822712" cy="3816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36104" y="3518169"/>
            <a:ext cx="4744279" cy="4468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0" y="3347405"/>
            <a:ext cx="9144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8294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568"/>
            <a:ext cx="8289235" cy="29737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440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0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0787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568"/>
            <a:ext cx="8289235" cy="29737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0624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0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9262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826"/>
            <a:ext cx="8289235" cy="2973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1688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5412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824"/>
            <a:ext cx="8289235" cy="29734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5244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6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952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825"/>
            <a:ext cx="8289235" cy="29734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9371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6710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918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55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1611" y="1011929"/>
            <a:ext cx="8460777" cy="6543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90000"/>
              </a:lnSpc>
              <a:defRPr sz="3600" spc="-8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Conference Session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4558" y="2024683"/>
            <a:ext cx="8460776" cy="3603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0" cap="none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5689" y="4651334"/>
            <a:ext cx="3496493" cy="199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cap="none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CONFIDENTIAL UNTIL APRIL 23</a:t>
            </a:r>
          </a:p>
        </p:txBody>
      </p:sp>
    </p:spTree>
    <p:extLst>
      <p:ext uri="{BB962C8B-B14F-4D97-AF65-F5344CB8AC3E}">
        <p14:creationId xmlns:p14="http://schemas.microsoft.com/office/powerpoint/2010/main" val="422478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97538" y="330543"/>
            <a:ext cx="3222507" cy="2205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cap="none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CONFIDENTIAL UNTIL APRIL 23</a:t>
            </a:r>
          </a:p>
        </p:txBody>
      </p:sp>
    </p:spTree>
    <p:extLst>
      <p:ext uri="{BB962C8B-B14F-4D97-AF65-F5344CB8AC3E}">
        <p14:creationId xmlns:p14="http://schemas.microsoft.com/office/powerpoint/2010/main" val="26880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4139" y="1055377"/>
            <a:ext cx="4491612" cy="11404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6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4140" y="2874655"/>
            <a:ext cx="4491612" cy="114047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b="0" cap="none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836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884807"/>
            <a:ext cx="8289236" cy="6400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67435"/>
            <a:ext cx="8289235" cy="2936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884807"/>
            <a:ext cx="8289236" cy="6400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F8937E-7FDF-C44A-8A36-A5D313022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1667434"/>
            <a:ext cx="5111750" cy="2937647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>
              <a:defRPr sz="20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2pPr>
            <a:lvl3pPr>
              <a:defRPr sz="18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3pPr>
            <a:lvl4pPr>
              <a:defRPr sz="16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4F49F02-EF0A-1541-AE9A-C0D9F3AE3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1667434"/>
            <a:ext cx="2922103" cy="2937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96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A2E7-7AC0-7C42-BA19-C28C5C917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294" y="598595"/>
            <a:ext cx="6754904" cy="6758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554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20196" y="598595"/>
            <a:ext cx="6119002" cy="6758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0196" y="1799293"/>
            <a:ext cx="6119002" cy="2553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50" r:id="rId2"/>
    <p:sldLayoutId id="2147483913" r:id="rId3"/>
    <p:sldLayoutId id="2147483948" r:id="rId4"/>
    <p:sldLayoutId id="2147483949" r:id="rId5"/>
    <p:sldLayoutId id="2147483925" r:id="rId6"/>
    <p:sldLayoutId id="2147483914" r:id="rId7"/>
    <p:sldLayoutId id="2147483945" r:id="rId8"/>
    <p:sldLayoutId id="2147483936" r:id="rId9"/>
    <p:sldLayoutId id="2147483921" r:id="rId10"/>
    <p:sldLayoutId id="2147483934" r:id="rId11"/>
    <p:sldLayoutId id="2147483946" r:id="rId12"/>
    <p:sldLayoutId id="2147483947" r:id="rId13"/>
    <p:sldLayoutId id="2147483937" r:id="rId14"/>
    <p:sldLayoutId id="2147483938" r:id="rId15"/>
    <p:sldLayoutId id="2147483939" r:id="rId16"/>
    <p:sldLayoutId id="2147483940" r:id="rId17"/>
    <p:sldLayoutId id="2147483941" r:id="rId18"/>
    <p:sldLayoutId id="2147483942" r:id="rId19"/>
    <p:sldLayoutId id="2147483943" r:id="rId20"/>
    <p:sldLayoutId id="2147483944" r:id="rId21"/>
    <p:sldLayoutId id="2147483951" r:id="rId22"/>
    <p:sldLayoutId id="2147483952" r:id="rId2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i="0" kern="1200" cap="none" spc="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0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6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4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info.firstinspires.org/hubfs/web/brand/season/2027/downloads/first-canopy-brandguide.pdf" TargetMode="Externa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IRSTRoboticsCompetition/" TargetMode="External"/><Relationship Id="rId2" Type="http://schemas.openxmlformats.org/officeDocument/2006/relationships/hyperlink" Target="https://www.firstinspires.org/brand" TargetMode="Externa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www.youtube.com/firstroboticscompetition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info.firstinspires.org/hubfs/web/brand/season/2027/downloads/first-canopy-brandguide.pdf" TargetMode="Externa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info.firstinspires.org/hubfs/web/brand/season/2027/downloads/first-canopy-brandguide.pdf" TargetMode="Externa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>
            <a:extLst>
              <a:ext uri="{FF2B5EF4-FFF2-40B4-BE49-F238E27FC236}">
                <a16:creationId xmlns:a16="http://schemas.microsoft.com/office/drawing/2014/main" id="{D716CA9F-EFAE-A8AA-AB6B-273FF232BCFE}"/>
              </a:ext>
            </a:extLst>
          </p:cNvPr>
          <p:cNvSpPr txBox="1">
            <a:spLocks/>
          </p:cNvSpPr>
          <p:nvPr/>
        </p:nvSpPr>
        <p:spPr>
          <a:xfrm>
            <a:off x="1639252" y="444720"/>
            <a:ext cx="58654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kern="1200" cap="none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200">
                <a:solidFill>
                  <a:srgbClr val="FFFFFF"/>
                </a:solidFill>
              </a:rPr>
              <a:t>2026</a:t>
            </a:r>
            <a:r>
              <a:rPr lang="en-US" sz="3200" spc="-215">
                <a:solidFill>
                  <a:srgbClr val="FFFFFF"/>
                </a:solidFill>
              </a:rPr>
              <a:t> </a:t>
            </a:r>
            <a:r>
              <a:rPr lang="en-US" sz="3200" spc="415">
                <a:solidFill>
                  <a:srgbClr val="FFFFFF"/>
                </a:solidFill>
              </a:rPr>
              <a:t>–</a:t>
            </a:r>
            <a:r>
              <a:rPr lang="en-US" sz="3200" spc="-245">
                <a:solidFill>
                  <a:srgbClr val="FFFFFF"/>
                </a:solidFill>
              </a:rPr>
              <a:t> </a:t>
            </a:r>
            <a:r>
              <a:rPr lang="en-US" sz="3200">
                <a:solidFill>
                  <a:srgbClr val="FFFFFF"/>
                </a:solidFill>
              </a:rPr>
              <a:t>2027</a:t>
            </a:r>
            <a:r>
              <a:rPr lang="en-US" sz="3200" spc="-210">
                <a:solidFill>
                  <a:srgbClr val="FFFFFF"/>
                </a:solidFill>
              </a:rPr>
              <a:t> </a:t>
            </a:r>
            <a:r>
              <a:rPr lang="en-US" sz="3200" spc="-85">
                <a:solidFill>
                  <a:srgbClr val="FFFFFF"/>
                </a:solidFill>
              </a:rPr>
              <a:t>Social</a:t>
            </a:r>
            <a:r>
              <a:rPr lang="en-US" sz="3200" spc="-220">
                <a:solidFill>
                  <a:srgbClr val="FFFFFF"/>
                </a:solidFill>
              </a:rPr>
              <a:t> </a:t>
            </a:r>
            <a:r>
              <a:rPr lang="en-US" sz="3200" spc="-110">
                <a:solidFill>
                  <a:srgbClr val="FFFFFF"/>
                </a:solidFill>
              </a:rPr>
              <a:t>Media</a:t>
            </a:r>
            <a:r>
              <a:rPr lang="en-US" sz="3200" spc="-220">
                <a:solidFill>
                  <a:srgbClr val="FFFFFF"/>
                </a:solidFill>
              </a:rPr>
              <a:t> </a:t>
            </a:r>
            <a:r>
              <a:rPr lang="en-US" sz="3200" spc="-170">
                <a:solidFill>
                  <a:srgbClr val="FFFFFF"/>
                </a:solidFill>
              </a:rPr>
              <a:t>Toolkit</a:t>
            </a:r>
            <a:endParaRPr lang="en-US" sz="3200"/>
          </a:p>
        </p:txBody>
      </p:sp>
      <p:sp>
        <p:nvSpPr>
          <p:cNvPr id="3" name="object 2" descr="$PPTXTitle">
            <a:extLst>
              <a:ext uri="{FF2B5EF4-FFF2-40B4-BE49-F238E27FC236}">
                <a16:creationId xmlns:a16="http://schemas.microsoft.com/office/drawing/2014/main" id="{CB5D1C5C-C3FD-222A-EF2E-9424E47D0672}"/>
              </a:ext>
            </a:extLst>
          </p:cNvPr>
          <p:cNvSpPr txBox="1">
            <a:spLocks/>
          </p:cNvSpPr>
          <p:nvPr/>
        </p:nvSpPr>
        <p:spPr>
          <a:xfrm>
            <a:off x="1216575" y="3655044"/>
            <a:ext cx="671084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kern="1200" cap="none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dirty="0">
                <a:solidFill>
                  <a:srgbClr val="FFFFFF"/>
                </a:solidFill>
              </a:rPr>
              <a:t>2027</a:t>
            </a:r>
            <a:r>
              <a:rPr lang="en-US" spc="-210" dirty="0">
                <a:solidFill>
                  <a:srgbClr val="FFFFFF"/>
                </a:solidFill>
              </a:rPr>
              <a:t> </a:t>
            </a:r>
            <a:r>
              <a:rPr lang="en-US" i="1" spc="-85" dirty="0">
                <a:solidFill>
                  <a:srgbClr val="FFFFFF"/>
                </a:solidFill>
              </a:rPr>
              <a:t>FIRST</a:t>
            </a:r>
            <a:r>
              <a:rPr lang="en-US" spc="-85" baseline="30000" dirty="0">
                <a:solidFill>
                  <a:srgbClr val="FFFFFF"/>
                </a:solidFill>
              </a:rPr>
              <a:t>®</a:t>
            </a:r>
            <a:r>
              <a:rPr lang="en-US" spc="-85" dirty="0">
                <a:solidFill>
                  <a:srgbClr val="FFFFFF"/>
                </a:solidFill>
              </a:rPr>
              <a:t> Robotics Competition season BIOCORE</a:t>
            </a:r>
            <a:r>
              <a:rPr lang="en-US" spc="-85" baseline="30000" dirty="0">
                <a:solidFill>
                  <a:srgbClr val="FFFFFF"/>
                </a:solidFill>
              </a:rPr>
              <a:t>™</a:t>
            </a:r>
            <a:r>
              <a:rPr lang="en-US" spc="-85" dirty="0">
                <a:solidFill>
                  <a:srgbClr val="FFFFFF"/>
                </a:solidFill>
              </a:rPr>
              <a:t> presented by Haas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215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D4292-57FF-D938-5DA5-5B9C4A18D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11F73-3FDC-3CFC-692D-FD51F6A8887C}"/>
              </a:ext>
            </a:extLst>
          </p:cNvPr>
          <p:cNvSpPr>
            <a:spLocks noGrp="1" noChangeAspect="1"/>
          </p:cNvSpPr>
          <p:nvPr>
            <p:ph type="title" idx="4294967295"/>
          </p:nvPr>
        </p:nvSpPr>
        <p:spPr>
          <a:xfrm>
            <a:off x="457198" y="398045"/>
            <a:ext cx="8289236" cy="609599"/>
          </a:xfrm>
        </p:spPr>
        <p:txBody>
          <a:bodyPr/>
          <a:lstStyle/>
          <a:p>
            <a:r>
              <a:rPr lang="en-US"/>
              <a:t>LinkedIn Post: </a:t>
            </a:r>
            <a:r>
              <a:rPr lang="en-US" err="1"/>
              <a:t>canopy_frc_biocore_social_linkedin_post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37A92-81E6-C361-1D7F-C6E2E59691ED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457199" y="1143001"/>
            <a:ext cx="4267201" cy="241939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LinkedIn Post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Any additional information should be shared/added in the posts caption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Do not edit or adjust social graphic</a:t>
            </a:r>
          </a:p>
          <a:p>
            <a:endParaRPr lang="en-US"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44FDE211-CD68-30D5-F681-7E0A428CCC11}"/>
              </a:ext>
            </a:extLst>
          </p:cNvPr>
          <p:cNvSpPr txBox="1"/>
          <p:nvPr/>
        </p:nvSpPr>
        <p:spPr>
          <a:xfrm>
            <a:off x="453699" y="3748408"/>
            <a:ext cx="5187149" cy="332783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r>
              <a:rPr lang="en-US" sz="1000" spc="-25">
                <a:latin typeface="Roboto"/>
                <a:ea typeface="Roboto"/>
                <a:cs typeface="Roboto"/>
              </a:rPr>
              <a:t>For specific brand guidelines, please refer to the </a:t>
            </a:r>
            <a:r>
              <a:rPr lang="en-US" sz="1000" i="1" u="none" spc="-25" dirty="0">
                <a:latin typeface="Roboto"/>
                <a:ea typeface="Roboto"/>
                <a:cs typeface="Roboto"/>
                <a:hlinkClick r:id="rId2"/>
              </a:rPr>
              <a:t>FIRST</a:t>
            </a:r>
            <a:r>
              <a:rPr lang="en-US" sz="1000" u="none" spc="-25" dirty="0">
                <a:latin typeface="Roboto"/>
                <a:ea typeface="Roboto"/>
                <a:cs typeface="Roboto"/>
                <a:hlinkClick r:id="rId2"/>
              </a:rPr>
              <a:t> CANOPY Brand Guidelines</a:t>
            </a:r>
            <a:r>
              <a:rPr lang="en-US" sz="1000" u="none" spc="-25">
                <a:latin typeface="Roboto"/>
                <a:ea typeface="Roboto"/>
                <a:cs typeface="Roboto"/>
              </a:rPr>
              <a:t>.</a:t>
            </a:r>
            <a:endParaRPr lang="en-US" spc="-25">
              <a:latin typeface="Roboto"/>
              <a:ea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US" sz="1000" spc="-25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D33BBA-813E-1997-48FF-111A5D11D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229" y="1537836"/>
            <a:ext cx="3735572" cy="19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19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C79A1-A1B0-7C32-747F-6CA765139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F55A0-A2FD-4742-4709-8D512E24FF5A}"/>
              </a:ext>
            </a:extLst>
          </p:cNvPr>
          <p:cNvSpPr>
            <a:spLocks noGrp="1" noChangeAspect="1"/>
          </p:cNvSpPr>
          <p:nvPr>
            <p:ph type="title" idx="4294967295"/>
          </p:nvPr>
        </p:nvSpPr>
        <p:spPr>
          <a:xfrm>
            <a:off x="457198" y="398045"/>
            <a:ext cx="8289236" cy="609599"/>
          </a:xfrm>
        </p:spPr>
        <p:txBody>
          <a:bodyPr/>
          <a:lstStyle/>
          <a:p>
            <a:r>
              <a:rPr lang="en-US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2208D-23B8-67D1-A163-6E19F8F7F536}"/>
              </a:ext>
            </a:extLst>
          </p:cNvPr>
          <p:cNvSpPr>
            <a:spLocks noGrp="1" noChangeAspect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b="1" dirty="0"/>
              <a:t>2027 </a:t>
            </a:r>
            <a:r>
              <a:rPr lang="en-US" sz="1800" b="1" i="1" dirty="0"/>
              <a:t>FIRST</a:t>
            </a:r>
            <a:r>
              <a:rPr lang="en-US" sz="1800" b="1" baseline="30000" dirty="0"/>
              <a:t>®</a:t>
            </a:r>
            <a:r>
              <a:rPr lang="en-US" sz="1800" b="1" dirty="0"/>
              <a:t> Robotics Competition BIOCORE</a:t>
            </a:r>
            <a:r>
              <a:rPr lang="en-US" sz="1800" b="1" baseline="30000" dirty="0"/>
              <a:t>™</a:t>
            </a:r>
            <a:r>
              <a:rPr lang="en-US" sz="1800" b="1" dirty="0"/>
              <a:t> presented by Haas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Writing game name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Game hashtag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Gene Haas Foundation social handles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Sample social copy using game name/tags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Sample social copy using game with season name/tags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Social graphic best practices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631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CCD21-F432-17C0-37CC-DEC2122BC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CF99A-8168-8A2E-F3A8-042389B43E5D}"/>
              </a:ext>
            </a:extLst>
          </p:cNvPr>
          <p:cNvSpPr>
            <a:spLocks noGrp="1" noChangeAspect="1"/>
          </p:cNvSpPr>
          <p:nvPr>
            <p:ph type="title" idx="4294967295"/>
          </p:nvPr>
        </p:nvSpPr>
        <p:spPr>
          <a:xfrm>
            <a:off x="457198" y="398045"/>
            <a:ext cx="8289236" cy="609599"/>
          </a:xfrm>
        </p:spPr>
        <p:txBody>
          <a:bodyPr/>
          <a:lstStyle/>
          <a:p>
            <a:r>
              <a:rPr lang="en-US"/>
              <a:t>How to use the season game name when written: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49325-67B5-814E-8451-82C72FF58112}"/>
              </a:ext>
            </a:extLst>
          </p:cNvPr>
          <p:cNvSpPr>
            <a:spLocks noGrp="1" noChangeAspect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100" dirty="0"/>
              <a:t>When using BIOCORE</a:t>
            </a:r>
            <a:r>
              <a:rPr lang="en-US" sz="1100" baseline="30000" dirty="0"/>
              <a:t>™</a:t>
            </a:r>
            <a:r>
              <a:rPr lang="en-US" sz="1100" dirty="0"/>
              <a:t> in text (body copy), adhere to the following style standards: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Always all CAPITAL LETTERS.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BIOCORE should appear as one word.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Include superscripted TM on first mention in headline and first mention in body copy.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Include “presented by Haas” on the first mention in body copy.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Only capitalize the ‘H’ in Haas. Haas must never appear in all caps.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Do not use the wordmark (logotype/art) as a mention in body copy.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Do not distort, alter, or separate any logo elements.</a:t>
            </a:r>
          </a:p>
          <a:p>
            <a:r>
              <a:rPr lang="en-US" sz="1100" b="1" dirty="0"/>
              <a:t>For all </a:t>
            </a:r>
            <a:r>
              <a:rPr lang="en-US" sz="1100" b="1" i="1" dirty="0"/>
              <a:t>FIRST</a:t>
            </a:r>
            <a:r>
              <a:rPr lang="en-US" sz="1100" b="1" dirty="0"/>
              <a:t> logos and branding guidelines, visit the </a:t>
            </a:r>
            <a:r>
              <a:rPr lang="en-US" sz="1100" b="1" i="1" dirty="0">
                <a:hlinkClick r:id="rId2"/>
              </a:rPr>
              <a:t>FIRST</a:t>
            </a:r>
            <a:r>
              <a:rPr lang="en-US" sz="1100" b="1" dirty="0">
                <a:hlinkClick r:id="rId2"/>
              </a:rPr>
              <a:t> Branding Page</a:t>
            </a:r>
            <a:r>
              <a:rPr lang="en-US" sz="1100" b="1" dirty="0"/>
              <a:t>.</a:t>
            </a:r>
          </a:p>
          <a:p>
            <a:r>
              <a:rPr lang="en-US" sz="1100" b="1" dirty="0"/>
              <a:t>When talking about the season on social media, always use the hashtag #BIOCORE</a:t>
            </a:r>
          </a:p>
          <a:p>
            <a:r>
              <a:rPr lang="en-US" sz="1100" b="1" i="1" dirty="0">
                <a:hlinkClick r:id="rId3"/>
              </a:rPr>
              <a:t>FIRST</a:t>
            </a:r>
            <a:r>
              <a:rPr lang="en-US" sz="1100" b="1" dirty="0">
                <a:hlinkClick r:id="rId3"/>
              </a:rPr>
              <a:t> Robotics Competition Facebook </a:t>
            </a:r>
            <a:r>
              <a:rPr lang="en-US" sz="1100" b="1" dirty="0"/>
              <a:t>|  </a:t>
            </a:r>
            <a:r>
              <a:rPr lang="en-US" sz="1100" b="1" i="1" dirty="0">
                <a:hlinkClick r:id="rId4"/>
              </a:rPr>
              <a:t>FIRST</a:t>
            </a:r>
            <a:r>
              <a:rPr lang="en-US" sz="1100" b="1" dirty="0">
                <a:hlinkClick r:id="rId4"/>
              </a:rPr>
              <a:t> Robotics Competition YouTube</a:t>
            </a:r>
            <a:endParaRPr lang="en-US" sz="11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275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AC4EA-C5E1-3AFA-FC5B-ED9784A41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F96A2-CEF6-A2F2-813A-BA67BD57E703}"/>
              </a:ext>
            </a:extLst>
          </p:cNvPr>
          <p:cNvSpPr>
            <a:spLocks noGrp="1" noChangeAspect="1"/>
          </p:cNvSpPr>
          <p:nvPr>
            <p:ph type="title" idx="4294967295"/>
          </p:nvPr>
        </p:nvSpPr>
        <p:spPr>
          <a:xfrm>
            <a:off x="457198" y="398045"/>
            <a:ext cx="6808383" cy="609599"/>
          </a:xfrm>
        </p:spPr>
        <p:txBody>
          <a:bodyPr/>
          <a:lstStyle/>
          <a:p>
            <a:r>
              <a:rPr lang="en-US"/>
              <a:t>When mentioning Haas in social media posts, please use the following handles: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36EFA-BF9C-B762-87BB-B897691FDC1B}"/>
              </a:ext>
            </a:extLst>
          </p:cNvPr>
          <p:cNvSpPr>
            <a:spLocks noGrp="1" noChangeAspect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1800"/>
              <a:t>Facebook: @genehaasfoundation</a:t>
            </a:r>
          </a:p>
          <a:p>
            <a:r>
              <a:rPr lang="nl-NL" sz="1800"/>
              <a:t>Instagram: @genehaasfoundation </a:t>
            </a:r>
          </a:p>
          <a:p>
            <a:r>
              <a:rPr lang="nl-NL" sz="1800"/>
              <a:t>LinkedIn: @gene-haas-foundation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78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3CCEA-88F3-2884-7BE0-7C42C9925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70E70-0FDB-006C-1648-F67D6F34EE6F}"/>
              </a:ext>
            </a:extLst>
          </p:cNvPr>
          <p:cNvSpPr>
            <a:spLocks noGrp="1" noChangeAspect="1"/>
          </p:cNvSpPr>
          <p:nvPr>
            <p:ph type="title" idx="4294967295"/>
          </p:nvPr>
        </p:nvSpPr>
        <p:spPr>
          <a:xfrm>
            <a:off x="457198" y="398045"/>
            <a:ext cx="8289236" cy="609599"/>
          </a:xfrm>
        </p:spPr>
        <p:txBody>
          <a:bodyPr/>
          <a:lstStyle/>
          <a:p>
            <a:r>
              <a:rPr lang="es-ES" dirty="0"/>
              <a:t>BIOCORE™ Sample Social Media </a:t>
            </a:r>
            <a:r>
              <a:rPr lang="es-ES" dirty="0" err="1"/>
              <a:t>Copy</a:t>
            </a:r>
            <a:r>
              <a:rPr lang="es-ES" dirty="0"/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7BCD6-F654-5C4F-A01D-F413B2625CAB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457199" y="1007644"/>
            <a:ext cx="8289235" cy="241939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200" b="1"/>
              <a:t>Facebook:</a:t>
            </a:r>
          </a:p>
          <a:p>
            <a:r>
              <a:rPr lang="en-US" sz="1200"/>
              <a:t>Delve into the heart of what sustains life on Earth in the 2026-2027 </a:t>
            </a:r>
            <a:r>
              <a:rPr lang="en-US" sz="1200" i="1"/>
              <a:t>FIRST</a:t>
            </a:r>
            <a:r>
              <a:rPr lang="en-US" sz="1200"/>
              <a:t>® Robotics Competition season, #BIOCORE presented by </a:t>
            </a:r>
            <a:r>
              <a:rPr lang="nl-NL" sz="1200"/>
              <a:t>@genehaasfoundatio</a:t>
            </a:r>
            <a:r>
              <a:rPr lang="en-US" sz="1200"/>
              <a:t>n #FIRSTCANOPY</a:t>
            </a:r>
          </a:p>
          <a:p>
            <a:r>
              <a:rPr lang="en-US" sz="1200" b="1"/>
              <a:t>Instagram:</a:t>
            </a:r>
          </a:p>
          <a:p>
            <a:r>
              <a:rPr lang="en-US" sz="1200"/>
              <a:t>Delve into the heart of what sustains life on Earth in the 2026-2027 </a:t>
            </a:r>
            <a:r>
              <a:rPr lang="en-US" sz="1200" i="1"/>
              <a:t>FIRST</a:t>
            </a:r>
            <a:r>
              <a:rPr lang="en-US" sz="1200"/>
              <a:t>® Robotics Competition season, #BIOCORE presented by </a:t>
            </a:r>
            <a:r>
              <a:rPr lang="nl-NL" sz="1200"/>
              <a:t>@genehaasfoundation</a:t>
            </a:r>
            <a:r>
              <a:rPr lang="en-US" sz="1200"/>
              <a:t> #FIRSTCANOPY</a:t>
            </a:r>
          </a:p>
          <a:p>
            <a:r>
              <a:rPr lang="en-US" sz="1200" b="1"/>
              <a:t>LinkedIn:</a:t>
            </a:r>
          </a:p>
          <a:p>
            <a:r>
              <a:rPr lang="en-US" sz="1200">
                <a:latin typeface="Roboto"/>
                <a:ea typeface="Roboto"/>
              </a:rPr>
              <a:t>Delve into the heart of what sustains life on Earth in the 2026-2027 </a:t>
            </a:r>
            <a:r>
              <a:rPr lang="en-US" sz="1200" i="1">
                <a:latin typeface="Roboto"/>
                <a:ea typeface="Roboto"/>
              </a:rPr>
              <a:t>FIRST</a:t>
            </a:r>
            <a:r>
              <a:rPr lang="en-US" sz="1200">
                <a:latin typeface="Roboto"/>
                <a:ea typeface="Roboto"/>
              </a:rPr>
              <a:t>®</a:t>
            </a:r>
            <a:r>
              <a:rPr lang="en-US" sz="1200" i="1" dirty="0">
                <a:latin typeface="Roboto"/>
                <a:ea typeface="Roboto"/>
              </a:rPr>
              <a:t> </a:t>
            </a:r>
            <a:r>
              <a:rPr lang="en-US" sz="1200">
                <a:latin typeface="Roboto"/>
                <a:ea typeface="Roboto"/>
              </a:rPr>
              <a:t>Robotics Competition season, #BIOCORE presented by </a:t>
            </a:r>
            <a:r>
              <a:rPr lang="nl-NL" sz="1200">
                <a:latin typeface="Roboto"/>
                <a:ea typeface="Roboto"/>
              </a:rPr>
              <a:t>@gene-haas-foundation</a:t>
            </a:r>
            <a:r>
              <a:rPr lang="en-US" sz="1200">
                <a:latin typeface="Roboto"/>
                <a:ea typeface="Roboto"/>
              </a:rPr>
              <a:t> #FIRSTCANOPY</a:t>
            </a:r>
          </a:p>
          <a:p>
            <a:r>
              <a:rPr lang="en-US" sz="1200" b="1"/>
              <a:t>TikTok:</a:t>
            </a:r>
          </a:p>
          <a:p>
            <a:r>
              <a:rPr lang="en-US" sz="1200">
                <a:latin typeface="Roboto"/>
                <a:ea typeface="Roboto"/>
              </a:rPr>
              <a:t>Delve into the heart of what sustains life on Earth in the 2026-2027 </a:t>
            </a:r>
            <a:r>
              <a:rPr lang="en-US" sz="1200" i="1">
                <a:latin typeface="Roboto"/>
                <a:ea typeface="Roboto"/>
              </a:rPr>
              <a:t>FIRST</a:t>
            </a:r>
            <a:r>
              <a:rPr lang="en-US" sz="1200">
                <a:latin typeface="Roboto"/>
                <a:ea typeface="Roboto"/>
              </a:rPr>
              <a:t>® Robotics Competition season, #BIOCORE presented by Haas #FIRSTCANOPY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90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B5508-D767-99B4-D8D9-E68BEDB0A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0DDF-2170-E18E-30D9-67EA8920F516}"/>
              </a:ext>
            </a:extLst>
          </p:cNvPr>
          <p:cNvSpPr>
            <a:spLocks noGrp="1" noChangeAspect="1"/>
          </p:cNvSpPr>
          <p:nvPr>
            <p:ph type="title" idx="4294967295"/>
          </p:nvPr>
        </p:nvSpPr>
        <p:spPr>
          <a:xfrm>
            <a:off x="457198" y="398045"/>
            <a:ext cx="8289236" cy="609599"/>
          </a:xfrm>
        </p:spPr>
        <p:txBody>
          <a:bodyPr/>
          <a:lstStyle/>
          <a:p>
            <a:br>
              <a:rPr lang="en-US" sz="2000" dirty="0"/>
            </a:br>
            <a:r>
              <a:rPr lang="en-US" sz="2000" dirty="0"/>
              <a:t>Sample social copy for </a:t>
            </a:r>
            <a:r>
              <a:rPr lang="en-US" sz="2000"/>
              <a:t>when </a:t>
            </a:r>
            <a:r>
              <a:rPr lang="en-US" sz="2000" i="1"/>
              <a:t>FIRST</a:t>
            </a:r>
            <a:r>
              <a:rPr lang="en-US" sz="2000" baseline="30000" dirty="0"/>
              <a:t>®</a:t>
            </a:r>
            <a:r>
              <a:rPr lang="en-US" sz="2000" dirty="0"/>
              <a:t> CANOPY and BIOCORE™ are mentioned together: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0F20D-93C2-DF58-4406-A71871C009C0}"/>
              </a:ext>
            </a:extLst>
          </p:cNvPr>
          <p:cNvSpPr>
            <a:spLocks noGrp="1" noChangeAspect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100" b="1"/>
              <a:t>Facebook:</a:t>
            </a:r>
          </a:p>
          <a:p>
            <a:r>
              <a:rPr lang="en-US" sz="1100"/>
              <a:t>How will you engineer a thriving planet in #BIOCORE presented by @genehaasfoundation? Learn more about the 2026-27 #FIRSTCANOPY season: [link]</a:t>
            </a:r>
          </a:p>
          <a:p>
            <a:r>
              <a:rPr lang="en-US" sz="1100" b="1"/>
              <a:t>Instagram:</a:t>
            </a:r>
          </a:p>
          <a:p>
            <a:r>
              <a:rPr lang="en-US" sz="1100"/>
              <a:t>How will you engineer a thriving planet in #BIOCORE presented by @genehaasfoundation? Learn more about the 2026-27 #FIRSTCANOPY season: [link]</a:t>
            </a:r>
          </a:p>
          <a:p>
            <a:r>
              <a:rPr lang="en-US" sz="1100" b="1"/>
              <a:t>LinkedIn</a:t>
            </a:r>
            <a:r>
              <a:rPr lang="en-US" sz="1100"/>
              <a:t>:</a:t>
            </a:r>
          </a:p>
          <a:p>
            <a:r>
              <a:rPr lang="en-US" sz="1100"/>
              <a:t>How will you engineer a thriving planet in #BIOCORE presented by </a:t>
            </a:r>
            <a:r>
              <a:rPr lang="nl-NL" sz="1100"/>
              <a:t>@gene-haas-foundation</a:t>
            </a:r>
            <a:r>
              <a:rPr lang="en-US" sz="1100"/>
              <a:t>? Learn more about the 2026-27 #FIRSTCANOPY season: [link]</a:t>
            </a:r>
          </a:p>
          <a:p>
            <a:r>
              <a:rPr lang="en-US" sz="1100" b="1"/>
              <a:t>TikTok:</a:t>
            </a:r>
          </a:p>
          <a:p>
            <a:r>
              <a:rPr lang="en-US" sz="1100"/>
              <a:t>How will you engineer a thriving planet in #BIOCORE presented by Haas? Learn more about the 2026-27 #FIRSTCANOPY season: [link]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71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6B700-FA86-16F0-4D10-4150FD7C1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A054-4D0B-91A6-F023-55A7F702E105}"/>
              </a:ext>
            </a:extLst>
          </p:cNvPr>
          <p:cNvSpPr>
            <a:spLocks noGrp="1" noChangeAspect="1"/>
          </p:cNvSpPr>
          <p:nvPr>
            <p:ph type="title" idx="4294967295"/>
          </p:nvPr>
        </p:nvSpPr>
        <p:spPr>
          <a:xfrm>
            <a:off x="457198" y="398045"/>
            <a:ext cx="8289236" cy="609599"/>
          </a:xfrm>
        </p:spPr>
        <p:txBody>
          <a:bodyPr/>
          <a:lstStyle/>
          <a:p>
            <a:r>
              <a:rPr lang="en-US"/>
              <a:t>Facebook Graphic Templates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FDA53-C706-A303-FA97-C8BA28FEC61F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457199" y="1143001"/>
            <a:ext cx="5256029" cy="2419396"/>
          </a:xfrm>
        </p:spPr>
        <p:txBody>
          <a:bodyPr>
            <a:noAutofit/>
          </a:bodyPr>
          <a:lstStyle/>
          <a:p>
            <a:r>
              <a:rPr lang="en-US" sz="1050" b="1" spc="-30">
                <a:cs typeface="Roboto" panose="02000000000000000000" pitchFamily="2" charset="0"/>
              </a:rPr>
              <a:t>Facebook</a:t>
            </a:r>
            <a:r>
              <a:rPr lang="en-US" sz="1050" b="1" spc="-35">
                <a:cs typeface="Roboto" panose="02000000000000000000" pitchFamily="2" charset="0"/>
              </a:rPr>
              <a:t> </a:t>
            </a:r>
            <a:r>
              <a:rPr lang="en-US" sz="1050" b="1" spc="-50">
                <a:cs typeface="Roboto" panose="02000000000000000000" pitchFamily="2" charset="0"/>
              </a:rPr>
              <a:t>Cover:</a:t>
            </a:r>
            <a:r>
              <a:rPr lang="en-US" sz="1050" b="1" spc="-15">
                <a:cs typeface="Roboto" panose="02000000000000000000" pitchFamily="2" charset="0"/>
              </a:rPr>
              <a:t> </a:t>
            </a:r>
            <a:r>
              <a:rPr lang="en-US" sz="1050" b="1" err="1"/>
              <a:t>canopy_frc_biocore_social_fb_post</a:t>
            </a:r>
            <a:endParaRPr lang="en-US" sz="1050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spc="55">
                <a:cs typeface="Roboto" panose="02000000000000000000" pitchFamily="2" charset="0"/>
              </a:rPr>
              <a:t>Facebook</a:t>
            </a:r>
            <a:r>
              <a:rPr lang="en-US" sz="1000" spc="-30">
                <a:cs typeface="Roboto" panose="02000000000000000000" pitchFamily="2" charset="0"/>
              </a:rPr>
              <a:t> </a:t>
            </a:r>
            <a:r>
              <a:rPr lang="en-US" sz="1000" spc="40">
                <a:cs typeface="Roboto" panose="02000000000000000000" pitchFamily="2" charset="0"/>
              </a:rPr>
              <a:t>Post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spc="20">
                <a:cs typeface="Roboto" panose="02000000000000000000" pitchFamily="2" charset="0"/>
              </a:rPr>
              <a:t>Any</a:t>
            </a:r>
            <a:r>
              <a:rPr lang="en-US" sz="1000">
                <a:cs typeface="Roboto" panose="02000000000000000000" pitchFamily="2" charset="0"/>
              </a:rPr>
              <a:t> </a:t>
            </a:r>
            <a:r>
              <a:rPr lang="en-US" sz="1000" spc="45">
                <a:cs typeface="Roboto" panose="02000000000000000000" pitchFamily="2" charset="0"/>
              </a:rPr>
              <a:t>additional</a:t>
            </a:r>
            <a:r>
              <a:rPr lang="en-US" sz="1000" spc="15">
                <a:cs typeface="Roboto" panose="02000000000000000000" pitchFamily="2" charset="0"/>
              </a:rPr>
              <a:t> </a:t>
            </a:r>
            <a:r>
              <a:rPr lang="en-US" sz="1000" spc="20">
                <a:cs typeface="Roboto" panose="02000000000000000000" pitchFamily="2" charset="0"/>
              </a:rPr>
              <a:t>information</a:t>
            </a:r>
            <a:r>
              <a:rPr lang="en-US" sz="1000" spc="25">
                <a:cs typeface="Roboto" panose="02000000000000000000" pitchFamily="2" charset="0"/>
              </a:rPr>
              <a:t> </a:t>
            </a:r>
            <a:r>
              <a:rPr lang="en-US" sz="1000" spc="50">
                <a:cs typeface="Roboto" panose="02000000000000000000" pitchFamily="2" charset="0"/>
              </a:rPr>
              <a:t>should</a:t>
            </a:r>
            <a:r>
              <a:rPr lang="en-US" sz="1000" spc="5">
                <a:cs typeface="Roboto" panose="02000000000000000000" pitchFamily="2" charset="0"/>
              </a:rPr>
              <a:t> </a:t>
            </a:r>
            <a:r>
              <a:rPr lang="en-US" sz="1000" spc="60">
                <a:cs typeface="Roboto" panose="02000000000000000000" pitchFamily="2" charset="0"/>
              </a:rPr>
              <a:t>be</a:t>
            </a:r>
            <a:r>
              <a:rPr lang="en-US" sz="1000" spc="10">
                <a:cs typeface="Roboto" panose="02000000000000000000" pitchFamily="2" charset="0"/>
              </a:rPr>
              <a:t> </a:t>
            </a:r>
            <a:r>
              <a:rPr lang="en-US" sz="1000" spc="65">
                <a:cs typeface="Roboto" panose="02000000000000000000" pitchFamily="2" charset="0"/>
              </a:rPr>
              <a:t>shared/added</a:t>
            </a:r>
            <a:r>
              <a:rPr lang="en-US" sz="1000" spc="5">
                <a:cs typeface="Roboto" panose="02000000000000000000" pitchFamily="2" charset="0"/>
              </a:rPr>
              <a:t> </a:t>
            </a:r>
            <a:r>
              <a:rPr lang="en-US" sz="1000" spc="20">
                <a:cs typeface="Roboto" panose="02000000000000000000" pitchFamily="2" charset="0"/>
              </a:rPr>
              <a:t>in</a:t>
            </a:r>
            <a:r>
              <a:rPr lang="en-US" sz="1000" spc="10">
                <a:cs typeface="Roboto" panose="02000000000000000000" pitchFamily="2" charset="0"/>
              </a:rPr>
              <a:t> </a:t>
            </a:r>
            <a:r>
              <a:rPr lang="en-US" sz="1000" spc="20">
                <a:cs typeface="Roboto" panose="02000000000000000000" pitchFamily="2" charset="0"/>
              </a:rPr>
              <a:t>the</a:t>
            </a:r>
            <a:r>
              <a:rPr lang="en-US" sz="1000" spc="25">
                <a:cs typeface="Roboto" panose="02000000000000000000" pitchFamily="2" charset="0"/>
              </a:rPr>
              <a:t> </a:t>
            </a:r>
            <a:r>
              <a:rPr lang="en-US" sz="1000" spc="40">
                <a:cs typeface="Roboto" panose="02000000000000000000" pitchFamily="2" charset="0"/>
              </a:rPr>
              <a:t>post’s </a:t>
            </a:r>
            <a:r>
              <a:rPr lang="en-US" sz="1000" spc="-10">
                <a:cs typeface="Roboto" panose="02000000000000000000" pitchFamily="2" charset="0"/>
              </a:rPr>
              <a:t>caption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spc="-55">
                <a:cs typeface="Roboto" panose="02000000000000000000" pitchFamily="2" charset="0"/>
              </a:rPr>
              <a:t>Do</a:t>
            </a:r>
            <a:r>
              <a:rPr lang="en-US" sz="1000" spc="-5">
                <a:cs typeface="Roboto" panose="02000000000000000000" pitchFamily="2" charset="0"/>
              </a:rPr>
              <a:t> </a:t>
            </a:r>
            <a:r>
              <a:rPr lang="en-US" sz="1000">
                <a:cs typeface="Roboto" panose="02000000000000000000" pitchFamily="2" charset="0"/>
              </a:rPr>
              <a:t>not</a:t>
            </a:r>
            <a:r>
              <a:rPr lang="en-US" sz="1000" spc="20">
                <a:cs typeface="Roboto" panose="02000000000000000000" pitchFamily="2" charset="0"/>
              </a:rPr>
              <a:t> </a:t>
            </a:r>
            <a:r>
              <a:rPr lang="en-US" sz="1000">
                <a:cs typeface="Roboto" panose="02000000000000000000" pitchFamily="2" charset="0"/>
              </a:rPr>
              <a:t>edit </a:t>
            </a:r>
            <a:r>
              <a:rPr lang="en-US" sz="1000" spc="-30">
                <a:cs typeface="Roboto" panose="02000000000000000000" pitchFamily="2" charset="0"/>
              </a:rPr>
              <a:t>or</a:t>
            </a:r>
            <a:r>
              <a:rPr lang="en-US" sz="1000" spc="5">
                <a:cs typeface="Roboto" panose="02000000000000000000" pitchFamily="2" charset="0"/>
              </a:rPr>
              <a:t> </a:t>
            </a:r>
            <a:r>
              <a:rPr lang="en-US" sz="1000" spc="60">
                <a:cs typeface="Roboto" panose="02000000000000000000" pitchFamily="2" charset="0"/>
              </a:rPr>
              <a:t>adjust</a:t>
            </a:r>
            <a:r>
              <a:rPr lang="en-US" sz="1000">
                <a:cs typeface="Roboto" panose="02000000000000000000" pitchFamily="2" charset="0"/>
              </a:rPr>
              <a:t> </a:t>
            </a:r>
            <a:r>
              <a:rPr lang="en-US" sz="1000" spc="65">
                <a:cs typeface="Roboto" panose="02000000000000000000" pitchFamily="2" charset="0"/>
              </a:rPr>
              <a:t>social</a:t>
            </a:r>
            <a:r>
              <a:rPr lang="en-US" sz="1000" spc="5">
                <a:cs typeface="Roboto" panose="02000000000000000000" pitchFamily="2" charset="0"/>
              </a:rPr>
              <a:t> </a:t>
            </a:r>
            <a:r>
              <a:rPr lang="en-US" sz="1000" spc="50">
                <a:cs typeface="Roboto" panose="02000000000000000000" pitchFamily="2" charset="0"/>
              </a:rPr>
              <a:t>graphic</a:t>
            </a:r>
            <a:endParaRPr lang="en-US" sz="1000">
              <a:cs typeface="Roboto" panose="02000000000000000000" pitchFamily="2" charset="0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lang="en-US" sz="1050" b="1" spc="-30">
                <a:cs typeface="Roboto" panose="02000000000000000000" pitchFamily="2" charset="0"/>
              </a:rPr>
              <a:t>Blank</a:t>
            </a:r>
            <a:r>
              <a:rPr lang="en-US" sz="1050" b="1" spc="-50">
                <a:cs typeface="Roboto" panose="02000000000000000000" pitchFamily="2" charset="0"/>
              </a:rPr>
              <a:t> </a:t>
            </a:r>
            <a:r>
              <a:rPr lang="en-US" sz="1050" b="1" spc="-10">
                <a:cs typeface="Roboto" panose="02000000000000000000" pitchFamily="2" charset="0"/>
              </a:rPr>
              <a:t>Social</a:t>
            </a:r>
            <a:r>
              <a:rPr lang="en-US" sz="1050" b="1" spc="-45">
                <a:cs typeface="Roboto" panose="02000000000000000000" pitchFamily="2" charset="0"/>
              </a:rPr>
              <a:t> </a:t>
            </a:r>
            <a:r>
              <a:rPr lang="en-US" sz="1050" b="1" spc="-10">
                <a:cs typeface="Roboto" panose="02000000000000000000" pitchFamily="2" charset="0"/>
              </a:rPr>
              <a:t>Post:</a:t>
            </a:r>
            <a:r>
              <a:rPr lang="en-US" sz="1050" b="1" spc="-30">
                <a:cs typeface="Roboto" panose="02000000000000000000" pitchFamily="2" charset="0"/>
              </a:rPr>
              <a:t> </a:t>
            </a:r>
            <a:r>
              <a:rPr lang="da-DK" sz="1050" b="1" spc="-10">
                <a:cs typeface="Roboto" panose="02000000000000000000" pitchFamily="2" charset="0"/>
              </a:rPr>
              <a:t>canopy_frc_biocore_social_fb_post_blank</a:t>
            </a:r>
          </a:p>
          <a:p>
            <a:pPr marL="184150" indent="-171450">
              <a:lnSpc>
                <a:spcPct val="100000"/>
              </a:lnSpc>
              <a:spcBef>
                <a:spcPts val="740"/>
              </a:spcBef>
              <a:buFont typeface="Arial" panose="020B0604020202020204" pitchFamily="34" charset="0"/>
              <a:buChar char="•"/>
            </a:pPr>
            <a:r>
              <a:rPr lang="en-US" sz="1000">
                <a:cs typeface="Roboto" panose="02000000000000000000" pitchFamily="2" charset="0"/>
              </a:rPr>
              <a:t>Insert</a:t>
            </a:r>
            <a:r>
              <a:rPr lang="en-US" sz="1000" spc="60">
                <a:cs typeface="Roboto" panose="02000000000000000000" pitchFamily="2" charset="0"/>
              </a:rPr>
              <a:t> </a:t>
            </a:r>
            <a:r>
              <a:rPr lang="en-US" sz="1000">
                <a:cs typeface="Roboto" panose="02000000000000000000" pitchFamily="2" charset="0"/>
              </a:rPr>
              <a:t>text</a:t>
            </a:r>
            <a:r>
              <a:rPr lang="en-US" sz="1000" spc="65">
                <a:cs typeface="Roboto" panose="02000000000000000000" pitchFamily="2" charset="0"/>
              </a:rPr>
              <a:t> </a:t>
            </a:r>
            <a:r>
              <a:rPr lang="en-US" sz="1000">
                <a:cs typeface="Roboto" panose="02000000000000000000" pitchFamily="2" charset="0"/>
              </a:rPr>
              <a:t>in</a:t>
            </a:r>
            <a:r>
              <a:rPr lang="en-US" sz="1000" spc="70">
                <a:cs typeface="Roboto" panose="02000000000000000000" pitchFamily="2" charset="0"/>
              </a:rPr>
              <a:t> </a:t>
            </a:r>
            <a:r>
              <a:rPr lang="en-US" sz="1000">
                <a:cs typeface="Roboto" panose="02000000000000000000" pitchFamily="2" charset="0"/>
              </a:rPr>
              <a:t>center</a:t>
            </a:r>
            <a:r>
              <a:rPr lang="en-US" sz="1000" spc="65">
                <a:cs typeface="Roboto" panose="02000000000000000000" pitchFamily="2" charset="0"/>
              </a:rPr>
              <a:t> </a:t>
            </a:r>
            <a:r>
              <a:rPr lang="en-US" sz="1000" spc="50">
                <a:cs typeface="Roboto" panose="02000000000000000000" pitchFamily="2" charset="0"/>
              </a:rPr>
              <a:t>of</a:t>
            </a:r>
            <a:r>
              <a:rPr lang="en-US" sz="1000" spc="85">
                <a:cs typeface="Roboto" panose="02000000000000000000" pitchFamily="2" charset="0"/>
              </a:rPr>
              <a:t> </a:t>
            </a:r>
            <a:r>
              <a:rPr lang="en-US" sz="1000" spc="45">
                <a:cs typeface="Roboto" panose="02000000000000000000" pitchFamily="2" charset="0"/>
              </a:rPr>
              <a:t>graphic.</a:t>
            </a:r>
          </a:p>
          <a:p>
            <a:pPr marL="184150" indent="-171450">
              <a:lnSpc>
                <a:spcPct val="100000"/>
              </a:lnSpc>
              <a:spcBef>
                <a:spcPts val="740"/>
              </a:spcBef>
              <a:buFont typeface="Arial" panose="020B0604020202020204" pitchFamily="34" charset="0"/>
              <a:buChar char="•"/>
            </a:pPr>
            <a:r>
              <a:rPr lang="en-US" sz="1000">
                <a:cs typeface="Roboto" panose="02000000000000000000" pitchFamily="2" charset="0"/>
              </a:rPr>
              <a:t>P</a:t>
            </a:r>
            <a:r>
              <a:rPr lang="en-US" sz="1000" spc="85">
                <a:cs typeface="Roboto" panose="02000000000000000000" pitchFamily="2" charset="0"/>
              </a:rPr>
              <a:t>lease</a:t>
            </a:r>
            <a:r>
              <a:rPr lang="en-US" sz="1000" spc="-10">
                <a:cs typeface="Roboto" panose="02000000000000000000" pitchFamily="2" charset="0"/>
              </a:rPr>
              <a:t> </a:t>
            </a:r>
            <a:r>
              <a:rPr lang="en-US" sz="1000" spc="45">
                <a:cs typeface="Roboto" panose="02000000000000000000" pitchFamily="2" charset="0"/>
              </a:rPr>
              <a:t>exclusively</a:t>
            </a:r>
            <a:r>
              <a:rPr lang="en-US" sz="1000" spc="-20">
                <a:cs typeface="Roboto" panose="02000000000000000000" pitchFamily="2" charset="0"/>
              </a:rPr>
              <a:t> </a:t>
            </a:r>
            <a:r>
              <a:rPr lang="en-US" sz="1000" spc="80">
                <a:cs typeface="Roboto" panose="02000000000000000000" pitchFamily="2" charset="0"/>
              </a:rPr>
              <a:t>use</a:t>
            </a:r>
            <a:r>
              <a:rPr lang="en-US" sz="1000" spc="-15">
                <a:cs typeface="Roboto" panose="02000000000000000000" pitchFamily="2" charset="0"/>
              </a:rPr>
              <a:t> </a:t>
            </a:r>
            <a:r>
              <a:rPr lang="en-US" sz="1000" spc="60">
                <a:cs typeface="Roboto" panose="02000000000000000000" pitchFamily="2" charset="0"/>
              </a:rPr>
              <a:t>black</a:t>
            </a:r>
            <a:r>
              <a:rPr lang="en-US" sz="1000" spc="-20">
                <a:cs typeface="Roboto" panose="02000000000000000000" pitchFamily="2" charset="0"/>
              </a:rPr>
              <a:t> text</a:t>
            </a:r>
          </a:p>
          <a:p>
            <a:pPr marL="184150" indent="-171450">
              <a:lnSpc>
                <a:spcPct val="100000"/>
              </a:lnSpc>
              <a:spcBef>
                <a:spcPts val="740"/>
              </a:spcBef>
              <a:buFont typeface="Arial" panose="020B0604020202020204" pitchFamily="34" charset="0"/>
              <a:buChar char="•"/>
            </a:pPr>
            <a:r>
              <a:rPr lang="en-US" sz="1000" spc="60">
                <a:cs typeface="Roboto" panose="02000000000000000000" pitchFamily="2" charset="0"/>
              </a:rPr>
              <a:t>Example</a:t>
            </a:r>
            <a:r>
              <a:rPr lang="en-US" sz="1000" spc="-35">
                <a:cs typeface="Roboto" panose="02000000000000000000" pitchFamily="2" charset="0"/>
              </a:rPr>
              <a:t> </a:t>
            </a:r>
            <a:r>
              <a:rPr lang="en-US" sz="1000">
                <a:cs typeface="Roboto" panose="02000000000000000000" pitchFamily="2" charset="0"/>
              </a:rPr>
              <a:t>text:</a:t>
            </a:r>
            <a:r>
              <a:rPr lang="en-US" sz="1000" spc="-10">
                <a:cs typeface="Roboto" panose="02000000000000000000" pitchFamily="2" charset="0"/>
              </a:rPr>
              <a:t> </a:t>
            </a:r>
            <a:r>
              <a:rPr lang="en-US" sz="1000" spc="65">
                <a:cs typeface="Roboto" panose="02000000000000000000" pitchFamily="2" charset="0"/>
              </a:rPr>
              <a:t>“Join</a:t>
            </a:r>
            <a:r>
              <a:rPr lang="en-US" sz="1000" spc="-15">
                <a:cs typeface="Roboto" panose="02000000000000000000" pitchFamily="2" charset="0"/>
              </a:rPr>
              <a:t> </a:t>
            </a:r>
            <a:r>
              <a:rPr lang="en-US" sz="1000">
                <a:cs typeface="Roboto" panose="02000000000000000000" pitchFamily="2" charset="0"/>
              </a:rPr>
              <a:t>our</a:t>
            </a:r>
            <a:r>
              <a:rPr lang="en-US" sz="1000" spc="-10">
                <a:cs typeface="Roboto" panose="02000000000000000000" pitchFamily="2" charset="0"/>
              </a:rPr>
              <a:t> Team!”</a:t>
            </a:r>
            <a:endParaRPr lang="en-US" sz="1000">
              <a:cs typeface="Roboto" panose="02000000000000000000" pitchFamily="2" charset="0"/>
            </a:endParaRPr>
          </a:p>
          <a:p>
            <a:endParaRPr lang="en-US"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F613ED90-0C2C-6919-908A-D9E816CEDB50}"/>
              </a:ext>
            </a:extLst>
          </p:cNvPr>
          <p:cNvSpPr txBox="1"/>
          <p:nvPr/>
        </p:nvSpPr>
        <p:spPr>
          <a:xfrm>
            <a:off x="430212" y="3771894"/>
            <a:ext cx="5283015" cy="332783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00" spc="40">
                <a:latin typeface="Roboto"/>
                <a:ea typeface="Roboto"/>
                <a:cs typeface="Roboto"/>
              </a:rPr>
              <a:t>For specific brand guidelines, please refer to the </a:t>
            </a:r>
            <a:r>
              <a:rPr lang="en-US" sz="1000" i="1" u="none" spc="40" dirty="0">
                <a:latin typeface="Roboto"/>
                <a:ea typeface="Roboto"/>
                <a:cs typeface="Roboto"/>
                <a:hlinkClick r:id="rId2"/>
              </a:rPr>
              <a:t>FIRST</a:t>
            </a:r>
            <a:r>
              <a:rPr lang="en-US" sz="1000" u="none" spc="40" dirty="0">
                <a:latin typeface="Roboto"/>
                <a:ea typeface="Roboto"/>
                <a:cs typeface="Roboto"/>
                <a:hlinkClick r:id="rId2"/>
              </a:rPr>
              <a:t> CANOPY Brand Guidelines</a:t>
            </a:r>
            <a:r>
              <a:rPr lang="en-US" sz="1000" u="none" spc="40">
                <a:latin typeface="Roboto"/>
                <a:ea typeface="Roboto"/>
                <a:cs typeface="Roboto"/>
              </a:rPr>
              <a:t>.</a:t>
            </a:r>
            <a:endParaRPr lang="en-US"/>
          </a:p>
          <a:p>
            <a:pPr marL="12700">
              <a:spcBef>
                <a:spcPts val="95"/>
              </a:spcBef>
            </a:pPr>
            <a:endParaRPr lang="en-US" sz="1000" spc="4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451602-690A-6E97-3BD0-5D44A1A6F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74" y="702844"/>
            <a:ext cx="2544729" cy="13369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CCBE40-F307-D753-A321-FA328BE9D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74" y="2493598"/>
            <a:ext cx="2544726" cy="133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04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17DE0-651F-4B65-CE4A-B5F332983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97340-C17A-1918-760E-32CC07915FB9}"/>
              </a:ext>
            </a:extLst>
          </p:cNvPr>
          <p:cNvSpPr>
            <a:spLocks noGrp="1" noChangeAspect="1"/>
          </p:cNvSpPr>
          <p:nvPr>
            <p:ph type="title" idx="4294967295"/>
          </p:nvPr>
        </p:nvSpPr>
        <p:spPr>
          <a:xfrm>
            <a:off x="457198" y="183606"/>
            <a:ext cx="8289236" cy="609599"/>
          </a:xfrm>
        </p:spPr>
        <p:txBody>
          <a:bodyPr/>
          <a:lstStyle/>
          <a:p>
            <a:r>
              <a:rPr lang="en-US"/>
              <a:t>Instagram Post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AC578-6CDD-49B5-A2E0-CF934B301F6B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457200" y="735239"/>
            <a:ext cx="4582102" cy="2419396"/>
          </a:xfrm>
        </p:spPr>
        <p:txBody>
          <a:bodyPr>
            <a:noAutofit/>
          </a:bodyPr>
          <a:lstStyle/>
          <a:p>
            <a:r>
              <a:rPr lang="en-US" sz="1200" b="1"/>
              <a:t>Instagram Post Customizable: </a:t>
            </a:r>
            <a:r>
              <a:rPr lang="en-US" sz="1200" b="1" err="1"/>
              <a:t>canopy_frc_biocore_social_ig_post_blank_dark</a:t>
            </a:r>
            <a:r>
              <a:rPr lang="en-US" sz="1200" b="1"/>
              <a:t>   </a:t>
            </a:r>
            <a:r>
              <a:rPr lang="da-DK" sz="1200" b="1"/>
              <a:t>canopy_frc_biocore_social_ig_post_blank_light</a:t>
            </a:r>
            <a:endParaRPr lang="en-US" sz="1200" b="1"/>
          </a:p>
          <a:p>
            <a:r>
              <a:rPr lang="en-US" sz="1200"/>
              <a:t>Use for Instagram post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Insert text in center of graphic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Please exclusively use white text on dark version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Please exclusively use black text on white version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Example text: “Join our Team!”</a:t>
            </a:r>
          </a:p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554E970-1A4A-16BD-D622-67ADCB04C3B1}"/>
              </a:ext>
            </a:extLst>
          </p:cNvPr>
          <p:cNvSpPr txBox="1">
            <a:spLocks noChangeAspect="1"/>
          </p:cNvSpPr>
          <p:nvPr/>
        </p:nvSpPr>
        <p:spPr>
          <a:xfrm>
            <a:off x="5876441" y="761641"/>
            <a:ext cx="3072810" cy="2419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400" b="0" i="0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/>
              <a:t>Instagram Post: </a:t>
            </a:r>
            <a:r>
              <a:rPr lang="en-US" sz="1200" b="1" err="1"/>
              <a:t>canopy_frc_biocore_social_ig_post</a:t>
            </a:r>
            <a:endParaRPr lang="en-US" sz="1200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Any social platform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Any additional information should be shared/added in the post's caption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Do not edit or adjust social graphic</a:t>
            </a:r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1DFBCA-A264-7BE3-6910-0B030BF9B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16" y="2907939"/>
            <a:ext cx="1103660" cy="1379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0287D0-D633-16A4-9D44-6B4708DE60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41" y="2907940"/>
            <a:ext cx="1103659" cy="13795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6BFC17-DAE3-A436-CF9A-6BF3C5C4C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333" y="2907940"/>
            <a:ext cx="1103659" cy="137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60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77E17-2375-E53F-29FB-DE9777A57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7E66A-DD91-60BE-3013-2A18A3981773}"/>
              </a:ext>
            </a:extLst>
          </p:cNvPr>
          <p:cNvSpPr>
            <a:spLocks noGrp="1" noChangeAspect="1"/>
          </p:cNvSpPr>
          <p:nvPr>
            <p:ph type="title" idx="4294967295"/>
          </p:nvPr>
        </p:nvSpPr>
        <p:spPr>
          <a:xfrm>
            <a:off x="457198" y="398045"/>
            <a:ext cx="8289236" cy="609599"/>
          </a:xfrm>
        </p:spPr>
        <p:txBody>
          <a:bodyPr/>
          <a:lstStyle/>
          <a:p>
            <a:r>
              <a:rPr lang="en-US"/>
              <a:t>Instagram Reel: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12744-929D-1471-6A92-6A6C6CB7D826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457199" y="1143001"/>
            <a:ext cx="5256029" cy="2419396"/>
          </a:xfrm>
        </p:spPr>
        <p:txBody>
          <a:bodyPr>
            <a:noAutofit/>
          </a:bodyPr>
          <a:lstStyle/>
          <a:p>
            <a:r>
              <a:rPr lang="en-US" sz="1400" err="1"/>
              <a:t>canopy_frc_biocore_social_ig_reel_blank_dark</a:t>
            </a:r>
            <a:r>
              <a:rPr lang="en-US" sz="1400"/>
              <a:t> (Right)</a:t>
            </a:r>
            <a:br>
              <a:rPr lang="en-US" sz="1400"/>
            </a:br>
            <a:r>
              <a:rPr lang="da-DK" sz="1400"/>
              <a:t>canopy_frc_biocore_social_ig_reel_blank_light (Right)</a:t>
            </a:r>
            <a:endParaRPr lang="en-US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Use for Instagram reel or story post.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Insert text below BIOCORE presented by Haas lockup to allow correct space.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Please exclusively use white text on dark 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Please exclusively use black text on white 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Example text: “Join our Team!”</a:t>
            </a:r>
          </a:p>
          <a:p>
            <a:endParaRPr lang="en-US"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A40718A5-5E1A-BB53-71F6-BFFAEB79DF6B}"/>
              </a:ext>
            </a:extLst>
          </p:cNvPr>
          <p:cNvSpPr txBox="1"/>
          <p:nvPr/>
        </p:nvSpPr>
        <p:spPr>
          <a:xfrm>
            <a:off x="453699" y="3771894"/>
            <a:ext cx="5022745" cy="332783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r>
              <a:rPr lang="en-US" sz="1000" spc="-25">
                <a:latin typeface="Roboto"/>
                <a:ea typeface="Roboto"/>
                <a:cs typeface="Roboto"/>
              </a:rPr>
              <a:t>For specific brand guidelines, please refer to the </a:t>
            </a:r>
            <a:r>
              <a:rPr lang="en-US" sz="1000" i="1" u="none" spc="-25" dirty="0">
                <a:latin typeface="Roboto"/>
                <a:ea typeface="Roboto"/>
                <a:cs typeface="Roboto"/>
                <a:hlinkClick r:id="rId2"/>
              </a:rPr>
              <a:t>FIRST</a:t>
            </a:r>
            <a:r>
              <a:rPr lang="en-US" sz="1000" u="none" spc="-25" dirty="0">
                <a:latin typeface="Roboto"/>
                <a:ea typeface="Roboto"/>
                <a:cs typeface="Roboto"/>
                <a:hlinkClick r:id="rId2"/>
              </a:rPr>
              <a:t> CANOPY Brand Guidelines</a:t>
            </a:r>
            <a:r>
              <a:rPr lang="en-US" sz="1000" u="none" spc="-25">
                <a:latin typeface="Roboto"/>
                <a:ea typeface="Roboto"/>
                <a:cs typeface="Roboto"/>
              </a:rPr>
              <a:t>.</a:t>
            </a:r>
            <a:endParaRPr lang="en-US"/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US" sz="1000" spc="-25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95B0A3-7681-53F7-D3EC-D09BCD4F5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487" y="1007644"/>
            <a:ext cx="1444480" cy="2571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8CF927-0258-92DC-F495-9BD5E45536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253" y="1001475"/>
            <a:ext cx="1444480" cy="256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769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530A68EFD17D48950E84BD598DC437" ma:contentTypeVersion="14" ma:contentTypeDescription="Create a new document." ma:contentTypeScope="" ma:versionID="c1631d929a25049d02698af3d85df0d7">
  <xsd:schema xmlns:xsd="http://www.w3.org/2001/XMLSchema" xmlns:xs="http://www.w3.org/2001/XMLSchema" xmlns:p="http://schemas.microsoft.com/office/2006/metadata/properties" xmlns:ns2="00371c52-833b-400f-ba1d-3599a71f02d7" xmlns:ns3="d7171e60-d71e-4106-a8b9-6506c21092ae" targetNamespace="http://schemas.microsoft.com/office/2006/metadata/properties" ma:root="true" ma:fieldsID="303819d643d7bb5a9ed7ceea4124fc6a" ns2:_="" ns3:_="">
    <xsd:import namespace="00371c52-833b-400f-ba1d-3599a71f02d7"/>
    <xsd:import namespace="d7171e60-d71e-4106-a8b9-6506c21092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371c52-833b-400f-ba1d-3599a71f02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171e60-d71e-4106-a8b9-6506c21092a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87c93e5-97d2-4f50-abfb-d0fa337f7335}" ma:internalName="TaxCatchAll" ma:showField="CatchAllData" ma:web="d7171e60-d71e-4106-a8b9-6506c21092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0371c52-833b-400f-ba1d-3599a71f02d7">
      <Terms xmlns="http://schemas.microsoft.com/office/infopath/2007/PartnerControls"/>
    </lcf76f155ced4ddcb4097134ff3c332f>
    <TaxCatchAll xmlns="d7171e60-d71e-4106-a8b9-6506c21092ae" xsi:nil="true"/>
  </documentManagement>
</p:properties>
</file>

<file path=customXml/itemProps1.xml><?xml version="1.0" encoding="utf-8"?>
<ds:datastoreItem xmlns:ds="http://schemas.openxmlformats.org/officeDocument/2006/customXml" ds:itemID="{1A232D4E-D4E0-4AC7-BBAE-7A12EB9FB2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371c52-833b-400f-ba1d-3599a71f02d7"/>
    <ds:schemaRef ds:uri="d7171e60-d71e-4106-a8b9-6506c21092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800CBD-2F52-485A-A133-6943832FF0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FD3EA6-68E2-4623-B0B5-B4B8BCD90EF3}">
  <ds:schemaRefs>
    <ds:schemaRef ds:uri="0bfdc619-4bd5-4a26-8e37-4be4446dc23a"/>
    <ds:schemaRef ds:uri="48f12688-8fd6-47b2-a22c-5b60723771af"/>
    <ds:schemaRef ds:uri="7caf78fb-f71c-4a6f-8d9d-8e46613456e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00371c52-833b-400f-ba1d-3599a71f02d7"/>
    <ds:schemaRef ds:uri="d7171e60-d71e-4106-a8b9-6506c21092a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0</TotalTime>
  <Words>843</Words>
  <Application>Microsoft Office PowerPoint</Application>
  <PresentationFormat>On-screen Show (16:9)</PresentationFormat>
  <Paragraphs>80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Essential</vt:lpstr>
      <vt:lpstr>PowerPoint Presentation</vt:lpstr>
      <vt:lpstr>Table of Contents</vt:lpstr>
      <vt:lpstr>How to use the season game name when written:</vt:lpstr>
      <vt:lpstr>When mentioning Haas in social media posts, please use the following handles:</vt:lpstr>
      <vt:lpstr>BIOCORE™ Sample Social Media Copy:</vt:lpstr>
      <vt:lpstr> Sample social copy for when FIRST® CANOPY and BIOCORE™ are mentioned together: </vt:lpstr>
      <vt:lpstr>Facebook Graphic Templates </vt:lpstr>
      <vt:lpstr>Instagram Post Templates</vt:lpstr>
      <vt:lpstr>Instagram Reel:</vt:lpstr>
      <vt:lpstr>LinkedIn Post: canopy_frc_biocore_social_linkedin_post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Stutt</dc:creator>
  <cp:lastModifiedBy>Denise Anderson</cp:lastModifiedBy>
  <cp:revision>6</cp:revision>
  <dcterms:created xsi:type="dcterms:W3CDTF">2017-02-15T18:38:39Z</dcterms:created>
  <dcterms:modified xsi:type="dcterms:W3CDTF">2026-05-01T19:54:15Z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0x01010014530A68EFD17D48950E84BD598DC437</vt:lpwstr>
  </property>
  <property fmtid="{D5CDD505-2E9C-101B-9397-08002B2CF9AE}" pid="3" name="MediaServiceImageTags">
    <vt:lpwstr/>
  </property>
</Properties>
</file>