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15"/>
  </p:notesMasterIdLst>
  <p:sldIdLst>
    <p:sldId id="25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6" r:id="rId13"/>
    <p:sldId id="29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33C"/>
    <a:srgbClr val="316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5F52D-001B-4926-8040-DBC462A98E8C}" v="1" dt="2026-05-01T16:10:03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8"/>
    <p:restoredTop sz="92270" autoAdjust="0"/>
  </p:normalViewPr>
  <p:slideViewPr>
    <p:cSldViewPr snapToGrid="0" snapToObjects="1">
      <p:cViewPr varScale="1">
        <p:scale>
          <a:sx n="95" d="100"/>
          <a:sy n="95" d="100"/>
        </p:scale>
        <p:origin x="970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BF98-CA0D-534C-A20C-64AD7B4C8B5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015-C9A7-E442-A272-92807C04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336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5184" y="3518169"/>
            <a:ext cx="2822712" cy="3816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6104" y="3518169"/>
            <a:ext cx="4744279" cy="446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3347405"/>
            <a:ext cx="91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8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6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6"/>
            <a:ext cx="8289235" cy="2973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8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41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24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5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5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7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71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1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1" y="1011929"/>
            <a:ext cx="8460777" cy="6543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558" y="2024683"/>
            <a:ext cx="8460776" cy="3603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5689" y="4651334"/>
            <a:ext cx="3496493" cy="19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4224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7538" y="330543"/>
            <a:ext cx="3222507" cy="220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2688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139" y="1055377"/>
            <a:ext cx="4491612" cy="11404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140" y="2874655"/>
            <a:ext cx="4491612" cy="11404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435"/>
            <a:ext cx="8289235" cy="2936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8937E-7FDF-C44A-8A36-A5D31302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67434"/>
            <a:ext cx="5111750" cy="293764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F49F02-EF0A-1541-AE9A-C0D9F3AE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67434"/>
            <a:ext cx="2922103" cy="2937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2E7-7AC0-7C42-BA19-C28C5C9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4" y="598595"/>
            <a:ext cx="6754904" cy="6758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4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96" y="598595"/>
            <a:ext cx="6119002" cy="675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6" y="1799293"/>
            <a:ext cx="6119002" cy="25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50" r:id="rId2"/>
    <p:sldLayoutId id="2147483913" r:id="rId3"/>
    <p:sldLayoutId id="2147483948" r:id="rId4"/>
    <p:sldLayoutId id="2147483949" r:id="rId5"/>
    <p:sldLayoutId id="2147483925" r:id="rId6"/>
    <p:sldLayoutId id="2147483914" r:id="rId7"/>
    <p:sldLayoutId id="2147483945" r:id="rId8"/>
    <p:sldLayoutId id="2147483936" r:id="rId9"/>
    <p:sldLayoutId id="2147483921" r:id="rId10"/>
    <p:sldLayoutId id="2147483934" r:id="rId11"/>
    <p:sldLayoutId id="2147483946" r:id="rId12"/>
    <p:sldLayoutId id="2147483947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51" r:id="rId22"/>
    <p:sldLayoutId id="2147483952" r:id="rId2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none" spc="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info.firstinspires.org/hubfs/web/brand/season/2027/downloads/first-canopy-brandguide.pdf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TCTeams/" TargetMode="External"/><Relationship Id="rId2" Type="http://schemas.openxmlformats.org/officeDocument/2006/relationships/hyperlink" Target="https://www.firstinspires.org/brand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user/firsttechchalleng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info.firstinspires.org/hubfs/web/brand/season/2027/downloads/first-canopy-brandguide.pdf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info.firstinspires.org/hubfs/web/brand/season/2027/downloads/first-canopy-brandguide.pdf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 descr="$PPTXTitle">
            <a:extLst>
              <a:ext uri="{FF2B5EF4-FFF2-40B4-BE49-F238E27FC236}">
                <a16:creationId xmlns:a16="http://schemas.microsoft.com/office/drawing/2014/main" id="{C76D4218-59AC-FD41-0264-7FB6DC99099C}"/>
              </a:ext>
            </a:extLst>
          </p:cNvPr>
          <p:cNvSpPr txBox="1">
            <a:spLocks/>
          </p:cNvSpPr>
          <p:nvPr/>
        </p:nvSpPr>
        <p:spPr>
          <a:xfrm>
            <a:off x="1639252" y="444720"/>
            <a:ext cx="5865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dirty="0">
                <a:solidFill>
                  <a:srgbClr val="FFFFFF"/>
                </a:solidFill>
              </a:rPr>
              <a:t>2026</a:t>
            </a:r>
            <a:r>
              <a:rPr lang="en-US" sz="3200" spc="-215" dirty="0">
                <a:solidFill>
                  <a:srgbClr val="FFFFFF"/>
                </a:solidFill>
              </a:rPr>
              <a:t> </a:t>
            </a:r>
            <a:r>
              <a:rPr lang="en-US" sz="3200" spc="415" dirty="0">
                <a:solidFill>
                  <a:srgbClr val="FFFFFF"/>
                </a:solidFill>
              </a:rPr>
              <a:t>–</a:t>
            </a:r>
            <a:r>
              <a:rPr lang="en-US" sz="3200" spc="-245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2027</a:t>
            </a:r>
            <a:r>
              <a:rPr lang="en-US" sz="3200" spc="-210" dirty="0">
                <a:solidFill>
                  <a:srgbClr val="FFFFFF"/>
                </a:solidFill>
              </a:rPr>
              <a:t> </a:t>
            </a:r>
            <a:r>
              <a:rPr lang="en-US" sz="3200" spc="-85" dirty="0">
                <a:solidFill>
                  <a:srgbClr val="FFFFFF"/>
                </a:solidFill>
              </a:rPr>
              <a:t>Social</a:t>
            </a:r>
            <a:r>
              <a:rPr lang="en-US" sz="3200" spc="-220" dirty="0">
                <a:solidFill>
                  <a:srgbClr val="FFFFFF"/>
                </a:solidFill>
              </a:rPr>
              <a:t> </a:t>
            </a:r>
            <a:r>
              <a:rPr lang="en-US" sz="3200" spc="-110" dirty="0">
                <a:solidFill>
                  <a:srgbClr val="FFFFFF"/>
                </a:solidFill>
              </a:rPr>
              <a:t>Media</a:t>
            </a:r>
            <a:r>
              <a:rPr lang="en-US" sz="3200" spc="-220" dirty="0">
                <a:solidFill>
                  <a:srgbClr val="FFFFFF"/>
                </a:solidFill>
              </a:rPr>
              <a:t> </a:t>
            </a:r>
            <a:r>
              <a:rPr lang="en-US" sz="3200" spc="-170" dirty="0">
                <a:solidFill>
                  <a:srgbClr val="FFFFFF"/>
                </a:solidFill>
              </a:rPr>
              <a:t>Toolkit</a:t>
            </a:r>
            <a:endParaRPr lang="en-US" sz="3200" dirty="0"/>
          </a:p>
        </p:txBody>
      </p:sp>
      <p:sp>
        <p:nvSpPr>
          <p:cNvPr id="5" name="object 2" descr="$PPTXTitle">
            <a:extLst>
              <a:ext uri="{FF2B5EF4-FFF2-40B4-BE49-F238E27FC236}">
                <a16:creationId xmlns:a16="http://schemas.microsoft.com/office/drawing/2014/main" id="{6F2EDFB1-91FE-815B-D2EE-E437CA844177}"/>
              </a:ext>
            </a:extLst>
          </p:cNvPr>
          <p:cNvSpPr txBox="1">
            <a:spLocks/>
          </p:cNvSpPr>
          <p:nvPr/>
        </p:nvSpPr>
        <p:spPr>
          <a:xfrm>
            <a:off x="1216575" y="3655044"/>
            <a:ext cx="671084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dirty="0">
                <a:solidFill>
                  <a:srgbClr val="FFFFFF"/>
                </a:solidFill>
              </a:rPr>
              <a:t>2026 - 2027</a:t>
            </a:r>
            <a:r>
              <a:rPr lang="en-US" spc="-210" dirty="0">
                <a:solidFill>
                  <a:srgbClr val="FFFFFF"/>
                </a:solidFill>
              </a:rPr>
              <a:t> </a:t>
            </a:r>
            <a:r>
              <a:rPr lang="en-US" i="1" spc="-85" dirty="0">
                <a:solidFill>
                  <a:srgbClr val="FFFFFF"/>
                </a:solidFill>
              </a:rPr>
              <a:t>FIRST</a:t>
            </a:r>
            <a:r>
              <a:rPr lang="en-US" spc="-85" baseline="30000" dirty="0">
                <a:solidFill>
                  <a:srgbClr val="FFFFFF"/>
                </a:solidFill>
              </a:rPr>
              <a:t>®</a:t>
            </a:r>
            <a:r>
              <a:rPr lang="en-US" spc="-85" dirty="0">
                <a:solidFill>
                  <a:srgbClr val="FFFFFF"/>
                </a:solidFill>
              </a:rPr>
              <a:t> Tech Challenge season BIOBUZZ</a:t>
            </a:r>
            <a:r>
              <a:rPr lang="en-US" spc="-85" baseline="30000" dirty="0">
                <a:solidFill>
                  <a:srgbClr val="FFFFFF"/>
                </a:solidFill>
              </a:rPr>
              <a:t>™</a:t>
            </a:r>
            <a:r>
              <a:rPr lang="en-US" spc="-85" dirty="0">
                <a:solidFill>
                  <a:srgbClr val="FFFFFF"/>
                </a:solidFill>
              </a:rPr>
              <a:t> presented by RTX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1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CD1A6-26EC-88B5-EE73-06926A80D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82AFE9-43B5-24A3-6712-CBE4C3565F46}"/>
              </a:ext>
            </a:extLst>
          </p:cNvPr>
          <p:cNvSpPr txBox="1">
            <a:spLocks noChangeAspect="1"/>
          </p:cNvSpPr>
          <p:nvPr/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LinkedIn Post: </a:t>
            </a:r>
            <a:r>
              <a:rPr lang="en-US" dirty="0" err="1"/>
              <a:t>canopy_ftc_biobuzz_social_linkedin_post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DB4423-2B89-3068-FD73-327D89485B7E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143001"/>
            <a:ext cx="4267201" cy="241939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LinkedIn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Any additional information should be shared/added in the posts caption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 not edit or adjust social graphic</a:t>
            </a:r>
          </a:p>
          <a:p>
            <a:endParaRPr lang="en-US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FC80E862-FB4E-5DBA-A6EE-F8995EAD969E}"/>
              </a:ext>
            </a:extLst>
          </p:cNvPr>
          <p:cNvSpPr txBox="1"/>
          <p:nvPr/>
        </p:nvSpPr>
        <p:spPr>
          <a:xfrm>
            <a:off x="430213" y="3771894"/>
            <a:ext cx="5878438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en-US" sz="1000" spc="9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spc="6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specific</a:t>
            </a:r>
            <a:r>
              <a:rPr lang="en-US" sz="1000" spc="7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brand</a:t>
            </a:r>
            <a:r>
              <a:rPr lang="en-US" sz="1000" spc="8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guidelines,</a:t>
            </a:r>
            <a:r>
              <a:rPr lang="en-US" sz="1000" spc="6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spc="6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en-US" sz="1000" spc="8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</a:t>
            </a:r>
            <a:r>
              <a:rPr lang="en-US" sz="1000" spc="6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en-US" sz="1000" spc="9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spc="-2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i="1" spc="4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FIRST</a:t>
            </a:r>
            <a:r>
              <a:rPr lang="en-US" sz="1000" spc="4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 CANOPY Brand Guidelines</a:t>
            </a:r>
            <a:r>
              <a:rPr lang="en-US" sz="1000" spc="4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9C2066-F409-260B-F117-F0DB1885C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1"/>
            <a:ext cx="3898605" cy="203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0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BE2F7-97E5-DC48-674C-71EF6840E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942ACD-65AE-0DE9-1D5E-4FF7F94874E4}"/>
              </a:ext>
            </a:extLst>
          </p:cNvPr>
          <p:cNvSpPr txBox="1">
            <a:spLocks noChangeAspect="1"/>
          </p:cNvSpPr>
          <p:nvPr/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Table of Contents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67A4E7-4BAB-0C40-F1C7-125F83564DF6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143001"/>
            <a:ext cx="8289235" cy="2419396"/>
          </a:xfrm>
        </p:spPr>
        <p:txBody>
          <a:bodyPr>
            <a:noAutofit/>
          </a:bodyPr>
          <a:lstStyle/>
          <a:p>
            <a:r>
              <a:rPr lang="en-US" sz="1800" b="1" dirty="0"/>
              <a:t>2026 -2027 </a:t>
            </a:r>
            <a:r>
              <a:rPr lang="en-US" sz="1800" b="1" i="1" dirty="0"/>
              <a:t>FIRST</a:t>
            </a:r>
            <a:r>
              <a:rPr lang="en-US" sz="1800" b="1" baseline="30000" dirty="0"/>
              <a:t>®</a:t>
            </a:r>
            <a:r>
              <a:rPr lang="en-US" sz="1800" b="1" dirty="0"/>
              <a:t> Tech Challenge BIOBUZZ</a:t>
            </a:r>
            <a:r>
              <a:rPr lang="en-US" sz="1800" b="1" baseline="30000" dirty="0"/>
              <a:t>™</a:t>
            </a:r>
            <a:r>
              <a:rPr lang="en-US" sz="1800" b="1" dirty="0"/>
              <a:t> presented by RTX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Writing game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Game hashtag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RTX social handles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Sample social copy using game name/tags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Sample social copy using game with season name/tags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Social graphic best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1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456C3-8497-9AF9-E88F-DDD68432C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381A-8F12-510C-4541-02436AAD47F2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season game name when written: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ED9AE-9EED-23E4-362D-85B191EE73B1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100" b="1" dirty="0"/>
              <a:t>When using BIOBUZZ</a:t>
            </a:r>
            <a:r>
              <a:rPr lang="en-US" sz="1100" b="1" baseline="30000" dirty="0"/>
              <a:t>TM</a:t>
            </a:r>
            <a:r>
              <a:rPr lang="en-US" sz="1100" b="1" dirty="0"/>
              <a:t> in text (body copy), adhere to the following style standards: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Always all CAPITAL LETTERS.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Season name should be written as: BIOBUZZ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Include superscripted TM on first mention in headline and first mention in body copy.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Include “presented by RTX” on the first mention in body copy.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RTX should always have initial caps and not be abbreviated.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Do not use the wordmark (logotype/art) as a mention in body copy.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Do not distort, alter, or separate any logo elements.</a:t>
            </a:r>
          </a:p>
          <a:p>
            <a:r>
              <a:rPr lang="en-US" sz="1100" b="1" dirty="0"/>
              <a:t>For all </a:t>
            </a:r>
            <a:r>
              <a:rPr lang="en-US" sz="1100" b="1" i="1" dirty="0"/>
              <a:t>FIRST</a:t>
            </a:r>
            <a:r>
              <a:rPr lang="en-US" sz="1100" b="1" dirty="0"/>
              <a:t> logos and branding guidelines, visit the </a:t>
            </a:r>
            <a:r>
              <a:rPr lang="en-US" sz="1100" b="1" i="1" dirty="0">
                <a:hlinkClick r:id="rId2"/>
              </a:rPr>
              <a:t>FIRST</a:t>
            </a:r>
            <a:r>
              <a:rPr lang="en-US" sz="1100" b="1" dirty="0">
                <a:hlinkClick r:id="rId2"/>
              </a:rPr>
              <a:t> Branding Page</a:t>
            </a:r>
            <a:r>
              <a:rPr lang="en-US" sz="1100" b="1" dirty="0"/>
              <a:t>.</a:t>
            </a:r>
          </a:p>
          <a:p>
            <a:r>
              <a:rPr lang="en-US" sz="1100" b="1" dirty="0"/>
              <a:t>When talking about the season on social media, always use the hashtag #BIOBUZZ</a:t>
            </a:r>
          </a:p>
          <a:p>
            <a:r>
              <a:rPr lang="en-US" sz="1100" b="1" i="1" dirty="0">
                <a:hlinkClick r:id="rId3"/>
              </a:rPr>
              <a:t>FIRST</a:t>
            </a:r>
            <a:r>
              <a:rPr lang="en-US" sz="1100" b="1" dirty="0">
                <a:hlinkClick r:id="rId3"/>
              </a:rPr>
              <a:t> Tech Challenge Facebook </a:t>
            </a:r>
            <a:r>
              <a:rPr lang="en-US" sz="1100" b="1" dirty="0"/>
              <a:t>| </a:t>
            </a:r>
            <a:r>
              <a:rPr lang="en-US" sz="1100" b="1" i="1" dirty="0">
                <a:hlinkClick r:id="rId4"/>
              </a:rPr>
              <a:t>FIRST</a:t>
            </a:r>
            <a:r>
              <a:rPr lang="en-US" sz="1100" b="1" dirty="0">
                <a:hlinkClick r:id="rId4"/>
              </a:rPr>
              <a:t> Tech Challenge YouTube</a:t>
            </a:r>
            <a:endParaRPr lang="en-US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6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05F4C-2ABD-B2A2-3F04-5A6DF2B50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B3E5-8911-63DA-CA1A-584E55CD1F21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mentioning RTX in social media posts, please use the following handles: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582EB-BE7E-96D9-0BF1-AB94DA06942F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800" dirty="0"/>
              <a:t>Facebook: @RTX </a:t>
            </a:r>
          </a:p>
          <a:p>
            <a:r>
              <a:rPr lang="nl-NL" sz="1800" dirty="0"/>
              <a:t>Instagram: @rtxcorporation </a:t>
            </a:r>
          </a:p>
          <a:p>
            <a:r>
              <a:rPr lang="nl-NL" sz="1800" dirty="0"/>
              <a:t>LinkedIn: @RTX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40283-02AA-64F3-C651-C86CEA556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03B1-021E-61E6-4767-3AA7B2DFEB4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BIOBUZZ Sample Social Media Copy: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84E66-26F3-EE91-C9B7-F8D29C337D56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000" b="1" dirty="0"/>
              <a:t>Facebook:</a:t>
            </a:r>
          </a:p>
          <a:p>
            <a:r>
              <a:rPr lang="en-US" sz="1000" dirty="0"/>
              <a:t>Amplify the excitement and energy found within the natural world during the 2026-2027 </a:t>
            </a:r>
            <a:r>
              <a:rPr lang="en-US" sz="1000" i="1" dirty="0"/>
              <a:t>FIRST</a:t>
            </a:r>
            <a:r>
              <a:rPr lang="en-US" sz="1000" baseline="30000" dirty="0"/>
              <a:t>®</a:t>
            </a:r>
            <a:r>
              <a:rPr lang="en-US" sz="1000" dirty="0"/>
              <a:t> Tech Challenge season #BIOBUZZ presented by @RTX #FIRSTCANOPY</a:t>
            </a:r>
          </a:p>
          <a:p>
            <a:r>
              <a:rPr lang="en-US" sz="1000" b="1" dirty="0"/>
              <a:t>Instagram:</a:t>
            </a:r>
          </a:p>
          <a:p>
            <a:r>
              <a:rPr lang="en-US" sz="1000" dirty="0"/>
              <a:t>Amplify the excitement and energy found within the natural world during the 2026-2027 </a:t>
            </a:r>
            <a:r>
              <a:rPr lang="en-US" sz="1000" i="1" dirty="0"/>
              <a:t>FIRST</a:t>
            </a:r>
            <a:r>
              <a:rPr lang="en-US" sz="1000" baseline="30000" dirty="0"/>
              <a:t>®</a:t>
            </a:r>
            <a:r>
              <a:rPr lang="en-US" sz="1000" dirty="0"/>
              <a:t> Tech Challenge season #BIOBUZZ presented by </a:t>
            </a:r>
            <a:r>
              <a:rPr lang="nl-NL" sz="1000" dirty="0"/>
              <a:t>@rtxcorporation </a:t>
            </a:r>
            <a:r>
              <a:rPr lang="en-US" sz="1000" dirty="0"/>
              <a:t>#FIRSTCANOPY</a:t>
            </a:r>
          </a:p>
          <a:p>
            <a:r>
              <a:rPr lang="en-US" sz="1000" b="1" dirty="0"/>
              <a:t>LinkedIn:</a:t>
            </a:r>
          </a:p>
          <a:p>
            <a:r>
              <a:rPr lang="en-US" sz="1000" dirty="0"/>
              <a:t>Amplify the excitement and energy found within the natural world during the 2026-2027 </a:t>
            </a:r>
            <a:r>
              <a:rPr lang="en-US" sz="1000" i="1" dirty="0"/>
              <a:t>FIRST</a:t>
            </a:r>
            <a:r>
              <a:rPr lang="en-US" sz="1000" baseline="30000" dirty="0"/>
              <a:t>®</a:t>
            </a:r>
            <a:r>
              <a:rPr lang="en-US" sz="1000" dirty="0"/>
              <a:t> Tech Challenge season #BIOBUZZ presented by @RTX #FIRSTCANOPY</a:t>
            </a:r>
          </a:p>
          <a:p>
            <a:r>
              <a:rPr lang="en-US" sz="1000" b="1" dirty="0"/>
              <a:t>TikTok:</a:t>
            </a:r>
          </a:p>
          <a:p>
            <a:r>
              <a:rPr lang="en-US" sz="1000" dirty="0"/>
              <a:t>Amplify the excitement and energy found within the natural world during the 2026-2027 </a:t>
            </a:r>
            <a:r>
              <a:rPr lang="en-US" sz="1000" i="1" dirty="0"/>
              <a:t>FIRST</a:t>
            </a:r>
            <a:r>
              <a:rPr lang="en-US" sz="1000" baseline="30000" dirty="0"/>
              <a:t>®</a:t>
            </a:r>
            <a:r>
              <a:rPr lang="en-US" sz="1000" dirty="0"/>
              <a:t> Tech Challenge season #BIOBUZZ presented by RTX #FIRSTCANOPY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9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44C96-BCA4-6E50-9480-597332E52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C0EE-69B8-4B83-F2B6-07F5649D08D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social copy for when FIRST CANOY and BIOBUZZ are mentioned together: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EB287-DE51-54F2-E751-62C9A478E534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100" b="1" dirty="0"/>
              <a:t>Facebook:</a:t>
            </a:r>
          </a:p>
          <a:p>
            <a:r>
              <a:rPr lang="en-US" sz="1100" dirty="0"/>
              <a:t>How will you engineer a thriving planet in #BIOBUZZ presented by @RTX? Learn more about the 2026-27 #FIRSTCANOPY season: [link]</a:t>
            </a:r>
          </a:p>
          <a:p>
            <a:r>
              <a:rPr lang="en-US" sz="1100" b="1" dirty="0"/>
              <a:t>Instagram:</a:t>
            </a:r>
          </a:p>
          <a:p>
            <a:r>
              <a:rPr lang="en-US" sz="1100" dirty="0"/>
              <a:t>How will you engineer a thriving planet in #BIOBUZZ presented by </a:t>
            </a:r>
            <a:r>
              <a:rPr lang="nl-NL" sz="1100" dirty="0"/>
              <a:t>@rtxcorporation</a:t>
            </a:r>
            <a:r>
              <a:rPr lang="en-US" sz="1100" dirty="0"/>
              <a:t>? Learn more about the 2026-27 #FIRSTCANOPY season: [link]</a:t>
            </a:r>
          </a:p>
          <a:p>
            <a:r>
              <a:rPr lang="en-US" sz="1100" b="1" dirty="0"/>
              <a:t>LinkedIn:</a:t>
            </a:r>
          </a:p>
          <a:p>
            <a:r>
              <a:rPr lang="en-US" sz="1100" dirty="0"/>
              <a:t>How will you engineer a thriving planet in #BIOBUZZ presented by @RTX? Learn more about the 2026-27 #FIRSTCANOPY season: [link]</a:t>
            </a:r>
          </a:p>
          <a:p>
            <a:r>
              <a:rPr lang="en-US" sz="1100" b="1" dirty="0"/>
              <a:t>TikTok:</a:t>
            </a:r>
          </a:p>
          <a:p>
            <a:r>
              <a:rPr lang="en-US" sz="1100" dirty="0"/>
              <a:t>How will you engineer a thriving planet in #BIOBUZZ presented by RTX? Learn more about the 2026-27 #FIRSTCANOPY season: [link]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2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16930-9DEB-30AF-9BF3-45CF8894F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C3021F-3C53-9437-4CFD-27C088BBB78D}"/>
              </a:ext>
            </a:extLst>
          </p:cNvPr>
          <p:cNvSpPr txBox="1">
            <a:spLocks noChangeAspect="1"/>
          </p:cNvSpPr>
          <p:nvPr/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Facebook Graphic Templates</a:t>
            </a:r>
            <a:br>
              <a:rPr lang="en-US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2BCF4E-7CFF-F744-EEC9-41DF040BE990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143001"/>
            <a:ext cx="5256029" cy="2419396"/>
          </a:xfrm>
        </p:spPr>
        <p:txBody>
          <a:bodyPr>
            <a:noAutofit/>
          </a:bodyPr>
          <a:lstStyle/>
          <a:p>
            <a:r>
              <a:rPr lang="en-US" sz="1050" b="1" spc="-30" dirty="0">
                <a:cs typeface="Roboto" panose="02000000000000000000" pitchFamily="2" charset="0"/>
              </a:rPr>
              <a:t>Facebook</a:t>
            </a:r>
            <a:r>
              <a:rPr lang="en-US" sz="1050" b="1" spc="-35" dirty="0">
                <a:cs typeface="Roboto" panose="02000000000000000000" pitchFamily="2" charset="0"/>
              </a:rPr>
              <a:t> </a:t>
            </a:r>
            <a:r>
              <a:rPr lang="en-US" sz="1050" b="1" spc="-50" dirty="0">
                <a:cs typeface="Roboto" panose="02000000000000000000" pitchFamily="2" charset="0"/>
              </a:rPr>
              <a:t>Cover:</a:t>
            </a:r>
            <a:r>
              <a:rPr lang="en-US" sz="1050" b="1" spc="-15" dirty="0">
                <a:cs typeface="Roboto" panose="02000000000000000000" pitchFamily="2" charset="0"/>
              </a:rPr>
              <a:t> </a:t>
            </a:r>
            <a:r>
              <a:rPr lang="en-US" sz="1050" b="1" dirty="0" err="1"/>
              <a:t>canopy_ftc_biobuzz_social_fb_post</a:t>
            </a:r>
            <a:endParaRPr lang="en-US" sz="105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spc="55" dirty="0">
                <a:cs typeface="Roboto" panose="02000000000000000000" pitchFamily="2" charset="0"/>
              </a:rPr>
              <a:t>Facebook</a:t>
            </a:r>
            <a:r>
              <a:rPr lang="en-US" sz="1000" spc="-30" dirty="0">
                <a:cs typeface="Roboto" panose="02000000000000000000" pitchFamily="2" charset="0"/>
              </a:rPr>
              <a:t> </a:t>
            </a:r>
            <a:r>
              <a:rPr lang="en-US" sz="1000" spc="40" dirty="0">
                <a:cs typeface="Roboto" panose="02000000000000000000" pitchFamily="2" charset="0"/>
              </a:rPr>
              <a:t>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spc="20" dirty="0">
                <a:cs typeface="Roboto" panose="02000000000000000000" pitchFamily="2" charset="0"/>
              </a:rPr>
              <a:t>Any</a:t>
            </a:r>
            <a:r>
              <a:rPr lang="en-US" sz="1000" dirty="0">
                <a:cs typeface="Roboto" panose="02000000000000000000" pitchFamily="2" charset="0"/>
              </a:rPr>
              <a:t> </a:t>
            </a:r>
            <a:r>
              <a:rPr lang="en-US" sz="1000" spc="45" dirty="0">
                <a:cs typeface="Roboto" panose="02000000000000000000" pitchFamily="2" charset="0"/>
              </a:rPr>
              <a:t>additional</a:t>
            </a:r>
            <a:r>
              <a:rPr lang="en-US" sz="1000" spc="15" dirty="0">
                <a:cs typeface="Roboto" panose="02000000000000000000" pitchFamily="2" charset="0"/>
              </a:rPr>
              <a:t> </a:t>
            </a:r>
            <a:r>
              <a:rPr lang="en-US" sz="1000" spc="20" dirty="0">
                <a:cs typeface="Roboto" panose="02000000000000000000" pitchFamily="2" charset="0"/>
              </a:rPr>
              <a:t>information</a:t>
            </a:r>
            <a:r>
              <a:rPr lang="en-US" sz="1000" spc="25" dirty="0">
                <a:cs typeface="Roboto" panose="02000000000000000000" pitchFamily="2" charset="0"/>
              </a:rPr>
              <a:t> </a:t>
            </a:r>
            <a:r>
              <a:rPr lang="en-US" sz="1000" spc="50" dirty="0">
                <a:cs typeface="Roboto" panose="02000000000000000000" pitchFamily="2" charset="0"/>
              </a:rPr>
              <a:t>should</a:t>
            </a:r>
            <a:r>
              <a:rPr lang="en-US" sz="1000" spc="5" dirty="0">
                <a:cs typeface="Roboto" panose="02000000000000000000" pitchFamily="2" charset="0"/>
              </a:rPr>
              <a:t> </a:t>
            </a:r>
            <a:r>
              <a:rPr lang="en-US" sz="1000" spc="60" dirty="0">
                <a:cs typeface="Roboto" panose="02000000000000000000" pitchFamily="2" charset="0"/>
              </a:rPr>
              <a:t>be</a:t>
            </a:r>
            <a:r>
              <a:rPr lang="en-US" sz="1000" spc="10" dirty="0">
                <a:cs typeface="Roboto" panose="02000000000000000000" pitchFamily="2" charset="0"/>
              </a:rPr>
              <a:t> </a:t>
            </a:r>
            <a:r>
              <a:rPr lang="en-US" sz="1000" spc="65" dirty="0">
                <a:cs typeface="Roboto" panose="02000000000000000000" pitchFamily="2" charset="0"/>
              </a:rPr>
              <a:t>shared/added</a:t>
            </a:r>
            <a:r>
              <a:rPr lang="en-US" sz="1000" spc="5" dirty="0">
                <a:cs typeface="Roboto" panose="02000000000000000000" pitchFamily="2" charset="0"/>
              </a:rPr>
              <a:t> </a:t>
            </a:r>
            <a:r>
              <a:rPr lang="en-US" sz="1000" spc="20" dirty="0">
                <a:cs typeface="Roboto" panose="02000000000000000000" pitchFamily="2" charset="0"/>
              </a:rPr>
              <a:t>in</a:t>
            </a:r>
            <a:r>
              <a:rPr lang="en-US" sz="1000" spc="10" dirty="0">
                <a:cs typeface="Roboto" panose="02000000000000000000" pitchFamily="2" charset="0"/>
              </a:rPr>
              <a:t> </a:t>
            </a:r>
            <a:r>
              <a:rPr lang="en-US" sz="1000" spc="20" dirty="0">
                <a:cs typeface="Roboto" panose="02000000000000000000" pitchFamily="2" charset="0"/>
              </a:rPr>
              <a:t>the</a:t>
            </a:r>
            <a:r>
              <a:rPr lang="en-US" sz="1000" spc="25" dirty="0">
                <a:cs typeface="Roboto" panose="02000000000000000000" pitchFamily="2" charset="0"/>
              </a:rPr>
              <a:t> </a:t>
            </a:r>
            <a:r>
              <a:rPr lang="en-US" sz="1000" spc="40" dirty="0">
                <a:cs typeface="Roboto" panose="02000000000000000000" pitchFamily="2" charset="0"/>
              </a:rPr>
              <a:t>post’s </a:t>
            </a:r>
            <a:r>
              <a:rPr lang="en-US" sz="1000" spc="-10" dirty="0">
                <a:cs typeface="Roboto" panose="02000000000000000000" pitchFamily="2" charset="0"/>
              </a:rPr>
              <a:t>caption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spc="-55" dirty="0">
                <a:cs typeface="Roboto" panose="02000000000000000000" pitchFamily="2" charset="0"/>
              </a:rPr>
              <a:t>Do</a:t>
            </a:r>
            <a:r>
              <a:rPr lang="en-US" sz="1000" spc="-5" dirty="0">
                <a:cs typeface="Roboto" panose="02000000000000000000" pitchFamily="2" charset="0"/>
              </a:rPr>
              <a:t> </a:t>
            </a:r>
            <a:r>
              <a:rPr lang="en-US" sz="1000" dirty="0">
                <a:cs typeface="Roboto" panose="02000000000000000000" pitchFamily="2" charset="0"/>
              </a:rPr>
              <a:t>not</a:t>
            </a:r>
            <a:r>
              <a:rPr lang="en-US" sz="1000" spc="20" dirty="0">
                <a:cs typeface="Roboto" panose="02000000000000000000" pitchFamily="2" charset="0"/>
              </a:rPr>
              <a:t> </a:t>
            </a:r>
            <a:r>
              <a:rPr lang="en-US" sz="1000" dirty="0">
                <a:cs typeface="Roboto" panose="02000000000000000000" pitchFamily="2" charset="0"/>
              </a:rPr>
              <a:t>edit </a:t>
            </a:r>
            <a:r>
              <a:rPr lang="en-US" sz="1000" spc="-30" dirty="0">
                <a:cs typeface="Roboto" panose="02000000000000000000" pitchFamily="2" charset="0"/>
              </a:rPr>
              <a:t>or</a:t>
            </a:r>
            <a:r>
              <a:rPr lang="en-US" sz="1000" spc="5" dirty="0">
                <a:cs typeface="Roboto" panose="02000000000000000000" pitchFamily="2" charset="0"/>
              </a:rPr>
              <a:t> </a:t>
            </a:r>
            <a:r>
              <a:rPr lang="en-US" sz="1000" spc="60" dirty="0">
                <a:cs typeface="Roboto" panose="02000000000000000000" pitchFamily="2" charset="0"/>
              </a:rPr>
              <a:t>adjust</a:t>
            </a:r>
            <a:r>
              <a:rPr lang="en-US" sz="1000" dirty="0">
                <a:cs typeface="Roboto" panose="02000000000000000000" pitchFamily="2" charset="0"/>
              </a:rPr>
              <a:t> </a:t>
            </a:r>
            <a:r>
              <a:rPr lang="en-US" sz="1000" spc="65" dirty="0">
                <a:cs typeface="Roboto" panose="02000000000000000000" pitchFamily="2" charset="0"/>
              </a:rPr>
              <a:t>social</a:t>
            </a:r>
            <a:r>
              <a:rPr lang="en-US" sz="1000" spc="5" dirty="0">
                <a:cs typeface="Roboto" panose="02000000000000000000" pitchFamily="2" charset="0"/>
              </a:rPr>
              <a:t> </a:t>
            </a:r>
            <a:r>
              <a:rPr lang="en-US" sz="1000" spc="50" dirty="0">
                <a:cs typeface="Roboto" panose="02000000000000000000" pitchFamily="2" charset="0"/>
              </a:rPr>
              <a:t>graphic</a:t>
            </a:r>
            <a:endParaRPr lang="en-US" sz="1000" dirty="0">
              <a:cs typeface="Roboto" panose="02000000000000000000" pitchFamily="2" charset="0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en-US" sz="1050" b="1" spc="-30" dirty="0">
                <a:cs typeface="Roboto" panose="02000000000000000000" pitchFamily="2" charset="0"/>
              </a:rPr>
              <a:t>Blank</a:t>
            </a:r>
            <a:r>
              <a:rPr lang="en-US" sz="1050" b="1" spc="-50" dirty="0">
                <a:cs typeface="Roboto" panose="02000000000000000000" pitchFamily="2" charset="0"/>
              </a:rPr>
              <a:t> </a:t>
            </a:r>
            <a:r>
              <a:rPr lang="en-US" sz="1050" b="1" spc="-10" dirty="0">
                <a:cs typeface="Roboto" panose="02000000000000000000" pitchFamily="2" charset="0"/>
              </a:rPr>
              <a:t>Social</a:t>
            </a:r>
            <a:r>
              <a:rPr lang="en-US" sz="1050" b="1" spc="-45" dirty="0">
                <a:cs typeface="Roboto" panose="02000000000000000000" pitchFamily="2" charset="0"/>
              </a:rPr>
              <a:t> </a:t>
            </a:r>
            <a:r>
              <a:rPr lang="en-US" sz="1050" b="1" spc="-10" dirty="0">
                <a:cs typeface="Roboto" panose="02000000000000000000" pitchFamily="2" charset="0"/>
              </a:rPr>
              <a:t>Post:</a:t>
            </a:r>
            <a:r>
              <a:rPr lang="en-US" sz="1050" b="1" spc="-30" dirty="0">
                <a:cs typeface="Roboto" panose="02000000000000000000" pitchFamily="2" charset="0"/>
              </a:rPr>
              <a:t> </a:t>
            </a:r>
            <a:r>
              <a:rPr lang="da-DK" sz="1050" b="1" spc="-10" dirty="0">
                <a:cs typeface="Roboto" panose="02000000000000000000" pitchFamily="2" charset="0"/>
              </a:rPr>
              <a:t>canopy_ftc_biobuzz_social_fb_post_blank</a:t>
            </a:r>
          </a:p>
          <a:p>
            <a:pPr marL="184150" indent="-17145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cs typeface="Roboto" panose="02000000000000000000" pitchFamily="2" charset="0"/>
              </a:rPr>
              <a:t>Insert</a:t>
            </a:r>
            <a:r>
              <a:rPr lang="en-US" sz="1000" spc="60" dirty="0">
                <a:cs typeface="Roboto" panose="02000000000000000000" pitchFamily="2" charset="0"/>
              </a:rPr>
              <a:t> </a:t>
            </a:r>
            <a:r>
              <a:rPr lang="en-US" sz="1000" dirty="0">
                <a:cs typeface="Roboto" panose="02000000000000000000" pitchFamily="2" charset="0"/>
              </a:rPr>
              <a:t>text</a:t>
            </a:r>
            <a:r>
              <a:rPr lang="en-US" sz="1000" spc="65" dirty="0">
                <a:cs typeface="Roboto" panose="02000000000000000000" pitchFamily="2" charset="0"/>
              </a:rPr>
              <a:t> </a:t>
            </a:r>
            <a:r>
              <a:rPr lang="en-US" sz="1000" dirty="0">
                <a:cs typeface="Roboto" panose="02000000000000000000" pitchFamily="2" charset="0"/>
              </a:rPr>
              <a:t>in</a:t>
            </a:r>
            <a:r>
              <a:rPr lang="en-US" sz="1000" spc="70" dirty="0">
                <a:cs typeface="Roboto" panose="02000000000000000000" pitchFamily="2" charset="0"/>
              </a:rPr>
              <a:t> </a:t>
            </a:r>
            <a:r>
              <a:rPr lang="en-US" sz="1000" dirty="0">
                <a:cs typeface="Roboto" panose="02000000000000000000" pitchFamily="2" charset="0"/>
              </a:rPr>
              <a:t>center</a:t>
            </a:r>
            <a:r>
              <a:rPr lang="en-US" sz="1000" spc="65" dirty="0">
                <a:cs typeface="Roboto" panose="02000000000000000000" pitchFamily="2" charset="0"/>
              </a:rPr>
              <a:t> </a:t>
            </a:r>
            <a:r>
              <a:rPr lang="en-US" sz="1000" spc="50" dirty="0">
                <a:cs typeface="Roboto" panose="02000000000000000000" pitchFamily="2" charset="0"/>
              </a:rPr>
              <a:t>of</a:t>
            </a:r>
            <a:r>
              <a:rPr lang="en-US" sz="1000" spc="85" dirty="0">
                <a:cs typeface="Roboto" panose="02000000000000000000" pitchFamily="2" charset="0"/>
              </a:rPr>
              <a:t> </a:t>
            </a:r>
            <a:r>
              <a:rPr lang="en-US" sz="1000" spc="45" dirty="0">
                <a:cs typeface="Roboto" panose="02000000000000000000" pitchFamily="2" charset="0"/>
              </a:rPr>
              <a:t>graphic.</a:t>
            </a:r>
          </a:p>
          <a:p>
            <a:pPr marL="184150" indent="-17145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cs typeface="Roboto" panose="02000000000000000000" pitchFamily="2" charset="0"/>
              </a:rPr>
              <a:t>P</a:t>
            </a:r>
            <a:r>
              <a:rPr lang="en-US" sz="1000" spc="85" dirty="0">
                <a:cs typeface="Roboto" panose="02000000000000000000" pitchFamily="2" charset="0"/>
              </a:rPr>
              <a:t>lease</a:t>
            </a:r>
            <a:r>
              <a:rPr lang="en-US" sz="1000" spc="-10" dirty="0">
                <a:cs typeface="Roboto" panose="02000000000000000000" pitchFamily="2" charset="0"/>
              </a:rPr>
              <a:t> </a:t>
            </a:r>
            <a:r>
              <a:rPr lang="en-US" sz="1000" spc="45" dirty="0">
                <a:cs typeface="Roboto" panose="02000000000000000000" pitchFamily="2" charset="0"/>
              </a:rPr>
              <a:t>exclusively</a:t>
            </a:r>
            <a:r>
              <a:rPr lang="en-US" sz="1000" spc="-20" dirty="0">
                <a:cs typeface="Roboto" panose="02000000000000000000" pitchFamily="2" charset="0"/>
              </a:rPr>
              <a:t> </a:t>
            </a:r>
            <a:r>
              <a:rPr lang="en-US" sz="1000" spc="80" dirty="0">
                <a:cs typeface="Roboto" panose="02000000000000000000" pitchFamily="2" charset="0"/>
              </a:rPr>
              <a:t>use</a:t>
            </a:r>
            <a:r>
              <a:rPr lang="en-US" sz="1000" spc="-15" dirty="0">
                <a:cs typeface="Roboto" panose="02000000000000000000" pitchFamily="2" charset="0"/>
              </a:rPr>
              <a:t> </a:t>
            </a:r>
            <a:r>
              <a:rPr lang="en-US" sz="1000" spc="60" dirty="0">
                <a:cs typeface="Roboto" panose="02000000000000000000" pitchFamily="2" charset="0"/>
              </a:rPr>
              <a:t>black</a:t>
            </a:r>
            <a:r>
              <a:rPr lang="en-US" sz="1000" spc="-20" dirty="0">
                <a:cs typeface="Roboto" panose="02000000000000000000" pitchFamily="2" charset="0"/>
              </a:rPr>
              <a:t> text</a:t>
            </a:r>
          </a:p>
          <a:p>
            <a:pPr marL="184150" indent="-17145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lang="en-US" sz="1000" spc="60" dirty="0">
                <a:cs typeface="Roboto" panose="02000000000000000000" pitchFamily="2" charset="0"/>
              </a:rPr>
              <a:t>Example</a:t>
            </a:r>
            <a:r>
              <a:rPr lang="en-US" sz="1000" spc="-35" dirty="0">
                <a:cs typeface="Roboto" panose="02000000000000000000" pitchFamily="2" charset="0"/>
              </a:rPr>
              <a:t> </a:t>
            </a:r>
            <a:r>
              <a:rPr lang="en-US" sz="1000" dirty="0">
                <a:cs typeface="Roboto" panose="02000000000000000000" pitchFamily="2" charset="0"/>
              </a:rPr>
              <a:t>text:</a:t>
            </a:r>
            <a:r>
              <a:rPr lang="en-US" sz="1000" spc="-10" dirty="0">
                <a:cs typeface="Roboto" panose="02000000000000000000" pitchFamily="2" charset="0"/>
              </a:rPr>
              <a:t> </a:t>
            </a:r>
            <a:r>
              <a:rPr lang="en-US" sz="1000" spc="65" dirty="0">
                <a:cs typeface="Roboto" panose="02000000000000000000" pitchFamily="2" charset="0"/>
              </a:rPr>
              <a:t>“Join</a:t>
            </a:r>
            <a:r>
              <a:rPr lang="en-US" sz="1000" spc="-15" dirty="0">
                <a:cs typeface="Roboto" panose="02000000000000000000" pitchFamily="2" charset="0"/>
              </a:rPr>
              <a:t> </a:t>
            </a:r>
            <a:r>
              <a:rPr lang="en-US" sz="1000" dirty="0">
                <a:cs typeface="Roboto" panose="02000000000000000000" pitchFamily="2" charset="0"/>
              </a:rPr>
              <a:t>our</a:t>
            </a:r>
            <a:r>
              <a:rPr lang="en-US" sz="1000" spc="-10" dirty="0">
                <a:cs typeface="Roboto" panose="02000000000000000000" pitchFamily="2" charset="0"/>
              </a:rPr>
              <a:t> Team!”</a:t>
            </a:r>
            <a:endParaRPr lang="en-US" sz="1000" dirty="0">
              <a:cs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B629B11-CA5A-A9AD-6229-8AE8997D1C1C}"/>
              </a:ext>
            </a:extLst>
          </p:cNvPr>
          <p:cNvSpPr txBox="1"/>
          <p:nvPr/>
        </p:nvSpPr>
        <p:spPr>
          <a:xfrm>
            <a:off x="430212" y="3771894"/>
            <a:ext cx="5283015" cy="332783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spc="40">
                <a:latin typeface="Roboto"/>
                <a:ea typeface="Roboto"/>
                <a:cs typeface="Roboto"/>
              </a:rPr>
              <a:t>For specific brand guidelines, please refer to the </a:t>
            </a:r>
            <a:r>
              <a:rPr lang="en-US" sz="1000" i="1" u="none" spc="40" dirty="0">
                <a:latin typeface="Roboto"/>
                <a:ea typeface="Roboto"/>
                <a:cs typeface="Roboto"/>
                <a:hlinkClick r:id="rId2"/>
              </a:rPr>
              <a:t>FIRST</a:t>
            </a:r>
            <a:r>
              <a:rPr lang="en-US" sz="1000" u="none" spc="40" dirty="0">
                <a:latin typeface="Roboto"/>
                <a:ea typeface="Roboto"/>
                <a:cs typeface="Roboto"/>
                <a:hlinkClick r:id="rId2"/>
              </a:rPr>
              <a:t> CANOPY Brand Guidelines</a:t>
            </a:r>
            <a:r>
              <a:rPr lang="en-US" sz="1000" u="none" spc="40">
                <a:latin typeface="Roboto"/>
                <a:ea typeface="Roboto"/>
                <a:cs typeface="Roboto"/>
              </a:rPr>
              <a:t>.</a:t>
            </a:r>
            <a:endParaRPr lang="en-US"/>
          </a:p>
          <a:p>
            <a:pPr marL="12700">
              <a:spcBef>
                <a:spcPts val="95"/>
              </a:spcBef>
            </a:pPr>
            <a:endParaRPr lang="en-US" sz="1000" spc="4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455A49-65AE-B390-445F-5D2E026C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60" y="866584"/>
            <a:ext cx="2707141" cy="1422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AD6B0-B024-62C4-58DF-FD436702D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59" y="2432609"/>
            <a:ext cx="2707142" cy="14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2F9BE-82AE-570A-C715-F750A39EE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939DC6-A86F-0301-91CC-D196BC6269D3}"/>
              </a:ext>
            </a:extLst>
          </p:cNvPr>
          <p:cNvSpPr txBox="1">
            <a:spLocks noChangeAspect="1"/>
          </p:cNvSpPr>
          <p:nvPr/>
        </p:nvSpPr>
        <p:spPr>
          <a:xfrm>
            <a:off x="457198" y="183606"/>
            <a:ext cx="8289236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Instagram Post Templates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F66214-BCD4-B82E-B06A-C36169CCE58F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200" y="735239"/>
            <a:ext cx="4582102" cy="2419396"/>
          </a:xfrm>
        </p:spPr>
        <p:txBody>
          <a:bodyPr>
            <a:noAutofit/>
          </a:bodyPr>
          <a:lstStyle/>
          <a:p>
            <a:r>
              <a:rPr lang="en-US" sz="1200" b="1" dirty="0"/>
              <a:t>Instagram Post Customizable: </a:t>
            </a:r>
            <a:r>
              <a:rPr lang="en-US" sz="1200" b="1" dirty="0" err="1"/>
              <a:t>canopy_ftc_biobuzz_social_ig_post_blank_dark</a:t>
            </a:r>
            <a:endParaRPr lang="en-US" sz="1200" b="1" dirty="0"/>
          </a:p>
          <a:p>
            <a:r>
              <a:rPr lang="da-DK" sz="1200" b="1" dirty="0"/>
              <a:t>canopy_ftc_biobuzz_social_ig_post_blank_light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Use for Instagram 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Insert text in center of graphic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Please exclusively use white text on dark 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Please exclusively use black text on white 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Example text: “Join our Team!”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F2FE39-F2DD-2194-C571-2521A0076D6F}"/>
              </a:ext>
            </a:extLst>
          </p:cNvPr>
          <p:cNvSpPr txBox="1">
            <a:spLocks noChangeAspect="1"/>
          </p:cNvSpPr>
          <p:nvPr/>
        </p:nvSpPr>
        <p:spPr>
          <a:xfrm>
            <a:off x="5876441" y="761641"/>
            <a:ext cx="3072810" cy="2419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Instagram Post: </a:t>
            </a:r>
            <a:r>
              <a:rPr lang="en-US" sz="1200" b="1" dirty="0" err="1"/>
              <a:t>canopy_ftc_biobuzz_social_ig_post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Any social platform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Any additional information should be shared/added in the post's caption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Do not edit or adjust social graphic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A565B-31D7-E259-44F8-C798B031A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29" y="2960580"/>
            <a:ext cx="1054233" cy="1316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95CAE7-8CBF-094A-4F82-02447245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88" y="2987551"/>
            <a:ext cx="1054233" cy="13164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D330A6-E96C-5AC9-F565-89DBE1D1F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08" y="2987552"/>
            <a:ext cx="1052473" cy="13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3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DB67A-3719-4CCB-5588-B85B981A3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4A98B0-3554-5E2D-03F1-5CD707B46FE8}"/>
              </a:ext>
            </a:extLst>
          </p:cNvPr>
          <p:cNvSpPr txBox="1">
            <a:spLocks noChangeAspect="1"/>
          </p:cNvSpPr>
          <p:nvPr/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Instagram Reel: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B5DEFA-D94C-F0E9-15BE-57452DC2BC0B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143001"/>
            <a:ext cx="5256029" cy="2419396"/>
          </a:xfrm>
        </p:spPr>
        <p:txBody>
          <a:bodyPr>
            <a:noAutofit/>
          </a:bodyPr>
          <a:lstStyle/>
          <a:p>
            <a:r>
              <a:rPr lang="en-US" sz="1400" dirty="0" err="1"/>
              <a:t>canopy_ftc_biobuzz_social_ig_post_blank_dark</a:t>
            </a:r>
            <a:r>
              <a:rPr lang="en-US" sz="1400" dirty="0"/>
              <a:t>(Right)</a:t>
            </a:r>
            <a:br>
              <a:rPr lang="en-US" sz="1400" dirty="0"/>
            </a:br>
            <a:r>
              <a:rPr lang="da-DK" sz="1400" dirty="0"/>
              <a:t>canopy_ftc_biobuzz_social_ig_post_blank_light(Left)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 for Instagram reel or story post.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Insert text below BIOBUZZ presented by RTX lockup to allow correct space.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Please exclusively use white text on dark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Please exclusively use black text on white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Example text: “Join our Team!”</a:t>
            </a:r>
          </a:p>
          <a:p>
            <a:endParaRPr lang="en-US"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13A12564-C26B-9B5D-18EA-AB82F91498B0}"/>
              </a:ext>
            </a:extLst>
          </p:cNvPr>
          <p:cNvSpPr txBox="1"/>
          <p:nvPr/>
        </p:nvSpPr>
        <p:spPr>
          <a:xfrm>
            <a:off x="430212" y="3771894"/>
            <a:ext cx="5481489" cy="332783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spc="40">
                <a:latin typeface="Roboto"/>
                <a:ea typeface="Roboto"/>
                <a:cs typeface="Roboto"/>
              </a:rPr>
              <a:t>For specific brand guidelines, please refer to the </a:t>
            </a:r>
            <a:r>
              <a:rPr lang="en-US" sz="1000" i="1" u="none" spc="40" dirty="0">
                <a:latin typeface="Roboto"/>
                <a:ea typeface="Roboto"/>
                <a:cs typeface="Roboto"/>
                <a:hlinkClick r:id="rId2"/>
              </a:rPr>
              <a:t>FIRST</a:t>
            </a:r>
            <a:r>
              <a:rPr lang="en-US" sz="1000" u="none" spc="40" dirty="0">
                <a:latin typeface="Roboto"/>
                <a:ea typeface="Roboto"/>
                <a:cs typeface="Roboto"/>
                <a:hlinkClick r:id="rId2"/>
              </a:rPr>
              <a:t> CANOPY Brand Guidelines</a:t>
            </a:r>
            <a:r>
              <a:rPr lang="en-US" sz="1000" u="none" spc="40">
                <a:latin typeface="Roboto"/>
                <a:ea typeface="Roboto"/>
                <a:cs typeface="Roboto"/>
              </a:rPr>
              <a:t>.</a:t>
            </a:r>
            <a:endParaRPr lang="en-US" u="none" spc="40">
              <a:latin typeface="Roboto"/>
              <a:ea typeface="Roboto"/>
              <a:cs typeface="Roboto"/>
            </a:endParaRPr>
          </a:p>
          <a:p>
            <a:pPr marL="12700">
              <a:spcBef>
                <a:spcPts val="95"/>
              </a:spcBef>
            </a:pPr>
            <a:endParaRPr lang="en-US" sz="1000" spc="4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BCCA3-5327-C3D0-BD9C-1328D24A7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28" y="1007644"/>
            <a:ext cx="1465884" cy="2599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DA5438-D269-2415-5316-FE05ED2CA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48" y="1007644"/>
            <a:ext cx="1465884" cy="259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57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371c52-833b-400f-ba1d-3599a71f02d7">
      <Terms xmlns="http://schemas.microsoft.com/office/infopath/2007/PartnerControls"/>
    </lcf76f155ced4ddcb4097134ff3c332f>
    <TaxCatchAll xmlns="d7171e60-d71e-4106-a8b9-6506c21092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530A68EFD17D48950E84BD598DC437" ma:contentTypeVersion="14" ma:contentTypeDescription="Create a new document." ma:contentTypeScope="" ma:versionID="c1631d929a25049d02698af3d85df0d7">
  <xsd:schema xmlns:xsd="http://www.w3.org/2001/XMLSchema" xmlns:xs="http://www.w3.org/2001/XMLSchema" xmlns:p="http://schemas.microsoft.com/office/2006/metadata/properties" xmlns:ns2="00371c52-833b-400f-ba1d-3599a71f02d7" xmlns:ns3="d7171e60-d71e-4106-a8b9-6506c21092ae" targetNamespace="http://schemas.microsoft.com/office/2006/metadata/properties" ma:root="true" ma:fieldsID="303819d643d7bb5a9ed7ceea4124fc6a" ns2:_="" ns3:_="">
    <xsd:import namespace="00371c52-833b-400f-ba1d-3599a71f02d7"/>
    <xsd:import namespace="d7171e60-d71e-4106-a8b9-6506c2109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c52-833b-400f-ba1d-3599a71f0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71e60-d71e-4106-a8b9-6506c21092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7c93e5-97d2-4f50-abfb-d0fa337f7335}" ma:internalName="TaxCatchAll" ma:showField="CatchAllData" ma:web="d7171e60-d71e-4106-a8b9-6506c2109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D3EA6-68E2-4623-B0B5-B4B8BCD90EF3}">
  <ds:schemaRefs>
    <ds:schemaRef ds:uri="http://schemas.microsoft.com/office/2006/metadata/properties"/>
    <ds:schemaRef ds:uri="http://schemas.microsoft.com/office/infopath/2007/PartnerControls"/>
    <ds:schemaRef ds:uri="7caf78fb-f71c-4a6f-8d9d-8e46613456e0"/>
    <ds:schemaRef ds:uri="0bfdc619-4bd5-4a26-8e37-4be4446dc23a"/>
    <ds:schemaRef ds:uri="00371c52-833b-400f-ba1d-3599a71f02d7"/>
    <ds:schemaRef ds:uri="d7171e60-d71e-4106-a8b9-6506c21092ae"/>
  </ds:schemaRefs>
</ds:datastoreItem>
</file>

<file path=customXml/itemProps2.xml><?xml version="1.0" encoding="utf-8"?>
<ds:datastoreItem xmlns:ds="http://schemas.openxmlformats.org/officeDocument/2006/customXml" ds:itemID="{5E528C1B-AC48-4041-B59E-1C9B20402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71c52-833b-400f-ba1d-3599a71f02d7"/>
    <ds:schemaRef ds:uri="d7171e60-d71e-4106-a8b9-6506c2109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800CBD-2F52-485A-A133-6943832FF0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22232</TotalTime>
  <Words>829</Words>
  <Application>Microsoft Office PowerPoint</Application>
  <PresentationFormat>On-screen Show (16:9)</PresentationFormat>
  <Paragraphs>80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Essential</vt:lpstr>
      <vt:lpstr>PowerPoint Presentation</vt:lpstr>
      <vt:lpstr>PowerPoint Presentation</vt:lpstr>
      <vt:lpstr>How to use the season game name when written:</vt:lpstr>
      <vt:lpstr>When mentioning RTX in social media posts, please use the following handles:</vt:lpstr>
      <vt:lpstr>BIOBUZZ Sample Social Media Copy:</vt:lpstr>
      <vt:lpstr>Sample social copy for when FIRST CANOY and BIOBUZZ are mentioned together: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Stutt</dc:creator>
  <cp:lastModifiedBy>Denise Anderson</cp:lastModifiedBy>
  <cp:revision>108</cp:revision>
  <dcterms:created xsi:type="dcterms:W3CDTF">2017-02-15T18:38:39Z</dcterms:created>
  <dcterms:modified xsi:type="dcterms:W3CDTF">2026-05-01T19:53:57Z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0x01010014530A68EFD17D48950E84BD598DC437</vt:lpwstr>
  </property>
  <property fmtid="{D5CDD505-2E9C-101B-9397-08002B2CF9AE}" pid="3" name="MediaServiceImageTags">
    <vt:lpwstr/>
  </property>
</Properties>
</file>