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4"/>
  </p:sldMasterIdLst>
  <p:notesMasterIdLst>
    <p:notesMasterId r:id="rId22"/>
  </p:notesMasterIdLst>
  <p:sldIdLst>
    <p:sldId id="256" r:id="rId5"/>
    <p:sldId id="275" r:id="rId6"/>
    <p:sldId id="282" r:id="rId7"/>
    <p:sldId id="284" r:id="rId8"/>
    <p:sldId id="283" r:id="rId9"/>
    <p:sldId id="281" r:id="rId10"/>
    <p:sldId id="285" r:id="rId11"/>
    <p:sldId id="288" r:id="rId12"/>
    <p:sldId id="296" r:id="rId13"/>
    <p:sldId id="286" r:id="rId14"/>
    <p:sldId id="287" r:id="rId15"/>
    <p:sldId id="289" r:id="rId16"/>
    <p:sldId id="292" r:id="rId17"/>
    <p:sldId id="295" r:id="rId18"/>
    <p:sldId id="290" r:id="rId19"/>
    <p:sldId id="294" r:id="rId20"/>
    <p:sldId id="293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3B49"/>
    <a:srgbClr val="EDD9B4"/>
    <a:srgbClr val="C4E33C"/>
    <a:srgbClr val="3165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DDDBD9D-9571-058D-AA72-09DEAC3D0435}" v="29" dt="2026-09-29T14:24:38.62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FEBF98-CA0D-534C-A20C-64AD7B4C8B50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671015-C9A7-E442-A272-92807C0471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3011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4019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11847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This is the sample schedule:</a:t>
            </a:r>
          </a:p>
          <a:p>
            <a:r>
              <a:rPr lang="en-US" b="1"/>
              <a:t>7:00am  Breakfast</a:t>
            </a:r>
            <a:endParaRPr lang="en-US"/>
          </a:p>
          <a:p>
            <a:r>
              <a:rPr lang="en-US" b="1"/>
              <a:t>8:00am   Pits Open</a:t>
            </a:r>
            <a:endParaRPr lang="en-US"/>
          </a:p>
          <a:p>
            <a:r>
              <a:rPr lang="en-US" b="1"/>
              <a:t>8:30am   Opening Ceremonies</a:t>
            </a:r>
            <a:endParaRPr lang="en-US"/>
          </a:p>
          <a:p>
            <a:r>
              <a:rPr lang="en-US" b="1"/>
              <a:t>9:30am  Begin Interviews</a:t>
            </a:r>
            <a:endParaRPr lang="en-US"/>
          </a:p>
          <a:p>
            <a:r>
              <a:rPr lang="en-US" b="1"/>
              <a:t>12:00pm  Working Lunch</a:t>
            </a:r>
            <a:endParaRPr lang="en-US"/>
          </a:p>
          <a:p>
            <a:r>
              <a:rPr lang="en-US" b="1"/>
              <a:t>~2:00pm  Day 1 interviews complete</a:t>
            </a:r>
            <a:endParaRPr lang="en-US"/>
          </a:p>
          <a:p>
            <a:r>
              <a:rPr lang="en-US" b="1"/>
              <a:t>  Start Day #2 Interviews</a:t>
            </a:r>
            <a:endParaRPr lang="en-US"/>
          </a:p>
          <a:p>
            <a:r>
              <a:rPr lang="en-US" b="1"/>
              <a:t>  Watch Matches</a:t>
            </a:r>
            <a:endParaRPr lang="en-US"/>
          </a:p>
          <a:p>
            <a:r>
              <a:rPr lang="en-US" b="1"/>
              <a:t>5:45 pm    Day 1 Award Ceremony</a:t>
            </a:r>
            <a:endParaRPr lang="en-US"/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671015-C9A7-E442-A272-92807C04718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269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81317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elcom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952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41611" y="1011929"/>
            <a:ext cx="8460777" cy="654325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3600" spc="-8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Conference Session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44558" y="2024683"/>
            <a:ext cx="8460776" cy="360367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22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Presenter Name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085689" y="4651334"/>
            <a:ext cx="3496493" cy="1998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422478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697538" y="330543"/>
            <a:ext cx="3222507" cy="22057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ctr">
              <a:buNone/>
              <a:defRPr sz="1500"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CONFIDENTIAL UNTIL APRIL 23</a:t>
            </a:r>
          </a:p>
        </p:txBody>
      </p:sp>
    </p:spTree>
    <p:extLst>
      <p:ext uri="{BB962C8B-B14F-4D97-AF65-F5344CB8AC3E}">
        <p14:creationId xmlns:p14="http://schemas.microsoft.com/office/powerpoint/2010/main" val="268801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34139" y="1055377"/>
            <a:ext cx="4491612" cy="1140478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lnSpc>
                <a:spcPct val="90000"/>
              </a:lnSpc>
              <a:defRPr sz="3600" spc="-8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134140" y="2874655"/>
            <a:ext cx="4491612" cy="1140477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buNone/>
              <a:defRPr b="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58360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67435"/>
            <a:ext cx="8289235" cy="29368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884807"/>
            <a:ext cx="8289236" cy="64008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FEF8937E-7FDF-C44A-8A36-A5D313022C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1667434"/>
            <a:ext cx="5111750" cy="2937647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>
              <a:defRPr sz="20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>
              <a:defRPr sz="18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>
              <a:defRPr sz="16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E4F49F02-EF0A-1541-AE9A-C0D9F3AE3A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1" y="1667434"/>
            <a:ext cx="2922103" cy="2937647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559694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7A2E7-7AC0-7C42-BA19-C28C5C917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84294" y="598595"/>
            <a:ext cx="6754904" cy="6758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155453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144001" cy="3336174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685184" y="3518169"/>
            <a:ext cx="2822712" cy="38164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buNone/>
              <a:defRPr sz="1400"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636104" y="3518169"/>
            <a:ext cx="4744279" cy="446896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5" name="Straight Connector 4"/>
          <p:cNvCxnSpPr>
            <a:cxnSpLocks/>
          </p:cNvCxnSpPr>
          <p:nvPr userDrawn="1"/>
        </p:nvCxnSpPr>
        <p:spPr>
          <a:xfrm>
            <a:off x="0" y="3347405"/>
            <a:ext cx="9144000" cy="0"/>
          </a:xfrm>
          <a:prstGeom prst="line">
            <a:avLst/>
          </a:prstGeom>
          <a:ln w="127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82949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44402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703215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568"/>
            <a:ext cx="8289235" cy="297372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6062474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0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9262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6"/>
            <a:ext cx="8289235" cy="297346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01688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754128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4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52443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0880C09-58BE-704C-9EF5-700C1A4D44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8" y="398045"/>
            <a:ext cx="8289236" cy="60959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49623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8" y="949927"/>
            <a:ext cx="8289236" cy="554181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47825"/>
            <a:ext cx="8289235" cy="297346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49371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Picture with Cap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3F92CB7-DE02-2F4F-B713-660296149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43001"/>
            <a:ext cx="8289235" cy="241939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67100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29188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85549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20196" y="598595"/>
            <a:ext cx="6119002" cy="67586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20196" y="1799293"/>
            <a:ext cx="6119002" cy="25537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4" r:id="rId1"/>
    <p:sldLayoutId id="2147483950" r:id="rId2"/>
    <p:sldLayoutId id="2147483913" r:id="rId3"/>
    <p:sldLayoutId id="2147483948" r:id="rId4"/>
    <p:sldLayoutId id="2147483949" r:id="rId5"/>
    <p:sldLayoutId id="2147483925" r:id="rId6"/>
    <p:sldLayoutId id="2147483914" r:id="rId7"/>
    <p:sldLayoutId id="2147483945" r:id="rId8"/>
    <p:sldLayoutId id="2147483936" r:id="rId9"/>
    <p:sldLayoutId id="2147483921" r:id="rId10"/>
    <p:sldLayoutId id="2147483934" r:id="rId11"/>
    <p:sldLayoutId id="2147483946" r:id="rId12"/>
    <p:sldLayoutId id="2147483953" r:id="rId13"/>
    <p:sldLayoutId id="2147483937" r:id="rId14"/>
    <p:sldLayoutId id="2147483938" r:id="rId15"/>
    <p:sldLayoutId id="2147483939" r:id="rId16"/>
    <p:sldLayoutId id="2147483940" r:id="rId17"/>
    <p:sldLayoutId id="2147483941" r:id="rId18"/>
    <p:sldLayoutId id="2147483942" r:id="rId19"/>
    <p:sldLayoutId id="2147483943" r:id="rId20"/>
    <p:sldLayoutId id="2147483944" r:id="rId21"/>
    <p:sldLayoutId id="2147483951" r:id="rId22"/>
    <p:sldLayoutId id="2147483952" r:id="rId2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400" b="1" i="0" kern="1200" cap="none" spc="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20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8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600" b="0" i="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1"/>
        </a:buClr>
        <a:buFont typeface="Arial" pitchFamily="34" charset="0"/>
        <a:buChar char="•"/>
        <a:defRPr sz="1400" b="0" i="0" kern="1200" baseline="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Helvetica Neue" panose="02000503000000020004" pitchFamily="2" charset="0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boJWcbOxato?feature=oembed" TargetMode="External"/><Relationship Id="rId5" Type="http://schemas.openxmlformats.org/officeDocument/2006/relationships/image" Target="../media/image21.jpe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2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7CF2715-5444-5D7E-9258-F14A51B750EB}"/>
              </a:ext>
            </a:extLst>
          </p:cNvPr>
          <p:cNvSpPr txBox="1"/>
          <p:nvPr/>
        </p:nvSpPr>
        <p:spPr>
          <a:xfrm>
            <a:off x="2314637" y="3641034"/>
            <a:ext cx="4512999" cy="715089"/>
          </a:xfrm>
          <a:prstGeom prst="roundRect">
            <a:avLst/>
          </a:prstGeom>
          <a:solidFill>
            <a:srgbClr val="EDD9B4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>
                <a:solidFill>
                  <a:srgbClr val="043B49"/>
                </a:solidFill>
                <a:latin typeface="Roboto Medium"/>
                <a:ea typeface="Roboto Medium"/>
                <a:cs typeface="Roboto Medium"/>
              </a:rPr>
              <a:t>2027 </a:t>
            </a:r>
            <a:r>
              <a:rPr lang="en-US" i="1">
                <a:solidFill>
                  <a:srgbClr val="043B49"/>
                </a:solidFill>
                <a:latin typeface="Roboto Medium"/>
                <a:ea typeface="Roboto Medium"/>
                <a:cs typeface="Roboto Medium"/>
              </a:rPr>
              <a:t>FIRST </a:t>
            </a:r>
            <a:r>
              <a:rPr lang="en-US">
                <a:solidFill>
                  <a:srgbClr val="043B49"/>
                </a:solidFill>
                <a:latin typeface="Roboto Medium"/>
                <a:ea typeface="Roboto Medium"/>
                <a:cs typeface="Roboto Medium"/>
              </a:rPr>
              <a:t>Robotics Competition</a:t>
            </a:r>
          </a:p>
          <a:p>
            <a:pPr algn="ctr"/>
            <a:r>
              <a:rPr lang="en-US">
                <a:solidFill>
                  <a:srgbClr val="043B49"/>
                </a:solidFill>
                <a:latin typeface="Roboto Medium"/>
                <a:ea typeface="Roboto Medium"/>
                <a:cs typeface="Roboto Medium"/>
              </a:rPr>
              <a:t>Judge Training</a:t>
            </a:r>
          </a:p>
        </p:txBody>
      </p:sp>
    </p:spTree>
    <p:extLst>
      <p:ext uri="{BB962C8B-B14F-4D97-AF65-F5344CB8AC3E}">
        <p14:creationId xmlns:p14="http://schemas.microsoft.com/office/powerpoint/2010/main" val="26592150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7BD51-345D-BA4F-8A3B-9302B195B840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  <a:ea typeface="Roboto"/>
              </a:rPr>
              <a:t>Judge Training Agenda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544628-15DD-A642-9486-D44BCB547401}"/>
              </a:ext>
            </a:extLst>
          </p:cNvPr>
          <p:cNvSpPr>
            <a:spLocks noGrp="1" noChangeAspect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Introductions</a:t>
            </a:r>
            <a:endParaRPr lang="en-US" sz="1600" dirty="0"/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  <a:cs typeface="Roboto"/>
              </a:rPr>
              <a:t>Conflict of Interest form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Why </a:t>
            </a:r>
            <a:r>
              <a:rPr lang="en-US" sz="1600" i="1" dirty="0">
                <a:latin typeface="Roboto"/>
                <a:ea typeface="Roboto"/>
              </a:rPr>
              <a:t>FIRST </a:t>
            </a:r>
            <a:r>
              <a:rPr lang="en-US" sz="1600" dirty="0">
                <a:latin typeface="Roboto"/>
                <a:ea typeface="Roboto"/>
              </a:rPr>
              <a:t>is important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FRC Game Overview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Award Breakdown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Judge Roles and Responsibilities</a:t>
            </a:r>
            <a:endParaRPr lang="en-US" dirty="0"/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How to Engage with Teams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Event Schedule</a:t>
            </a:r>
            <a:endParaRPr lang="en-US" dirty="0"/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Judge Room Covenants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dirty="0">
                <a:latin typeface="Roboto"/>
                <a:ea typeface="Roboto"/>
              </a:rPr>
              <a:t>Reminders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019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B6A0E1-29AD-27F4-4248-73B08DC9CA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DDA30-40EA-761F-F461-D56584F88010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  <a:ea typeface="Roboto"/>
              </a:rPr>
              <a:t>Introductions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019781B-8156-C8E8-4B60-72D834C35D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4011" y="2042763"/>
            <a:ext cx="3700792" cy="1052924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</a:pPr>
            <a:r>
              <a:rPr lang="en-US" sz="1600" b="1">
                <a:latin typeface="Roboto"/>
                <a:ea typeface="Roboto"/>
                <a:cs typeface="Roboto"/>
              </a:rPr>
              <a:t>Quick Introduction!</a:t>
            </a:r>
            <a:endParaRPr lang="en-US" sz="1600" b="1">
              <a:cs typeface="Roboto"/>
            </a:endParaRPr>
          </a:p>
          <a:p>
            <a:pPr marL="342900" indent="-342900">
              <a:spcBef>
                <a:spcPts val="100"/>
              </a:spcBef>
              <a:spcAft>
                <a:spcPts val="100"/>
              </a:spcAft>
            </a:pPr>
            <a:r>
              <a:rPr lang="en-US" sz="1600">
                <a:cs typeface="Roboto"/>
              </a:rPr>
              <a:t>Share: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Name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Company and Position/Affiliation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solidFill>
                  <a:schemeClr val="dk1"/>
                </a:solidFill>
                <a:latin typeface="Roboto"/>
                <a:ea typeface="Roboto"/>
                <a:cs typeface="Roboto"/>
              </a:rPr>
              <a:t>Number of years involved with </a:t>
            </a:r>
            <a:r>
              <a:rPr lang="en-US" sz="1600" i="1">
                <a:solidFill>
                  <a:schemeClr val="dk1"/>
                </a:solidFill>
                <a:latin typeface="Roboto"/>
                <a:ea typeface="Roboto"/>
                <a:cs typeface="Roboto"/>
              </a:rPr>
              <a:t>FIRST</a:t>
            </a:r>
            <a:endParaRPr lang="en-US" sz="1600">
              <a:solidFill>
                <a:schemeClr val="dk1"/>
              </a:solidFill>
              <a:latin typeface="Roboto"/>
              <a:ea typeface="Roboto"/>
              <a:cs typeface="Roboto"/>
            </a:endParaRPr>
          </a:p>
          <a:p>
            <a:endParaRPr lang="en-US" sz="1600">
              <a:cs typeface="Roboto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6AEF64-78AB-2B3E-146E-0C2AD5D6C159}"/>
              </a:ext>
            </a:extLst>
          </p:cNvPr>
          <p:cNvSpPr txBox="1"/>
          <p:nvPr/>
        </p:nvSpPr>
        <p:spPr>
          <a:xfrm>
            <a:off x="458704" y="1609223"/>
            <a:ext cx="3322219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/>
              <a:buChar char="v"/>
            </a:pPr>
            <a:r>
              <a:rPr lang="en-US" sz="1600">
                <a:cs typeface="Arial"/>
              </a:rPr>
              <a:t>Judge Advisor: [NAME HERE]</a:t>
            </a:r>
            <a:endParaRPr lang="en-US"/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cs typeface="Arial"/>
              </a:rPr>
              <a:t>Facilitator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cs typeface="Arial"/>
              </a:rPr>
              <a:t>Not a decision maker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cs typeface="Arial"/>
              </a:rPr>
              <a:t>Oversees script writing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5537854-EABD-EE64-8C3E-49891BC5A154}"/>
              </a:ext>
            </a:extLst>
          </p:cNvPr>
          <p:cNvSpPr txBox="1"/>
          <p:nvPr/>
        </p:nvSpPr>
        <p:spPr>
          <a:xfrm>
            <a:off x="458704" y="3301164"/>
            <a:ext cx="4186988" cy="115416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/>
              <a:buChar char="v"/>
            </a:pPr>
            <a:r>
              <a:rPr lang="en-US" sz="1600">
                <a:cs typeface="Arial"/>
              </a:rPr>
              <a:t>Judge Advisor Assistant: [NAME HERE]</a:t>
            </a:r>
            <a:endParaRPr lang="en-US"/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cs typeface="Arial"/>
              </a:rPr>
              <a:t>Coordinate schedule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cs typeface="Arial"/>
              </a:rPr>
              <a:t>Energize judge panel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cs typeface="Arial"/>
              </a:rPr>
              <a:t>Organizer</a:t>
            </a:r>
          </a:p>
        </p:txBody>
      </p:sp>
    </p:spTree>
    <p:extLst>
      <p:ext uri="{BB962C8B-B14F-4D97-AF65-F5344CB8AC3E}">
        <p14:creationId xmlns:p14="http://schemas.microsoft.com/office/powerpoint/2010/main" val="34738362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A780CC-534F-C308-8DA2-17CE5F04A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1A209-8FFD-FA28-7233-841F9FBA083F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i="1">
                <a:latin typeface="Roboto"/>
                <a:ea typeface="Roboto"/>
              </a:rPr>
              <a:t>Gracious Professionalism</a:t>
            </a:r>
            <a:r>
              <a:rPr lang="en-US" sz="2000" baseline="30000">
                <a:latin typeface="Arial"/>
                <a:ea typeface="Roboto"/>
                <a:cs typeface="Arial"/>
              </a:rPr>
              <a:t>®</a:t>
            </a:r>
            <a:endParaRPr lang="en-US" sz="2000" baseline="300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86EAE1-FC3C-2D55-E44A-8CCCC5C2DFB6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500620"/>
            <a:ext cx="6025795" cy="297346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600" dirty="0">
                <a:latin typeface="Roboto"/>
                <a:ea typeface="Roboto"/>
              </a:rPr>
              <a:t>Gracious Professionalism is part of the ethos of </a:t>
            </a:r>
            <a:r>
              <a:rPr lang="en-US" sz="1600" i="1" dirty="0">
                <a:latin typeface="Roboto"/>
                <a:ea typeface="Roboto"/>
              </a:rPr>
              <a:t>FIRST</a:t>
            </a:r>
            <a:r>
              <a:rPr lang="en-US" sz="1600" dirty="0">
                <a:latin typeface="Roboto"/>
                <a:ea typeface="Roboto"/>
              </a:rPr>
              <a:t>. It's a way of doing things that encourages high quality work, emphasizes the value of others, and respects individuals and the community.</a:t>
            </a:r>
            <a:endParaRPr lang="en-US"/>
          </a:p>
          <a:p>
            <a:r>
              <a:rPr lang="en-US" sz="1600" dirty="0">
                <a:latin typeface="Roboto"/>
                <a:ea typeface="Roboto"/>
              </a:rPr>
              <a:t>Fierce competition and mutual gain are not separate notions. Gracious professionals learn and compete like crazy but treat one another with respect and kindness in the process</a:t>
            </a:r>
            <a:endParaRPr lang="en-US"/>
          </a:p>
          <a:p>
            <a:r>
              <a:rPr lang="en-US" sz="1600" dirty="0">
                <a:latin typeface="Roboto"/>
                <a:ea typeface="Roboto"/>
              </a:rPr>
              <a:t>They avoid treating anyone like losers. No chest thumping tough talk, but no sticky-sweet platitudes either. Knowledge, competition, and empathy are comfortably blended.</a:t>
            </a: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5EA5E436-10A1-45A5-524D-5C6248F802E1}"/>
              </a:ext>
            </a:extLst>
          </p:cNvPr>
          <p:cNvSpPr txBox="1"/>
          <p:nvPr/>
        </p:nvSpPr>
        <p:spPr>
          <a:xfrm>
            <a:off x="6274235" y="3891771"/>
            <a:ext cx="2772273" cy="91922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30000"/>
              </a:buClr>
              <a:buSzPct val="25000"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“…</a:t>
            </a:r>
            <a:r>
              <a:rPr kumimoji="0" lang="en-US" sz="1200" b="0" i="1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Gracious professionalism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is part of </a:t>
            </a:r>
            <a:br>
              <a:rPr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ea typeface="Verdana"/>
                <a:cs typeface="Verdana"/>
              </a:rPr>
            </a:b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pursuing a meaningful life.”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 </a:t>
            </a:r>
            <a:endParaRPr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Verdana"/>
              <a:cs typeface="Verdana"/>
            </a:endParaRPr>
          </a:p>
          <a:p>
            <a:pPr marL="0" marR="0" lvl="0" indent="0" algn="ctr" defTabSz="4572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F30000"/>
              </a:buClr>
              <a:buSzPct val="25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Verdana"/>
                <a:cs typeface="Verdana"/>
                <a:sym typeface="Verdana"/>
              </a:rPr>
              <a:t>– Woodie Flowers</a:t>
            </a:r>
            <a:endParaRPr lang="en-US" sz="105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Verdana"/>
              <a:cs typeface="Verdana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6" name="Picture 5" descr="Woodie Flowers - Biography - IMDb">
            <a:extLst>
              <a:ext uri="{FF2B5EF4-FFF2-40B4-BE49-F238E27FC236}">
                <a16:creationId xmlns:a16="http://schemas.microsoft.com/office/drawing/2014/main" id="{853C9FA2-22B8-F598-AEEC-94792914C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8330" y="1188118"/>
            <a:ext cx="1788566" cy="2677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1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9B0965-522D-8DC2-264E-90189709A4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DF6EC-4F74-436B-7768-AE836078E1E5}"/>
              </a:ext>
            </a:extLst>
          </p:cNvPr>
          <p:cNvSpPr>
            <a:spLocks noGrp="1" noChangeAspect="1"/>
          </p:cNvSpPr>
          <p:nvPr>
            <p:ph type="title"/>
          </p:nvPr>
        </p:nvSpPr>
        <p:spPr>
          <a:xfrm>
            <a:off x="878035" y="914733"/>
            <a:ext cx="2002736" cy="554181"/>
          </a:xfrm>
        </p:spPr>
        <p:txBody>
          <a:bodyPr/>
          <a:lstStyle/>
          <a:p>
            <a:pPr algn="ctr"/>
            <a:r>
              <a:rPr lang="en-US" sz="1600" dirty="0">
                <a:latin typeface="Roboto"/>
                <a:ea typeface="Roboto"/>
              </a:rPr>
              <a:t>Stem Skills</a:t>
            </a:r>
            <a:endParaRPr lang="en-US" sz="1600"/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B3BCAECC-D638-545D-03BA-D83901806C75}"/>
              </a:ext>
            </a:extLst>
          </p:cNvPr>
          <p:cNvSpPr txBox="1">
            <a:spLocks noChangeAspect="1"/>
          </p:cNvSpPr>
          <p:nvPr/>
        </p:nvSpPr>
        <p:spPr>
          <a:xfrm>
            <a:off x="5505838" y="915421"/>
            <a:ext cx="3439423" cy="56211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1600" dirty="0">
                <a:latin typeface="Roboto"/>
                <a:ea typeface="Roboto"/>
              </a:rPr>
              <a:t>Workforce-Ready Skills and Interests</a:t>
            </a:r>
            <a:endParaRPr lang="en-US" sz="1600"/>
          </a:p>
        </p:txBody>
      </p:sp>
      <p:sp>
        <p:nvSpPr>
          <p:cNvPr id="33" name="Title 1">
            <a:extLst>
              <a:ext uri="{FF2B5EF4-FFF2-40B4-BE49-F238E27FC236}">
                <a16:creationId xmlns:a16="http://schemas.microsoft.com/office/drawing/2014/main" id="{CC1CA65C-5143-1BAB-5CD7-7B9FC7E9F79B}"/>
              </a:ext>
            </a:extLst>
          </p:cNvPr>
          <p:cNvSpPr txBox="1">
            <a:spLocks noChangeAspect="1"/>
          </p:cNvSpPr>
          <p:nvPr/>
        </p:nvSpPr>
        <p:spPr>
          <a:xfrm>
            <a:off x="3566991" y="3300865"/>
            <a:ext cx="2002736" cy="55418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1600" dirty="0">
                <a:latin typeface="Roboto"/>
                <a:ea typeface="Roboto"/>
              </a:rPr>
              <a:t>Future-Ready Skills</a:t>
            </a:r>
            <a:endParaRPr lang="en-US" sz="1600" b="0"/>
          </a:p>
        </p:txBody>
      </p:sp>
      <p:sp>
        <p:nvSpPr>
          <p:cNvPr id="35" name="Title 1">
            <a:extLst>
              <a:ext uri="{FF2B5EF4-FFF2-40B4-BE49-F238E27FC236}">
                <a16:creationId xmlns:a16="http://schemas.microsoft.com/office/drawing/2014/main" id="{038A4391-0FFD-3888-337A-2EB1813659DD}"/>
              </a:ext>
            </a:extLst>
          </p:cNvPr>
          <p:cNvSpPr txBox="1">
            <a:spLocks noChangeAspect="1"/>
          </p:cNvSpPr>
          <p:nvPr/>
        </p:nvSpPr>
        <p:spPr>
          <a:xfrm>
            <a:off x="3364060" y="1368759"/>
            <a:ext cx="2288486" cy="1268555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i="1" dirty="0">
                <a:latin typeface="Roboto"/>
                <a:ea typeface="Roboto"/>
              </a:rPr>
              <a:t>FIRST</a:t>
            </a:r>
            <a:endParaRPr lang="en-US" i="1"/>
          </a:p>
          <a:p>
            <a:pPr algn="ctr"/>
            <a:r>
              <a:rPr lang="en-US" dirty="0">
                <a:latin typeface="Roboto"/>
                <a:ea typeface="Roboto"/>
              </a:rPr>
              <a:t>helps students gain...</a:t>
            </a:r>
            <a:endParaRPr lang="en-US" dirty="0"/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DE068667-3E36-57D5-51A0-64C2112626F4}"/>
              </a:ext>
            </a:extLst>
          </p:cNvPr>
          <p:cNvSpPr txBox="1">
            <a:spLocks noChangeAspect="1"/>
          </p:cNvSpPr>
          <p:nvPr/>
        </p:nvSpPr>
        <p:spPr>
          <a:xfrm>
            <a:off x="943122" y="4710445"/>
            <a:ext cx="7074798" cy="268431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800" b="0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</a:rPr>
              <a:t>Sources: 2026 </a:t>
            </a:r>
            <a:r>
              <a:rPr lang="en-US" sz="800" b="0" i="1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</a:rPr>
              <a:t>FIRST</a:t>
            </a:r>
            <a:r>
              <a:rPr lang="en-US" sz="800" b="0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</a:rPr>
              <a:t> end-of-season surveys for </a:t>
            </a:r>
            <a:r>
              <a:rPr lang="en-US" sz="800" b="0" i="1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</a:rPr>
              <a:t>FIRST</a:t>
            </a:r>
            <a:r>
              <a:rPr lang="en-US" sz="800" b="0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</a:rPr>
              <a:t>® LEGO ® League, </a:t>
            </a:r>
            <a:r>
              <a:rPr lang="en-US" sz="800" b="0" i="1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  <a:cs typeface="Roboto"/>
              </a:rPr>
              <a:t>FIRST</a:t>
            </a:r>
            <a:r>
              <a:rPr lang="en-US" sz="800" b="0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  <a:cs typeface="Roboto"/>
              </a:rPr>
              <a:t>® Tech Challenge, and </a:t>
            </a:r>
            <a:r>
              <a:rPr lang="en-US" sz="800" b="0" i="1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  <a:cs typeface="Roboto"/>
              </a:rPr>
              <a:t>FIRST</a:t>
            </a:r>
            <a:r>
              <a:rPr lang="en-US" sz="800" b="0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  <a:cs typeface="Roboto"/>
              </a:rPr>
              <a:t>® Robotics Competition.</a:t>
            </a:r>
          </a:p>
          <a:p>
            <a:pPr algn="ctr"/>
            <a:r>
              <a:rPr lang="en-US" sz="800" b="0" dirty="0">
                <a:solidFill>
                  <a:schemeClr val="tx1">
                    <a:lumMod val="76000"/>
                    <a:lumOff val="24000"/>
                  </a:schemeClr>
                </a:solidFill>
                <a:latin typeface="Roboto"/>
                <a:ea typeface="Roboto"/>
                <a:cs typeface="Roboto"/>
              </a:rPr>
              <a:t>*Of students who indicated they participated in coding/programming.</a:t>
            </a:r>
            <a:endParaRPr lang="en-US" sz="800" b="0" dirty="0">
              <a:solidFill>
                <a:schemeClr val="tx1">
                  <a:lumMod val="76000"/>
                  <a:lumOff val="24000"/>
                </a:schemeClr>
              </a:solidFill>
              <a:cs typeface="Roboto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4928014-29A7-014A-55A8-962FD33C8563}"/>
              </a:ext>
            </a:extLst>
          </p:cNvPr>
          <p:cNvGrpSpPr/>
          <p:nvPr/>
        </p:nvGrpSpPr>
        <p:grpSpPr>
          <a:xfrm>
            <a:off x="285750" y="1365250"/>
            <a:ext cx="3048000" cy="627062"/>
            <a:chOff x="190500" y="1793875"/>
            <a:chExt cx="3048000" cy="627062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C87613CA-9816-3259-FA0F-4C23725ACDFB}"/>
                </a:ext>
              </a:extLst>
            </p:cNvPr>
            <p:cNvSpPr/>
            <p:nvPr/>
          </p:nvSpPr>
          <p:spPr>
            <a:xfrm>
              <a:off x="190500" y="1793875"/>
              <a:ext cx="3048000" cy="6270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85%+</a:t>
              </a:r>
              <a:endParaRPr lang="en-US"/>
            </a:p>
          </p:txBody>
        </p:sp>
        <p:sp>
          <p:nvSpPr>
            <p:cNvPr id="39" name="Title 1">
              <a:extLst>
                <a:ext uri="{FF2B5EF4-FFF2-40B4-BE49-F238E27FC236}">
                  <a16:creationId xmlns:a16="http://schemas.microsoft.com/office/drawing/2014/main" id="{A842F60B-DDA0-2014-BD12-DBC8894CD48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35247" y="1797383"/>
              <a:ext cx="1748736" cy="61768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US" sz="1000" b="0" dirty="0">
                  <a:latin typeface="Roboto"/>
                  <a:ea typeface="Roboto"/>
                </a:rPr>
                <a:t>Gain an understanding of how </a:t>
              </a:r>
              <a:r>
                <a:rPr lang="en-US" sz="1000" dirty="0">
                  <a:latin typeface="Roboto"/>
                  <a:ea typeface="Roboto"/>
                </a:rPr>
                <a:t>science and technology can be used to solve real-world problems</a:t>
              </a:r>
              <a:endParaRPr lang="en-US" sz="1000" dirty="0"/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39E30A7-C8D8-AF1A-6741-245A09435BF3}"/>
              </a:ext>
            </a:extLst>
          </p:cNvPr>
          <p:cNvGrpSpPr/>
          <p:nvPr/>
        </p:nvGrpSpPr>
        <p:grpSpPr>
          <a:xfrm>
            <a:off x="285750" y="2825749"/>
            <a:ext cx="3048000" cy="627062"/>
            <a:chOff x="190500" y="1793875"/>
            <a:chExt cx="3048000" cy="627062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549EC23C-8EC4-6FA2-1716-C667EEF86C62}"/>
                </a:ext>
              </a:extLst>
            </p:cNvPr>
            <p:cNvSpPr/>
            <p:nvPr/>
          </p:nvSpPr>
          <p:spPr>
            <a:xfrm>
              <a:off x="190500" y="1793875"/>
              <a:ext cx="3048000" cy="6270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91%+</a:t>
              </a:r>
              <a:endParaRPr lang="en-US" dirty="0"/>
            </a:p>
          </p:txBody>
        </p:sp>
        <p:sp>
          <p:nvSpPr>
            <p:cNvPr id="43" name="Title 1">
              <a:extLst>
                <a:ext uri="{FF2B5EF4-FFF2-40B4-BE49-F238E27FC236}">
                  <a16:creationId xmlns:a16="http://schemas.microsoft.com/office/drawing/2014/main" id="{48544016-986B-166E-2479-41D3B114B9A5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82872" y="1837070"/>
              <a:ext cx="1605861" cy="546243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US" sz="1000" b="0" dirty="0">
                  <a:latin typeface="Roboto"/>
                  <a:ea typeface="Roboto"/>
                </a:rPr>
                <a:t>Gain </a:t>
              </a:r>
              <a:r>
                <a:rPr lang="en-US" sz="1000" dirty="0">
                  <a:latin typeface="Roboto"/>
                  <a:ea typeface="Roboto"/>
                </a:rPr>
                <a:t>coding/programming skills*</a:t>
              </a:r>
              <a:endParaRPr lang="en-US" sz="1000" dirty="0"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9939B79C-17A1-8515-3B11-8276B8BBC88E}"/>
              </a:ext>
            </a:extLst>
          </p:cNvPr>
          <p:cNvGrpSpPr/>
          <p:nvPr/>
        </p:nvGrpSpPr>
        <p:grpSpPr>
          <a:xfrm>
            <a:off x="285750" y="2095498"/>
            <a:ext cx="3048000" cy="627062"/>
            <a:chOff x="190500" y="1793875"/>
            <a:chExt cx="3048000" cy="627062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B88E2C1D-2597-A604-2CBC-CADF7BC83709}"/>
                </a:ext>
              </a:extLst>
            </p:cNvPr>
            <p:cNvSpPr/>
            <p:nvPr/>
          </p:nvSpPr>
          <p:spPr>
            <a:xfrm>
              <a:off x="190500" y="1793875"/>
              <a:ext cx="3048000" cy="6270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80%+</a:t>
              </a:r>
              <a:endParaRPr lang="en-US" dirty="0"/>
            </a:p>
          </p:txBody>
        </p:sp>
        <p:sp>
          <p:nvSpPr>
            <p:cNvPr id="46" name="Title 1">
              <a:extLst>
                <a:ext uri="{FF2B5EF4-FFF2-40B4-BE49-F238E27FC236}">
                  <a16:creationId xmlns:a16="http://schemas.microsoft.com/office/drawing/2014/main" id="{BB90E404-7D94-CB29-FA89-C8CDDB6A401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82872" y="1837070"/>
              <a:ext cx="1605861" cy="546243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US" sz="1000" b="0" dirty="0">
                  <a:latin typeface="Roboto"/>
                  <a:ea typeface="Roboto"/>
                </a:rPr>
                <a:t>Gain </a:t>
              </a:r>
              <a:r>
                <a:rPr lang="en-US" sz="1000" dirty="0">
                  <a:latin typeface="Roboto"/>
                  <a:ea typeface="Roboto"/>
                </a:rPr>
                <a:t>confidence in approaching problems in math and science</a:t>
              </a:r>
              <a:endParaRPr lang="en-US" sz="100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8A4CB4F-F272-2CDC-87EF-60AF542FAE07}"/>
              </a:ext>
            </a:extLst>
          </p:cNvPr>
          <p:cNvGrpSpPr/>
          <p:nvPr/>
        </p:nvGrpSpPr>
        <p:grpSpPr>
          <a:xfrm>
            <a:off x="5683250" y="1357311"/>
            <a:ext cx="3049045" cy="629125"/>
            <a:chOff x="190500" y="1793875"/>
            <a:chExt cx="3049045" cy="629125"/>
          </a:xfrm>
        </p:grpSpPr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8424E9AD-F2E4-9BCF-6B87-91E48056A9B5}"/>
                </a:ext>
              </a:extLst>
            </p:cNvPr>
            <p:cNvSpPr/>
            <p:nvPr/>
          </p:nvSpPr>
          <p:spPr>
            <a:xfrm>
              <a:off x="190500" y="1793875"/>
              <a:ext cx="3048000" cy="6270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83%+</a:t>
              </a:r>
              <a:endParaRPr lang="en-US" dirty="0"/>
            </a:p>
          </p:txBody>
        </p:sp>
        <p:sp>
          <p:nvSpPr>
            <p:cNvPr id="49" name="Title 1">
              <a:extLst>
                <a:ext uri="{FF2B5EF4-FFF2-40B4-BE49-F238E27FC236}">
                  <a16:creationId xmlns:a16="http://schemas.microsoft.com/office/drawing/2014/main" id="{2F2D3FBA-F0F4-D523-AB29-9996FBC0A169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82872" y="1805320"/>
              <a:ext cx="1756673" cy="61768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US" sz="1000" b="0" dirty="0">
                  <a:latin typeface="Roboto"/>
                  <a:ea typeface="Roboto"/>
                </a:rPr>
                <a:t>Gain an Understanding of the role of </a:t>
              </a:r>
              <a:r>
                <a:rPr lang="en-US" sz="1000" i="1" dirty="0">
                  <a:latin typeface="Roboto"/>
                  <a:ea typeface="Roboto"/>
                </a:rPr>
                <a:t>Gracious Professionalism</a:t>
              </a:r>
              <a:r>
                <a:rPr lang="en-US" sz="1000" dirty="0">
                  <a:latin typeface="Roboto"/>
                  <a:ea typeface="Roboto"/>
                </a:rPr>
                <a:t>® </a:t>
              </a:r>
              <a:r>
                <a:rPr lang="en-US" sz="1000" b="0" dirty="0">
                  <a:latin typeface="Roboto"/>
                  <a:ea typeface="Roboto"/>
                </a:rPr>
                <a:t>and </a:t>
              </a:r>
              <a:r>
                <a:rPr lang="en-US" sz="1000" b="0" i="1" dirty="0">
                  <a:latin typeface="Roboto"/>
                  <a:ea typeface="Roboto"/>
                </a:rPr>
                <a:t>FIRST </a:t>
              </a:r>
              <a:r>
                <a:rPr lang="en-US" sz="1000" b="0" dirty="0">
                  <a:latin typeface="Roboto"/>
                  <a:ea typeface="Roboto"/>
                </a:rPr>
                <a:t>Core Values</a:t>
              </a:r>
              <a:endParaRPr lang="en-US" sz="1000" b="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76BE768D-65B2-61ED-3A87-3FCEE0F3C783}"/>
              </a:ext>
            </a:extLst>
          </p:cNvPr>
          <p:cNvGrpSpPr/>
          <p:nvPr/>
        </p:nvGrpSpPr>
        <p:grpSpPr>
          <a:xfrm>
            <a:off x="5683250" y="2817811"/>
            <a:ext cx="3048000" cy="627062"/>
            <a:chOff x="190500" y="1793875"/>
            <a:chExt cx="3048000" cy="627062"/>
          </a:xfrm>
        </p:grpSpPr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79DE575C-891F-D161-F185-30BD697F8CA2}"/>
                </a:ext>
              </a:extLst>
            </p:cNvPr>
            <p:cNvSpPr/>
            <p:nvPr/>
          </p:nvSpPr>
          <p:spPr>
            <a:xfrm>
              <a:off x="190500" y="1793875"/>
              <a:ext cx="3048000" cy="6270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95%+</a:t>
              </a:r>
              <a:endParaRPr lang="en-US" dirty="0"/>
            </a:p>
          </p:txBody>
        </p:sp>
        <p:sp>
          <p:nvSpPr>
            <p:cNvPr id="52" name="Title 1">
              <a:extLst>
                <a:ext uri="{FF2B5EF4-FFF2-40B4-BE49-F238E27FC236}">
                  <a16:creationId xmlns:a16="http://schemas.microsoft.com/office/drawing/2014/main" id="{30DD504E-60BD-8053-BF89-E14DA4AD469D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82872" y="1837070"/>
              <a:ext cx="1605861" cy="546243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US" sz="1000" dirty="0">
                  <a:latin typeface="Roboto"/>
                  <a:ea typeface="Roboto"/>
                </a:rPr>
                <a:t>Accept input</a:t>
              </a:r>
              <a:r>
                <a:rPr lang="en-US" sz="1000" b="0" dirty="0">
                  <a:latin typeface="Roboto"/>
                  <a:ea typeface="Roboto"/>
                </a:rPr>
                <a:t> and </a:t>
              </a:r>
              <a:r>
                <a:rPr lang="en-US" sz="1000" dirty="0">
                  <a:latin typeface="Roboto"/>
                  <a:ea typeface="Roboto"/>
                </a:rPr>
                <a:t>feedback</a:t>
              </a:r>
              <a:r>
                <a:rPr lang="en-US" sz="1000" b="0" dirty="0">
                  <a:latin typeface="Roboto"/>
                  <a:ea typeface="Roboto"/>
                </a:rPr>
                <a:t> from others</a:t>
              </a:r>
              <a:endParaRPr lang="en-US" b="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6D8DF9-5F74-E806-4F80-549347EE58E1}"/>
              </a:ext>
            </a:extLst>
          </p:cNvPr>
          <p:cNvGrpSpPr/>
          <p:nvPr/>
        </p:nvGrpSpPr>
        <p:grpSpPr>
          <a:xfrm>
            <a:off x="5683250" y="2087561"/>
            <a:ext cx="3048000" cy="627062"/>
            <a:chOff x="190500" y="1793875"/>
            <a:chExt cx="3048000" cy="627062"/>
          </a:xfrm>
        </p:grpSpPr>
        <p:sp>
          <p:nvSpPr>
            <p:cNvPr id="54" name="Rectangle: Rounded Corners 53">
              <a:extLst>
                <a:ext uri="{FF2B5EF4-FFF2-40B4-BE49-F238E27FC236}">
                  <a16:creationId xmlns:a16="http://schemas.microsoft.com/office/drawing/2014/main" id="{ED6B39B4-B5B6-D38D-A475-91960B4397FD}"/>
                </a:ext>
              </a:extLst>
            </p:cNvPr>
            <p:cNvSpPr/>
            <p:nvPr/>
          </p:nvSpPr>
          <p:spPr>
            <a:xfrm>
              <a:off x="190500" y="1793875"/>
              <a:ext cx="3048000" cy="627062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81%+</a:t>
              </a:r>
              <a:endParaRPr lang="en-US" dirty="0"/>
            </a:p>
          </p:txBody>
        </p:sp>
        <p:sp>
          <p:nvSpPr>
            <p:cNvPr id="55" name="Title 1">
              <a:extLst>
                <a:ext uri="{FF2B5EF4-FFF2-40B4-BE49-F238E27FC236}">
                  <a16:creationId xmlns:a16="http://schemas.microsoft.com/office/drawing/2014/main" id="{FE70E3E2-436B-6F7B-333E-1D5BC9F4D35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1482872" y="1837070"/>
              <a:ext cx="1605861" cy="546243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r>
                <a:rPr lang="en-US" sz="1000" b="0" dirty="0">
                  <a:latin typeface="Roboto"/>
                  <a:ea typeface="Roboto"/>
                </a:rPr>
                <a:t>Gain interest in </a:t>
              </a:r>
              <a:r>
                <a:rPr lang="en-US" sz="1000" dirty="0">
                  <a:latin typeface="Roboto"/>
                  <a:ea typeface="Roboto"/>
                </a:rPr>
                <a:t>jobs or careers in science and technology</a:t>
              </a:r>
              <a:endParaRPr lang="en-US" sz="1000" dirty="0"/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8F791442-A25D-EC8D-9FD7-F84AE82F64D0}"/>
              </a:ext>
            </a:extLst>
          </p:cNvPr>
          <p:cNvGrpSpPr/>
          <p:nvPr/>
        </p:nvGrpSpPr>
        <p:grpSpPr>
          <a:xfrm>
            <a:off x="2862792" y="3746498"/>
            <a:ext cx="1492250" cy="825500"/>
            <a:chOff x="3738562" y="1682748"/>
            <a:chExt cx="1492250" cy="825500"/>
          </a:xfrm>
        </p:grpSpPr>
        <p:sp>
          <p:nvSpPr>
            <p:cNvPr id="57" name="Rectangle: Rounded Corners 56">
              <a:extLst>
                <a:ext uri="{FF2B5EF4-FFF2-40B4-BE49-F238E27FC236}">
                  <a16:creationId xmlns:a16="http://schemas.microsoft.com/office/drawing/2014/main" id="{CAC397D2-4F26-03B0-1D6A-0FFE8089EAA9}"/>
                </a:ext>
              </a:extLst>
            </p:cNvPr>
            <p:cNvSpPr/>
            <p:nvPr/>
          </p:nvSpPr>
          <p:spPr>
            <a:xfrm>
              <a:off x="3738562" y="1682748"/>
              <a:ext cx="1492250" cy="82550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algn="ctr"/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92%+</a:t>
              </a:r>
              <a:endParaRPr lang="en-US" dirty="0">
                <a:cs typeface="Arial"/>
              </a:endParaRPr>
            </a:p>
          </p:txBody>
        </p:sp>
        <p:sp>
          <p:nvSpPr>
            <p:cNvPr id="60" name="Title 1">
              <a:extLst>
                <a:ext uri="{FF2B5EF4-FFF2-40B4-BE49-F238E27FC236}">
                  <a16:creationId xmlns:a16="http://schemas.microsoft.com/office/drawing/2014/main" id="{EC07FA6C-E8B7-6B29-A773-CD136CB3E8CB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746647" y="2148218"/>
              <a:ext cx="1470923" cy="339868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pPr algn="ctr"/>
              <a:r>
                <a:rPr lang="en-US" sz="1000" b="0" dirty="0">
                  <a:latin typeface="Roboto"/>
                  <a:ea typeface="Roboto"/>
                </a:rPr>
                <a:t>gain </a:t>
              </a:r>
              <a:r>
                <a:rPr lang="en-US" sz="1000" dirty="0">
                  <a:latin typeface="Roboto"/>
                  <a:ea typeface="Roboto"/>
                </a:rPr>
                <a:t>leadership </a:t>
              </a:r>
              <a:r>
                <a:rPr lang="en-US" sz="1000" b="0" dirty="0">
                  <a:latin typeface="Roboto"/>
                  <a:ea typeface="Roboto"/>
                </a:rPr>
                <a:t>skills</a:t>
              </a:r>
              <a:endParaRPr lang="en-US" sz="1000" b="0" dirty="0" err="1"/>
            </a:p>
          </p:txBody>
        </p:sp>
      </p:grpSp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060F9F40-1743-34F7-F5BE-49D82F981A0C}"/>
              </a:ext>
            </a:extLst>
          </p:cNvPr>
          <p:cNvSpPr/>
          <p:nvPr/>
        </p:nvSpPr>
        <p:spPr>
          <a:xfrm>
            <a:off x="6143625" y="3746498"/>
            <a:ext cx="1492250" cy="8255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algn="ctr"/>
            <a:r>
              <a:rPr lang="en-US" sz="3200" b="1" dirty="0">
                <a:solidFill>
                  <a:srgbClr val="0070C0"/>
                </a:solidFill>
                <a:cs typeface="Arial"/>
              </a:rPr>
              <a:t>92%+</a:t>
            </a:r>
            <a:endParaRPr lang="en-US" dirty="0">
              <a:cs typeface="Arial"/>
            </a:endParaRPr>
          </a:p>
        </p:txBody>
      </p:sp>
      <p:sp>
        <p:nvSpPr>
          <p:cNvPr id="64" name="Title 1">
            <a:extLst>
              <a:ext uri="{FF2B5EF4-FFF2-40B4-BE49-F238E27FC236}">
                <a16:creationId xmlns:a16="http://schemas.microsoft.com/office/drawing/2014/main" id="{991FAF0E-5CFF-6456-87C7-53E1C47C40A1}"/>
              </a:ext>
            </a:extLst>
          </p:cNvPr>
          <p:cNvSpPr txBox="1">
            <a:spLocks noChangeAspect="1"/>
          </p:cNvSpPr>
          <p:nvPr/>
        </p:nvSpPr>
        <p:spPr>
          <a:xfrm>
            <a:off x="6040586" y="4188156"/>
            <a:ext cx="1716985" cy="41924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1" i="0" kern="1200" cap="none" spc="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</a:lstStyle>
          <a:p>
            <a:pPr algn="ctr"/>
            <a:r>
              <a:rPr lang="en-US" sz="950" b="0" dirty="0">
                <a:latin typeface="Roboto"/>
                <a:ea typeface="Roboto"/>
              </a:rPr>
              <a:t>gain </a:t>
            </a:r>
            <a:r>
              <a:rPr lang="en-US" sz="950" dirty="0">
                <a:latin typeface="Roboto"/>
                <a:ea typeface="Roboto"/>
              </a:rPr>
              <a:t>problem-solving </a:t>
            </a:r>
            <a:r>
              <a:rPr lang="en-US" sz="950" b="0" dirty="0">
                <a:latin typeface="Roboto"/>
                <a:ea typeface="Roboto"/>
              </a:rPr>
              <a:t>skills</a:t>
            </a:r>
            <a:endParaRPr lang="en-US" sz="950" b="0"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0A99A45-3D9E-0693-54BC-739BED419C6E}"/>
              </a:ext>
            </a:extLst>
          </p:cNvPr>
          <p:cNvGrpSpPr/>
          <p:nvPr/>
        </p:nvGrpSpPr>
        <p:grpSpPr>
          <a:xfrm>
            <a:off x="1222375" y="3746498"/>
            <a:ext cx="1492250" cy="825500"/>
            <a:chOff x="3738562" y="1682748"/>
            <a:chExt cx="1492250" cy="825500"/>
          </a:xfrm>
        </p:grpSpPr>
        <p:sp>
          <p:nvSpPr>
            <p:cNvPr id="66" name="Rectangle: Rounded Corners 65">
              <a:extLst>
                <a:ext uri="{FF2B5EF4-FFF2-40B4-BE49-F238E27FC236}">
                  <a16:creationId xmlns:a16="http://schemas.microsoft.com/office/drawing/2014/main" id="{0E55A25E-6A36-8458-946B-E67D414315D8}"/>
                </a:ext>
              </a:extLst>
            </p:cNvPr>
            <p:cNvSpPr/>
            <p:nvPr/>
          </p:nvSpPr>
          <p:spPr>
            <a:xfrm>
              <a:off x="3738562" y="1682748"/>
              <a:ext cx="1492250" cy="82550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algn="ctr"/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92%+</a:t>
              </a:r>
              <a:endParaRPr lang="en-US" dirty="0">
                <a:cs typeface="Arial"/>
              </a:endParaRPr>
            </a:p>
          </p:txBody>
        </p:sp>
        <p:sp>
          <p:nvSpPr>
            <p:cNvPr id="67" name="Title 1">
              <a:extLst>
                <a:ext uri="{FF2B5EF4-FFF2-40B4-BE49-F238E27FC236}">
                  <a16:creationId xmlns:a16="http://schemas.microsoft.com/office/drawing/2014/main" id="{0297D2F5-CA8B-3C21-9602-C27119D51FE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746647" y="2148218"/>
              <a:ext cx="1470923" cy="339868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pPr algn="ctr"/>
              <a:r>
                <a:rPr lang="en-US" sz="1000" b="0" dirty="0">
                  <a:latin typeface="Roboto"/>
                  <a:ea typeface="Roboto"/>
                </a:rPr>
                <a:t>gain </a:t>
              </a:r>
              <a:r>
                <a:rPr lang="en-US" sz="1000" dirty="0">
                  <a:latin typeface="Roboto"/>
                  <a:ea typeface="Roboto"/>
                </a:rPr>
                <a:t>teamwork</a:t>
              </a:r>
              <a:r>
                <a:rPr lang="en-US" sz="1000" b="0" dirty="0">
                  <a:latin typeface="Roboto"/>
                  <a:ea typeface="Roboto"/>
                </a:rPr>
                <a:t> skills</a:t>
              </a:r>
              <a:endParaRPr lang="en-US" sz="1000" b="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09AC0B89-E88E-843B-19B4-8F872CA54B06}"/>
              </a:ext>
            </a:extLst>
          </p:cNvPr>
          <p:cNvGrpSpPr/>
          <p:nvPr/>
        </p:nvGrpSpPr>
        <p:grpSpPr>
          <a:xfrm>
            <a:off x="4503208" y="3746498"/>
            <a:ext cx="1492250" cy="825500"/>
            <a:chOff x="3738562" y="1682748"/>
            <a:chExt cx="1492250" cy="825500"/>
          </a:xfrm>
        </p:grpSpPr>
        <p:sp>
          <p:nvSpPr>
            <p:cNvPr id="69" name="Rectangle: Rounded Corners 68">
              <a:extLst>
                <a:ext uri="{FF2B5EF4-FFF2-40B4-BE49-F238E27FC236}">
                  <a16:creationId xmlns:a16="http://schemas.microsoft.com/office/drawing/2014/main" id="{648425DC-21CC-700E-AA56-DE6A321EAF8E}"/>
                </a:ext>
              </a:extLst>
            </p:cNvPr>
            <p:cNvSpPr/>
            <p:nvPr/>
          </p:nvSpPr>
          <p:spPr>
            <a:xfrm>
              <a:off x="3738562" y="1682748"/>
              <a:ext cx="1492250" cy="825500"/>
            </a:xfrm>
            <a:prstGeom prst="roundRect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t"/>
            <a:lstStyle/>
            <a:p>
              <a:pPr algn="ctr"/>
              <a:r>
                <a:rPr lang="en-US" sz="3200" b="1" dirty="0">
                  <a:solidFill>
                    <a:srgbClr val="0070C0"/>
                  </a:solidFill>
                  <a:cs typeface="Arial"/>
                </a:rPr>
                <a:t>92%+</a:t>
              </a:r>
              <a:endParaRPr lang="en-US" dirty="0">
                <a:cs typeface="Arial"/>
              </a:endParaRPr>
            </a:p>
          </p:txBody>
        </p:sp>
        <p:sp>
          <p:nvSpPr>
            <p:cNvPr id="70" name="Title 1">
              <a:extLst>
                <a:ext uri="{FF2B5EF4-FFF2-40B4-BE49-F238E27FC236}">
                  <a16:creationId xmlns:a16="http://schemas.microsoft.com/office/drawing/2014/main" id="{F6C45E09-ABA7-167B-F311-E213D7F84B1F}"/>
                </a:ext>
              </a:extLst>
            </p:cNvPr>
            <p:cNvSpPr txBox="1">
              <a:spLocks noChangeAspect="1"/>
            </p:cNvSpPr>
            <p:nvPr/>
          </p:nvSpPr>
          <p:spPr>
            <a:xfrm>
              <a:off x="3746647" y="2148218"/>
              <a:ext cx="1470923" cy="339868"/>
            </a:xfrm>
            <a:prstGeom prst="rect">
              <a:avLst/>
            </a:prstGeom>
          </p:spPr>
          <p:txBody>
            <a:bodyPr vert="horz" lIns="0" tIns="0" rIns="0" bIns="0" rtlCol="0" anchor="ctr" anchorCtr="0">
              <a:noAutofit/>
            </a:bodyPr>
            <a:lstStyle>
              <a:lvl1pPr algn="l" defTabSz="914400" rtl="0" eaLnBrk="1" latinLnBrk="0" hangingPunct="1">
                <a:spcBef>
                  <a:spcPct val="0"/>
                </a:spcBef>
                <a:buNone/>
                <a:defRPr sz="2400" b="1" i="0" kern="1200" cap="none" spc="0" baseline="0">
                  <a:solidFill>
                    <a:schemeClr val="tx1"/>
                  </a:solidFill>
                  <a:latin typeface="Roboto" panose="02000000000000000000" pitchFamily="2" charset="0"/>
                  <a:ea typeface="Roboto" panose="02000000000000000000" pitchFamily="2" charset="0"/>
                  <a:cs typeface="Helvetica Neue" panose="02000503000000020004" pitchFamily="2" charset="0"/>
                </a:defRPr>
              </a:lvl1pPr>
            </a:lstStyle>
            <a:p>
              <a:pPr algn="ctr"/>
              <a:r>
                <a:rPr lang="en-US" sz="1000" b="0" dirty="0">
                  <a:latin typeface="Roboto"/>
                  <a:ea typeface="Roboto"/>
                </a:rPr>
                <a:t>gain </a:t>
              </a:r>
              <a:r>
                <a:rPr lang="en-US" sz="1000" dirty="0">
                  <a:latin typeface="Roboto"/>
                  <a:ea typeface="Roboto"/>
                </a:rPr>
                <a:t>perseverance </a:t>
              </a:r>
              <a:r>
                <a:rPr lang="en-US" sz="1000" b="0" dirty="0">
                  <a:latin typeface="Roboto"/>
                  <a:ea typeface="Roboto"/>
                </a:rPr>
                <a:t>skills</a:t>
              </a:r>
              <a:endParaRPr lang="en-US" sz="10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685197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DD8B9C-F006-704E-91E6-CF2B984FE19D}"/>
              </a:ext>
            </a:extLst>
          </p:cNvPr>
          <p:cNvSpPr>
            <a:spLocks noGrp="1" noChangeAspect="1"/>
          </p:cNvSpPr>
          <p:nvPr>
            <p:ph type="ctrTitle"/>
          </p:nvPr>
        </p:nvSpPr>
        <p:spPr>
          <a:xfrm>
            <a:off x="334091" y="126143"/>
            <a:ext cx="8460777" cy="654325"/>
          </a:xfrm>
        </p:spPr>
        <p:txBody>
          <a:bodyPr/>
          <a:lstStyle/>
          <a:p>
            <a:r>
              <a:rPr lang="en-US">
                <a:latin typeface="Roboto"/>
                <a:ea typeface="Roboto"/>
              </a:rPr>
              <a:t>2027 Game - BIOCORE</a:t>
            </a:r>
            <a:endParaRPr lang="en-US"/>
          </a:p>
        </p:txBody>
      </p:sp>
      <p:pic>
        <p:nvPicPr>
          <p:cNvPr id="4" name="Online Media 3" title="2026-2027 FIRST CANOPY Season Reveal">
            <a:hlinkClick r:id="" action="ppaction://noaction"/>
            <a:extLst>
              <a:ext uri="{FF2B5EF4-FFF2-40B4-BE49-F238E27FC236}">
                <a16:creationId xmlns:a16="http://schemas.microsoft.com/office/drawing/2014/main" id="{F360C39E-B1C4-FA15-3321-CBB79DB92B75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855077" y="694823"/>
            <a:ext cx="7433845" cy="4220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091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39B42F-5F19-FBDB-2F61-0D67C34B26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0698B4-6A4B-D647-915A-37C1353F0F8A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Two Ways Teams Compete</a:t>
            </a:r>
            <a:endParaRPr lang="en-US" sz="200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C2BFFE-945A-75BB-E6B1-9E3D63CA3D40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504950"/>
            <a:ext cx="3506683" cy="1191288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On-Field Performance</a:t>
            </a:r>
            <a:endParaRPr lang="en-US" sz="1600"/>
          </a:p>
          <a:p>
            <a:pPr marL="742950" lvl="1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Points</a:t>
            </a:r>
          </a:p>
          <a:p>
            <a:pPr marL="742950" lvl="1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Alliances</a:t>
            </a:r>
            <a:endParaRPr lang="en-US" sz="160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84ED50B-925E-8C01-559C-A1F63847EC07}"/>
              </a:ext>
            </a:extLst>
          </p:cNvPr>
          <p:cNvSpPr txBox="1">
            <a:spLocks noChangeAspect="1"/>
          </p:cNvSpPr>
          <p:nvPr/>
        </p:nvSpPr>
        <p:spPr>
          <a:xfrm>
            <a:off x="4685296" y="1506955"/>
            <a:ext cx="3506683" cy="11912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Judged Awards</a:t>
            </a:r>
            <a:endParaRPr lang="en-US" sz="1600"/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Machine, Creativity, and Innovation Awards</a:t>
            </a:r>
            <a:endParaRPr lang="en-US" sz="1600"/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Team Attribute Awards</a:t>
            </a:r>
            <a:endParaRPr lang="en-US" sz="1600"/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Submitted Awards </a:t>
            </a:r>
          </a:p>
          <a:p>
            <a:pPr marL="742950" lvl="1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endParaRPr lang="en-US" sz="16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B8FB9D-3CF7-B145-2C1E-6FBB7DB498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702" y="2399214"/>
            <a:ext cx="1675330" cy="25186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2011ED4-FCE3-F97D-17B0-5E62BCDFA44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140" r="16462" b="369"/>
          <a:stretch>
            <a:fillRect/>
          </a:stretch>
        </p:blipFill>
        <p:spPr>
          <a:xfrm>
            <a:off x="4917564" y="2913480"/>
            <a:ext cx="3282861" cy="200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60732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776237-132B-D1FE-11F8-D9995AD7C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DD058-D2A9-4695-5D00-C99BC974F268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Award Breakdown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EB37B4-43FD-7A63-C9C5-C6839D9FA004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504950"/>
            <a:ext cx="3860110" cy="29734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b="1">
                <a:latin typeface="Roboto"/>
                <a:ea typeface="Roboto"/>
              </a:rPr>
              <a:t>Machine</a:t>
            </a:r>
            <a:r>
              <a:rPr lang="en-US" sz="1600" b="1" dirty="0">
                <a:latin typeface="Roboto"/>
                <a:ea typeface="Roboto"/>
              </a:rPr>
              <a:t> Attribute</a:t>
            </a:r>
            <a:r>
              <a:rPr lang="en-US" sz="1600" b="1">
                <a:latin typeface="Roboto"/>
                <a:ea typeface="Roboto"/>
              </a:rPr>
              <a:t> Awards</a:t>
            </a:r>
            <a:endParaRPr lang="en-US" sz="1600"/>
          </a:p>
          <a:p>
            <a:pPr marL="800100" lvl="1" indent="-34290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Autonomous</a:t>
            </a:r>
            <a:endParaRPr lang="en-US" sz="1600"/>
          </a:p>
          <a:p>
            <a:pPr marL="800100" lvl="1" indent="-34290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Creativity</a:t>
            </a:r>
          </a:p>
          <a:p>
            <a:pPr marL="800100" lvl="1" indent="-34290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Excellence in Engineering</a:t>
            </a:r>
          </a:p>
          <a:p>
            <a:pPr marL="800100" lvl="1" indent="-34290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Industrial Design</a:t>
            </a:r>
          </a:p>
          <a:p>
            <a:pPr marL="800100" lvl="1" indent="-34290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Innovation in Control</a:t>
            </a:r>
          </a:p>
          <a:p>
            <a:pPr marL="800100" lvl="1" indent="-34290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Quality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51B513-F0CA-30D4-DC85-484DF671C2A6}"/>
              </a:ext>
            </a:extLst>
          </p:cNvPr>
          <p:cNvSpPr txBox="1">
            <a:spLocks noChangeAspect="1"/>
          </p:cNvSpPr>
          <p:nvPr/>
        </p:nvSpPr>
        <p:spPr>
          <a:xfrm>
            <a:off x="4888330" y="1506955"/>
            <a:ext cx="3860110" cy="297346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b="1">
                <a:latin typeface="Roboto"/>
                <a:ea typeface="Roboto"/>
              </a:rPr>
              <a:t>Team Attribute Awards</a:t>
            </a:r>
            <a:endParaRPr lang="en-US" sz="1600"/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Engineering Inspiration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Team Sustainability</a:t>
            </a:r>
            <a:endParaRPr lang="en-US" sz="1600"/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Gracious Professionalism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Imagery</a:t>
            </a:r>
            <a:endParaRPr lang="en-US" sz="1600"/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Judges Award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Rookie All Star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Rising All Star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Team Spirit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A4980A5-FCDC-D640-1537-7FBC1B94F66A}"/>
              </a:ext>
            </a:extLst>
          </p:cNvPr>
          <p:cNvSpPr txBox="1">
            <a:spLocks noChangeAspect="1"/>
          </p:cNvSpPr>
          <p:nvPr/>
        </p:nvSpPr>
        <p:spPr>
          <a:xfrm>
            <a:off x="2549692" y="3770396"/>
            <a:ext cx="3258532" cy="89049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b="1">
                <a:latin typeface="Roboto"/>
                <a:ea typeface="Roboto"/>
              </a:rPr>
              <a:t>Submitted Awards</a:t>
            </a:r>
            <a:endParaRPr lang="en-US" sz="1600">
              <a:latin typeface="Roboto"/>
              <a:ea typeface="Roboto"/>
            </a:endParaRP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 i="1">
                <a:latin typeface="Roboto"/>
                <a:ea typeface="Roboto"/>
              </a:rPr>
              <a:t>FIRST </a:t>
            </a:r>
            <a:r>
              <a:rPr lang="en-US" sz="1600">
                <a:latin typeface="Roboto"/>
                <a:ea typeface="Roboto"/>
              </a:rPr>
              <a:t>Impact Award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 i="1">
                <a:latin typeface="Roboto"/>
                <a:ea typeface="Roboto"/>
              </a:rPr>
              <a:t>FIRST </a:t>
            </a:r>
            <a:r>
              <a:rPr lang="en-US" sz="1600">
                <a:latin typeface="Roboto"/>
                <a:ea typeface="Roboto"/>
              </a:rPr>
              <a:t>Leadership Award</a:t>
            </a:r>
          </a:p>
        </p:txBody>
      </p:sp>
    </p:spTree>
    <p:extLst>
      <p:ext uri="{BB962C8B-B14F-4D97-AF65-F5344CB8AC3E}">
        <p14:creationId xmlns:p14="http://schemas.microsoft.com/office/powerpoint/2010/main" val="24150145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D82EB5-D675-EBEB-B5EE-D1795698CA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8FDEA-FC86-F954-0404-A26B0F231C53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 dirty="0">
                <a:latin typeface="Arial"/>
                <a:ea typeface="Roboto"/>
                <a:cs typeface="Arial"/>
              </a:rPr>
              <a:t>What does a judge do?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25709-C308-FF17-9931-6081CBD7D6DD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647825"/>
            <a:ext cx="5491894" cy="29734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Interview and observe teams in the Pit, on the play field, and in other areas</a:t>
            </a:r>
            <a:endParaRPr lang="en-US" sz="1600"/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Review team background literature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Participate on Judge Panel to decide team/student awards recipients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Write short awards scripts extolling merits of the winning team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Assist with awards presentations to teams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Act as a role model for students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DEC7E72-4D0C-EDD8-B484-9496FAD86F3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17" b="-426"/>
          <a:stretch>
            <a:fillRect/>
          </a:stretch>
        </p:blipFill>
        <p:spPr>
          <a:xfrm>
            <a:off x="6604584" y="1079585"/>
            <a:ext cx="2364196" cy="17887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3E1CE56-C741-583A-FBD5-ED17682B9F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76"/>
          <a:stretch>
            <a:fillRect/>
          </a:stretch>
        </p:blipFill>
        <p:spPr>
          <a:xfrm>
            <a:off x="5435767" y="3082843"/>
            <a:ext cx="2784298" cy="1782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3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C9105C-D8AF-842C-1E8E-30D987A4C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56248-2D09-9591-6395-D973FB8CDB80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 Judge Roles</a:t>
            </a:r>
            <a:endParaRPr lang="en-US" sz="200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C0DB7A-34CC-FDA0-C7C5-D95BAE348CA4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391257" y="1501287"/>
            <a:ext cx="4728349" cy="1471446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Ambassador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A gracious professional, spreading positivity to everyone at the event – students and mentors alike!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3591624-D78A-B0E5-A78C-C1652718B6AB}"/>
              </a:ext>
            </a:extLst>
          </p:cNvPr>
          <p:cNvSpPr txBox="1">
            <a:spLocks noChangeAspect="1"/>
          </p:cNvSpPr>
          <p:nvPr/>
        </p:nvSpPr>
        <p:spPr>
          <a:xfrm>
            <a:off x="397118" y="2657474"/>
            <a:ext cx="4435273" cy="14274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Detective</a:t>
            </a:r>
            <a:endParaRPr lang="en-US" sz="1600"/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Sort out facts to discover the teams most deserving of the award.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C6576D45-4FBD-8FD2-EBBF-C0711A5E8F7A}"/>
              </a:ext>
            </a:extLst>
          </p:cNvPr>
          <p:cNvSpPr txBox="1">
            <a:spLocks noChangeAspect="1"/>
          </p:cNvSpPr>
          <p:nvPr/>
        </p:nvSpPr>
        <p:spPr>
          <a:xfrm>
            <a:off x="5121518" y="3154241"/>
            <a:ext cx="3841792" cy="143481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Reporter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Take detailed notes to be able to accurately present the teams you're nominating (and to write a great script if they're chosen)!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EE74798-5A02-95EF-60EF-1FF376F12908}"/>
              </a:ext>
            </a:extLst>
          </p:cNvPr>
          <p:cNvSpPr txBox="1">
            <a:spLocks noChangeAspect="1"/>
          </p:cNvSpPr>
          <p:nvPr/>
        </p:nvSpPr>
        <p:spPr>
          <a:xfrm>
            <a:off x="394188" y="3592389"/>
            <a:ext cx="4794291" cy="142748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600"/>
              </a:spcAft>
              <a:buFont typeface="Arial" pitchFamily="34" charset="0"/>
              <a:buNone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20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8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600" b="0" i="0" kern="120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>
                <a:schemeClr val="tx1"/>
              </a:buClr>
              <a:buFont typeface="Arial" pitchFamily="34" charset="0"/>
              <a:buChar char="•"/>
              <a:defRPr sz="1400" b="0" i="0" kern="1200" baseline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  <a:cs typeface="Helvetica Neue" panose="02000503000000020004" pitchFamily="2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>
                <a:schemeClr val="tx2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Role Model</a:t>
            </a:r>
            <a:endParaRPr lang="en-US" sz="1600"/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Someone for students to look up to – but don't forget to show them you're human, too!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314BCD-5B15-CF77-7C45-307012D83D6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6974" r="21538" b="-329"/>
          <a:stretch>
            <a:fillRect/>
          </a:stretch>
        </p:blipFill>
        <p:spPr>
          <a:xfrm>
            <a:off x="5407270" y="1081155"/>
            <a:ext cx="3093427" cy="189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534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6EDEF6-C5D7-DA64-6CA5-482161F1E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DC7C83-0987-DBDA-9143-7182617565C3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Judging Process</a:t>
            </a:r>
            <a:endParaRPr lang="en-US" sz="200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D07F1E-61B6-8BCD-9B4C-A70A14DD2FB6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647825"/>
            <a:ext cx="5006774" cy="29734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Judges are divided into sets of 2 or 3</a:t>
            </a:r>
            <a:endParaRPr lang="en-US"/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Each set of judges is assigned certain teams to interview</a:t>
            </a:r>
            <a:endParaRPr lang="en-US" sz="1600"/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Font typeface="Courier New"/>
              <a:buChar char="o"/>
            </a:pPr>
            <a:r>
              <a:rPr lang="en-US" sz="1600">
                <a:latin typeface="Roboto"/>
                <a:ea typeface="Roboto"/>
              </a:rPr>
              <a:t>The goal is for each team to have at least 2 sets of judges talk with them.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Judges come back to the room and nominate teams for awards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JA facilitates discussion with judges on best fit to criteria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FIA and FLA judging are separate and are based on interviews.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424CD6-3655-E788-F541-7ECF08C2834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365" b="-488"/>
          <a:stretch>
            <a:fillRect/>
          </a:stretch>
        </p:blipFill>
        <p:spPr>
          <a:xfrm>
            <a:off x="5641365" y="1890714"/>
            <a:ext cx="3041189" cy="2300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334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B9DEF48-3480-198F-E8A5-F3FD0A8A8B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A7F64-998B-1A46-A569-24ECF4A18D32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How to Interact with Students</a:t>
            </a:r>
            <a:endParaRPr lang="en-US" sz="200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A85A7D-57E5-7E61-8CB4-E393E89F482C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647825"/>
            <a:ext cx="4266176" cy="29734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400" dirty="0">
                <a:latin typeface="Roboto"/>
                <a:ea typeface="Roboto"/>
                <a:cs typeface="Roboto"/>
              </a:rPr>
              <a:t>Remember that not all students come from the same background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400" dirty="0">
                <a:latin typeface="Roboto"/>
                <a:ea typeface="Roboto"/>
                <a:cs typeface="Roboto"/>
              </a:rPr>
              <a:t>Physical contact may be uncomfortable for students with certain disabilities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400" dirty="0">
                <a:latin typeface="Roboto"/>
                <a:ea typeface="Roboto"/>
                <a:cs typeface="Roboto"/>
              </a:rPr>
              <a:t>Some students may be uncomfortable with eye contact and talking to adults they don’t know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400" dirty="0">
                <a:latin typeface="Roboto"/>
                <a:ea typeface="Roboto"/>
                <a:cs typeface="Roboto"/>
              </a:rPr>
              <a:t>Avoid chewing gum, eating, or playing with your phone while interacting with the teams. – Give them your full attention!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400" dirty="0">
                <a:latin typeface="Roboto"/>
                <a:ea typeface="Roboto"/>
                <a:cs typeface="Roboto"/>
              </a:rPr>
              <a:t>Refer to the suggested interview questions in the Judge Workbook</a:t>
            </a:r>
          </a:p>
          <a:p>
            <a:endParaRPr lang="en-US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7D21A8-75E5-4E61-A094-CE1535A14150}"/>
              </a:ext>
            </a:extLst>
          </p:cNvPr>
          <p:cNvSpPr/>
          <p:nvPr/>
        </p:nvSpPr>
        <p:spPr>
          <a:xfrm>
            <a:off x="4953234" y="1085175"/>
            <a:ext cx="3926999" cy="82193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6FA14F3-570D-4346-A5E8-F1044815FF6C}"/>
              </a:ext>
            </a:extLst>
          </p:cNvPr>
          <p:cNvSpPr txBox="1"/>
          <p:nvPr/>
        </p:nvSpPr>
        <p:spPr>
          <a:xfrm>
            <a:off x="5052049" y="1173098"/>
            <a:ext cx="3729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600"/>
              <a:t>Keep all your interactions with teams</a:t>
            </a:r>
          </a:p>
          <a:p>
            <a:pPr algn="ctr"/>
            <a:r>
              <a:rPr lang="en-US" sz="2000" b="1"/>
              <a:t>POSITIVE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D61066FD-ABB1-49C5-8533-97118ABB5EC8}"/>
              </a:ext>
            </a:extLst>
          </p:cNvPr>
          <p:cNvSpPr>
            <a:spLocks noGrp="1"/>
          </p:cNvSpPr>
          <p:nvPr/>
        </p:nvSpPr>
        <p:spPr>
          <a:xfrm>
            <a:off x="4898332" y="2196743"/>
            <a:ext cx="4038600" cy="26789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Clr>
                <a:srgbClr val="FA1E3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400" b="1"/>
              <a:t>Examples of what NOT to say:</a:t>
            </a:r>
            <a:endParaRPr lang="en-US" sz="1400" b="1">
              <a:cs typeface="Arial"/>
            </a:endParaRPr>
          </a:p>
          <a:p>
            <a:pPr lvl="0"/>
            <a:r>
              <a:rPr lang="en-US" sz="1400"/>
              <a:t>Did you have your mentors build this robot?</a:t>
            </a:r>
            <a:endParaRPr lang="en-US" sz="1400">
              <a:cs typeface="Arial"/>
            </a:endParaRPr>
          </a:p>
          <a:p>
            <a:pPr lvl="0"/>
            <a:r>
              <a:rPr lang="en-US" sz="1400"/>
              <a:t>Did you work on the robot or did you leave it to the boys?</a:t>
            </a:r>
            <a:endParaRPr lang="en-US" sz="1400">
              <a:cs typeface="Arial"/>
            </a:endParaRPr>
          </a:p>
          <a:p>
            <a:pPr lvl="0"/>
            <a:r>
              <a:rPr lang="en-US" sz="1400"/>
              <a:t>Can you direct me to someone who knows about the robot?</a:t>
            </a:r>
            <a:endParaRPr lang="en-US" sz="1400">
              <a:cs typeface="Arial"/>
            </a:endParaRPr>
          </a:p>
          <a:p>
            <a:pPr lvl="0"/>
            <a:r>
              <a:rPr lang="en-US" sz="1400"/>
              <a:t>Hey! We’re considering you for the quality award, what can you tell us about the robot?</a:t>
            </a:r>
            <a:endParaRPr lang="en-US" sz="1400">
              <a:cs typeface="Arial"/>
            </a:endParaRPr>
          </a:p>
          <a:p>
            <a:pPr lvl="0"/>
            <a:r>
              <a:rPr lang="en-US" sz="1400"/>
              <a:t>I’m in a hurry and don’t have a lot of time, so tell me about your robot real quick</a:t>
            </a:r>
            <a:endParaRPr lang="en-US" sz="140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0486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C8E983-B61D-2192-29ED-DE35171F0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8D86CA-1D88-B206-2B9D-D62426859210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How Do You Start?</a:t>
            </a:r>
            <a:endParaRPr lang="en-US" sz="2000">
              <a:latin typeface="Arial"/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4E9A24A-1FD6-9A18-173C-1AC2E9DB93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2" t="7632" r="847" b="26027"/>
          <a:stretch>
            <a:fillRect/>
          </a:stretch>
        </p:blipFill>
        <p:spPr>
          <a:xfrm>
            <a:off x="6893593" y="948992"/>
            <a:ext cx="2001603" cy="194233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03372E-1028-D5B9-AC4B-7F6C96971900}"/>
              </a:ext>
            </a:extLst>
          </p:cNvPr>
          <p:cNvSpPr>
            <a:spLocks noGrp="1" noChangeAspect="1"/>
          </p:cNvSpPr>
          <p:nvPr>
            <p:ph idx="1"/>
          </p:nvPr>
        </p:nvSpPr>
        <p:spPr>
          <a:xfrm>
            <a:off x="457199" y="1647825"/>
            <a:ext cx="4679762" cy="297346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Walk up to a team in the pits</a:t>
            </a:r>
            <a:endParaRPr lang="en-US" sz="1600"/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Ask: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"Can you tell me about your team?"</a:t>
            </a:r>
          </a:p>
          <a:p>
            <a:pPr marL="80010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"Can you tell me about your robot?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Get them talking (talk to students)</a:t>
            </a:r>
          </a:p>
          <a:p>
            <a:pPr marL="342900" indent="-342900">
              <a:spcBef>
                <a:spcPts val="100"/>
              </a:spcBef>
              <a:spcAft>
                <a:spcPts val="100"/>
              </a:spcAft>
              <a:buAutoNum type="arabicPeriod"/>
            </a:pPr>
            <a:r>
              <a:rPr lang="en-US" sz="1600">
                <a:latin typeface="Roboto"/>
                <a:ea typeface="Roboto"/>
              </a:rPr>
              <a:t>Follow up with questions as appropriate to INSPIRE!</a:t>
            </a:r>
          </a:p>
        </p:txBody>
      </p:sp>
      <p:pic>
        <p:nvPicPr>
          <p:cNvPr id="5" name="Picture 4" descr="A person in a blue shirt&#10;&#10;AI-generated content may be incorrect.">
            <a:extLst>
              <a:ext uri="{FF2B5EF4-FFF2-40B4-BE49-F238E27FC236}">
                <a16:creationId xmlns:a16="http://schemas.microsoft.com/office/drawing/2014/main" id="{013199F5-A5FA-E33F-7B25-31B463DF548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131122" y="2680496"/>
            <a:ext cx="3353302" cy="225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5198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6FE72-A2C0-874D-A4BB-379788781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Roboto"/>
                <a:ea typeface="Roboto"/>
              </a:rPr>
              <a:t>Schedule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42602-9F11-C42F-D7FF-865C34220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</a:rPr>
              <a:t>Insert your schedule here!</a:t>
            </a:r>
            <a:endParaRPr lang="en-US"/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</a:rPr>
              <a:t>Sample schedule in notes.</a:t>
            </a:r>
            <a:endParaRPr lang="en-US" sz="1600"/>
          </a:p>
          <a:p>
            <a:pPr>
              <a:spcBef>
                <a:spcPts val="100"/>
              </a:spcBef>
              <a:spcAft>
                <a:spcPts val="100"/>
              </a:spcAft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1125975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4F4F5F-C975-8F76-DF97-23C431678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255FC9-F569-1D56-4ED1-7E9C250C7FCE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Judge Room Covenants</a:t>
            </a:r>
            <a:endParaRPr lang="en-US" sz="2000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1ECC66-57C4-AAA7-A412-FB47703DD232}"/>
              </a:ext>
            </a:extLst>
          </p:cNvPr>
          <p:cNvSpPr>
            <a:spLocks noGrp="1" noChangeAspect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What happens here, stays here</a:t>
            </a:r>
            <a:endParaRPr lang="en-US"/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Treat each other with respect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Communicate honestly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Contribute constructively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There can be several right answers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Work together to reach a consensus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Stay focused and participate 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Help keep us on schedule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Listen attentively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Remember the Mission: To Inspire!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Have fun!</a:t>
            </a:r>
          </a:p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A00CAE-670E-59EF-9A47-0DAB0EDE85B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1874" r="-220" b="-147"/>
          <a:stretch>
            <a:fillRect/>
          </a:stretch>
        </p:blipFill>
        <p:spPr>
          <a:xfrm>
            <a:off x="5895860" y="947486"/>
            <a:ext cx="2751467" cy="2245273"/>
          </a:xfrm>
          <a:prstGeom prst="rect">
            <a:avLst/>
          </a:prstGeom>
        </p:spPr>
      </p:pic>
      <p:pic>
        <p:nvPicPr>
          <p:cNvPr id="7" name="Picture 6" descr="A person holding a piece of paper&#10;&#10;AI-generated content may be incorrect.">
            <a:extLst>
              <a:ext uri="{FF2B5EF4-FFF2-40B4-BE49-F238E27FC236}">
                <a16:creationId xmlns:a16="http://schemas.microsoft.com/office/drawing/2014/main" id="{7C1A6C8E-7695-D14A-8FB2-24D8864F94B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60"/>
          <a:stretch>
            <a:fillRect/>
          </a:stretch>
        </p:blipFill>
        <p:spPr>
          <a:xfrm>
            <a:off x="4597296" y="2570613"/>
            <a:ext cx="2836791" cy="207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378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9B4F02-53E6-F701-F3DB-DC8EF6BCF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38FB6-38D1-4A3F-0E47-1C5130802D61}"/>
              </a:ext>
            </a:extLst>
          </p:cNvPr>
          <p:cNvSpPr>
            <a:spLocks noGrp="1" noChangeAspect="1"/>
          </p:cNvSpPr>
          <p:nvPr>
            <p:ph type="title"/>
          </p:nvPr>
        </p:nvSpPr>
        <p:spPr/>
        <p:txBody>
          <a:bodyPr/>
          <a:lstStyle/>
          <a:p>
            <a:r>
              <a:rPr lang="en-US" sz="2000">
                <a:latin typeface="Arial"/>
                <a:ea typeface="Roboto"/>
                <a:cs typeface="Arial"/>
              </a:rPr>
              <a:t>Reminders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3CD3AA-6BE5-2BC1-D475-11B246EEF49A}"/>
              </a:ext>
            </a:extLst>
          </p:cNvPr>
          <p:cNvSpPr>
            <a:spLocks noGrp="1" noChangeAspect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Be on TIME!</a:t>
            </a:r>
            <a:endParaRPr lang="en-US"/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Blue shirt, badge, and safety glasses on at all times in the pit or on the field!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Take lots of notes and USE team numbers. 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  <a:cs typeface="Roboto"/>
              </a:rPr>
              <a:t>Write descriptors for memory joggers and take pictures of the robots!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Remember all teams have a story and are worthy of an award </a:t>
            </a:r>
          </a:p>
          <a:p>
            <a:pPr marL="742950" lvl="1" indent="-285750">
              <a:spcBef>
                <a:spcPts val="100"/>
              </a:spcBef>
              <a:spcAft>
                <a:spcPts val="100"/>
              </a:spcAft>
              <a:buClr>
                <a:srgbClr val="000000"/>
              </a:buClr>
              <a:buFont typeface="Courier New" pitchFamily="34" charset="0"/>
              <a:buChar char="o"/>
            </a:pPr>
            <a:r>
              <a:rPr lang="en-US" sz="1600">
                <a:latin typeface="Roboto"/>
                <a:ea typeface="Roboto"/>
                <a:cs typeface="Roboto"/>
              </a:rPr>
              <a:t> BE AN AMBASSADOR to all.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Recognize the unique, not hard luck.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>
                <a:latin typeface="Roboto"/>
                <a:ea typeface="Roboto"/>
                <a:cs typeface="Roboto"/>
              </a:rPr>
              <a:t>Talk to the kids, not the adults!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r>
              <a:rPr lang="en-US" sz="1600" i="1">
                <a:latin typeface="Roboto"/>
                <a:ea typeface="Roboto"/>
                <a:cs typeface="Roboto"/>
              </a:rPr>
              <a:t>FIRST</a:t>
            </a:r>
            <a:r>
              <a:rPr lang="en-US" sz="1600">
                <a:latin typeface="Roboto"/>
                <a:ea typeface="Roboto"/>
                <a:cs typeface="Roboto"/>
              </a:rPr>
              <a:t> JUDGES ARE NOT REFEREES!</a:t>
            </a:r>
          </a:p>
          <a:p>
            <a:pPr marL="285750" indent="-285750">
              <a:spcBef>
                <a:spcPts val="100"/>
              </a:spcBef>
              <a:spcAft>
                <a:spcPts val="100"/>
              </a:spcAft>
              <a:buFont typeface="Wingdings" pitchFamily="34" charset="0"/>
              <a:buChar char="v"/>
            </a:pPr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25129825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E195CE-2C2E-8ABE-5449-9439DA54C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06262F6-F386-0205-DFA0-28EFFFA88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240000">
            <a:off x="7139990" y="1556586"/>
            <a:ext cx="1744578" cy="2406315"/>
          </a:xfrm>
          <a:prstGeom prst="rect">
            <a:avLst/>
          </a:prstGeom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E4F97E51-217E-3F3B-90DC-E798BA078E95}"/>
              </a:ext>
            </a:extLst>
          </p:cNvPr>
          <p:cNvSpPr txBox="1"/>
          <p:nvPr/>
        </p:nvSpPr>
        <p:spPr>
          <a:xfrm rot="10800000" flipV="1">
            <a:off x="-33588" y="4832648"/>
            <a:ext cx="9209170" cy="30777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400" i="1"/>
              <a:t>Thank you for your interest, passion, and commitment to creating the next generation of leaders and innovators.</a:t>
            </a:r>
            <a:endParaRPr lang="en-US" sz="1400" i="1">
              <a:cs typeface="Arial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61AA0BF-AB40-7ACD-9CF3-5AC1B2B098B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011" r="566" b="11450"/>
          <a:stretch>
            <a:fillRect/>
          </a:stretch>
        </p:blipFill>
        <p:spPr>
          <a:xfrm rot="21420000">
            <a:off x="3130717" y="2794503"/>
            <a:ext cx="3686539" cy="197385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463BFA1-BB93-FBD6-CEE0-101EFC0412C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-617"/>
          <a:stretch>
            <a:fillRect/>
          </a:stretch>
        </p:blipFill>
        <p:spPr>
          <a:xfrm rot="240000">
            <a:off x="233361" y="949494"/>
            <a:ext cx="1670826" cy="217671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E26DE97-87DD-8BAD-9D83-314276EFBF4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11552" t="15920" r="8664" b="497"/>
          <a:stretch>
            <a:fillRect/>
          </a:stretch>
        </p:blipFill>
        <p:spPr>
          <a:xfrm rot="420000">
            <a:off x="4714374" y="984585"/>
            <a:ext cx="2371033" cy="1814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E8609D8-DF73-406D-A0D5-04FC284591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17" t="14875" r="17633" b="559"/>
          <a:stretch>
            <a:fillRect/>
          </a:stretch>
        </p:blipFill>
        <p:spPr>
          <a:xfrm rot="-360000">
            <a:off x="2148667" y="962919"/>
            <a:ext cx="2370693" cy="197769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073430F-3DE1-2D17-7835-3B21436CF73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-180000">
            <a:off x="428116" y="2955258"/>
            <a:ext cx="2369736" cy="1774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39540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ssential">
  <a:themeElements>
    <a:clrScheme name="Essentia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bfdc619-4bd5-4a26-8e37-4be4446dc23a" xsi:nil="true"/>
    <lcf76f155ced4ddcb4097134ff3c332f xmlns="8a83b0be-e607-49da-a246-f298b4b5ec7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C0FF582BA2C74CA333CA7FE12CA5DA" ma:contentTypeVersion="18" ma:contentTypeDescription="Create a new document." ma:contentTypeScope="" ma:versionID="528733507ede61ed80fad8af8656fc73">
  <xsd:schema xmlns:xsd="http://www.w3.org/2001/XMLSchema" xmlns:xs="http://www.w3.org/2001/XMLSchema" xmlns:p="http://schemas.microsoft.com/office/2006/metadata/properties" xmlns:ns2="8a83b0be-e607-49da-a246-f298b4b5ec7f" xmlns:ns3="b718360c-095c-4280-bd47-11306c163094" xmlns:ns4="0bfdc619-4bd5-4a26-8e37-4be4446dc23a" targetNamespace="http://schemas.microsoft.com/office/2006/metadata/properties" ma:root="true" ma:fieldsID="ec414f38eabfcd806c7394e425cd8ab8" ns2:_="" ns3:_="" ns4:_="">
    <xsd:import namespace="8a83b0be-e607-49da-a246-f298b4b5ec7f"/>
    <xsd:import namespace="b718360c-095c-4280-bd47-11306c163094"/>
    <xsd:import namespace="0bfdc619-4bd5-4a26-8e37-4be4446dc23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83b0be-e607-49da-a246-f298b4b5ec7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13cef49-2953-4246-9b7f-e3d70b1cf0e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18360c-095c-4280-bd47-11306c16309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fdc619-4bd5-4a26-8e37-4be4446dc23a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bc931174-68fc-4c21-937b-caa901218770}" ma:internalName="TaxCatchAll" ma:showField="CatchAllData" ma:web="b718360c-095c-4280-bd47-11306c16309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EF9369F-C2B0-4DED-A4F0-C729DB7EA0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C135D41-4724-4D14-8DD2-139B184B5EAC}">
  <ds:schemaRefs>
    <ds:schemaRef ds:uri="00371c52-833b-400f-ba1d-3599a71f02d7"/>
    <ds:schemaRef ds:uri="0bfdc619-4bd5-4a26-8e37-4be4446dc23a"/>
    <ds:schemaRef ds:uri="8a83b0be-e607-49da-a246-f298b4b5ec7f"/>
    <ds:schemaRef ds:uri="d7171e60-d71e-4106-a8b9-6506c21092ae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556F9D8A-3CD8-4A9D-ABE9-13E41EF225D2}">
  <ds:schemaRefs>
    <ds:schemaRef ds:uri="0bfdc619-4bd5-4a26-8e37-4be4446dc23a"/>
    <ds:schemaRef ds:uri="8a83b0be-e607-49da-a246-f298b4b5ec7f"/>
    <ds:schemaRef ds:uri="b718360c-095c-4280-bd47-11306c16309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Essential.thmx</Template>
  <Application>Microsoft Office PowerPoint</Application>
  <PresentationFormat>On-screen Show (16:9)</PresentationFormat>
  <Slides>17</Slides>
  <Notes>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Essential</vt:lpstr>
      <vt:lpstr>PowerPoint Presentation</vt:lpstr>
      <vt:lpstr>Judge Training Agenda</vt:lpstr>
      <vt:lpstr>Introductions</vt:lpstr>
      <vt:lpstr>Gracious Professionalism®</vt:lpstr>
      <vt:lpstr>Stem Skills</vt:lpstr>
      <vt:lpstr>2027 Game - BIOCORE</vt:lpstr>
      <vt:lpstr>Two Ways Teams Compete</vt:lpstr>
      <vt:lpstr>Award Breakdown</vt:lpstr>
      <vt:lpstr>What does a judge do?</vt:lpstr>
      <vt:lpstr> Judge Roles</vt:lpstr>
      <vt:lpstr>Judging Process</vt:lpstr>
      <vt:lpstr>How to Interact with Students</vt:lpstr>
      <vt:lpstr>How Do You Start?</vt:lpstr>
      <vt:lpstr>Schedule</vt:lpstr>
      <vt:lpstr>Judge Room Covenants</vt:lpstr>
      <vt:lpstr>Reminders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Kristen Stutt</dc:creator>
  <cp:revision>241</cp:revision>
  <dcterms:created xsi:type="dcterms:W3CDTF">2017-02-15T18:38:39Z</dcterms:created>
  <dcterms:modified xsi:type="dcterms:W3CDTF">2026-09-29T16:06:23Z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0x010100ACC0FF582BA2C74CA333CA7FE12CA5DA</vt:lpwstr>
  </property>
  <property fmtid="{D5CDD505-2E9C-101B-9397-08002B2CF9AE}" pid="3" name="MediaServiceImageTags">
    <vt:lpwstr/>
  </property>
</Properties>
</file>