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sldIdLst>
    <p:sldId id="260" r:id="rId5"/>
    <p:sldId id="263" r:id="rId6"/>
    <p:sldId id="293" r:id="rId7"/>
    <p:sldId id="294" r:id="rId8"/>
    <p:sldId id="315" r:id="rId9"/>
    <p:sldId id="388" r:id="rId10"/>
    <p:sldId id="390" r:id="rId11"/>
    <p:sldId id="391" r:id="rId12"/>
    <p:sldId id="290" r:id="rId13"/>
    <p:sldId id="292" r:id="rId14"/>
    <p:sldId id="389" r:id="rId15"/>
    <p:sldId id="385" r:id="rId16"/>
    <p:sldId id="387" r:id="rId17"/>
    <p:sldId id="313" r:id="rId18"/>
    <p:sldId id="320" r:id="rId19"/>
    <p:sldId id="386" r:id="rId20"/>
    <p:sldId id="29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E4D40C-29ED-1741-BC72-098BC31AE94E}" name="Matthew Malinak" initials="MM" userId="S::mmalinak@firstinspires.org::693fd2cf-61ea-4a6e-8a19-79d64b6b88ab" providerId="AD"/>
  <p188:author id="{A1458976-A4F3-0047-7B8B-66E99C43448B}" name="Fiona Hanlon" initials="FH" userId="S::fhanlon@firstinspires.org::dcbe5917-7d61-4117-8026-3151ad001079" providerId="AD"/>
  <p188:author id="{9D4CD97A-F4D9-2718-5E28-1BE341756301}" name="Laurie Shimizu" initials="LS" userId="S::lshimizu@firstinspires.org::2ee9ebe5-42cf-4a5b-b8e5-65874153150d" providerId="AD"/>
  <p188:author id="{E6D694B5-8BEF-3ABA-36FE-4D4D5F74B323}" name="Sarah Plemmons" initials="SP" userId="S::splemmons@firstinspires.org::d041ce68-a939-48f5-9ade-3f645eb36eb2" providerId="AD"/>
  <p188:author id="{6E6A2CB9-BE72-35E8-DF47-5AD621C1BC65}" name="Kelsey Osborne" initials="KO" userId="S::kosborne@firstinspires.org::255ef3b4-e5d9-447a-af80-da3ac415901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ona Hanlon" initials="FH" lastIdx="16" clrIdx="0">
    <p:extLst>
      <p:ext uri="{19B8F6BF-5375-455C-9EA6-DF929625EA0E}">
        <p15:presenceInfo xmlns:p15="http://schemas.microsoft.com/office/powerpoint/2012/main" userId="S::fhanlon@firstinspires.org::dcbe5917-7d61-4117-8026-3151ad001079" providerId="AD"/>
      </p:ext>
    </p:extLst>
  </p:cmAuthor>
  <p:cmAuthor id="2" name="Guest User" initials="GU" lastIdx="12" clrIdx="1">
    <p:extLst>
      <p:ext uri="{19B8F6BF-5375-455C-9EA6-DF929625EA0E}">
        <p15:presenceInfo xmlns:p15="http://schemas.microsoft.com/office/powerpoint/2012/main" userId="S::urn:spo:anon#0ecc7c33eee9b2f24f9a2b92df77034f985722da9b76f4ba7dbe95f7854768c7::" providerId="AD"/>
      </p:ext>
    </p:extLst>
  </p:cmAuthor>
  <p:cmAuthor id="3" name="Sarah Plemmons" initials="SP" lastIdx="1" clrIdx="2">
    <p:extLst>
      <p:ext uri="{19B8F6BF-5375-455C-9EA6-DF929625EA0E}">
        <p15:presenceInfo xmlns:p15="http://schemas.microsoft.com/office/powerpoint/2012/main" userId="S::splemmons@firstinspires.org::d041ce68-a939-48f5-9ade-3f645eb36e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C935D-446A-46B1-AF1F-1630AEFF3102}" v="8" dt="2025-10-27T17:24:08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3F5F3-06B3-EE47-BF43-708E2593BF6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B8CF6-C2C2-924C-96EF-0C0C9E05F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1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91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42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92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3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10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857FA-30B9-4367-B7F1-0EFD3F44DE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5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857FA-30B9-4367-B7F1-0EFD3F44DE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30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857FA-30B9-4367-B7F1-0EFD3F44DE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88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11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92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B8CF6-C2C2-924C-96EF-0C0C9E05FE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3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E46A625-A699-8146-B1EC-AD3911BAB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3" y="0"/>
            <a:ext cx="9142514" cy="68591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BCF919-0AF9-334A-8B22-BFD6EB0DE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9497"/>
            <a:ext cx="7928752" cy="9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5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439B386-C6A8-8B40-AE60-3A1F71C51F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02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BCF919-0AF9-334A-8B22-BFD6EB0DE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9497"/>
            <a:ext cx="7928752" cy="9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9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39DED77A-CA14-A247-870A-C5C8EA681C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3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BCF919-0AF9-334A-8B22-BFD6EB0DE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9497"/>
            <a:ext cx="7928752" cy="9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3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tore, people, man&#10;&#10;Description automatically generated">
            <a:extLst>
              <a:ext uri="{FF2B5EF4-FFF2-40B4-BE49-F238E27FC236}">
                <a16:creationId xmlns:a16="http://schemas.microsoft.com/office/drawing/2014/main" id="{ECD47285-B1D5-EF41-B498-C70FA4779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3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BCF919-0AF9-334A-8B22-BFD6EB0DE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9497"/>
            <a:ext cx="7928752" cy="9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8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front of a crowd&#10;&#10;Description automatically generated">
            <a:extLst>
              <a:ext uri="{FF2B5EF4-FFF2-40B4-BE49-F238E27FC236}">
                <a16:creationId xmlns:a16="http://schemas.microsoft.com/office/drawing/2014/main" id="{4FABAD6A-6588-E541-8FD5-DD8A3BFB95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3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BCF919-0AF9-334A-8B22-BFD6EB0DE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9497"/>
            <a:ext cx="7928752" cy="91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Built Better Togeth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ird&#10;&#10;Description automatically generated">
            <a:extLst>
              <a:ext uri="{FF2B5EF4-FFF2-40B4-BE49-F238E27FC236}">
                <a16:creationId xmlns:a16="http://schemas.microsoft.com/office/drawing/2014/main" id="{DFFEBD19-C7F9-364D-AC14-202929C8D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9964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505047"/>
            <a:ext cx="7928753" cy="971671"/>
          </a:xfrm>
        </p:spPr>
        <p:txBody>
          <a:bodyPr anchor="b">
            <a:normAutofit/>
          </a:bodyPr>
          <a:lstStyle>
            <a:lvl1pPr algn="ctr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568793"/>
            <a:ext cx="7928753" cy="541338"/>
          </a:xfrm>
        </p:spPr>
        <p:txBody>
          <a:bodyPr>
            <a:normAutofit/>
          </a:bodyPr>
          <a:lstStyle>
            <a:lvl1pPr marL="0" indent="0" algn="ctr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EA6D01-5E9C-DE46-94F8-EDAC89A95C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533408"/>
            <a:ext cx="7928752" cy="94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0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8782402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015FCC8-578F-F448-956B-12F9CC61C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50870A3B-A479-304E-9979-5AE06B0E3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2BA1346-FCA4-6645-AD56-6D0F731B5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233711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+ Program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819DE0D-8BCD-E84C-964A-F2259FACA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522432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6DC5C20F-4E7E-1F44-A7B5-FB033F4C19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36321" y="6193049"/>
            <a:ext cx="3172246" cy="550869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555E7D4-A808-DE4B-A41C-026E2451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16FE883-6A33-C746-B87C-BF6A87DCA3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indent="0">
              <a:buNone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3877286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8" userDrawn="1">
          <p15:clr>
            <a:srgbClr val="FBAE40"/>
          </p15:clr>
        </p15:guide>
        <p15:guide id="2" pos="56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Spl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461980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374EEA14-F8F4-E24C-ADCD-5E2EDCBDE1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1387" y="0"/>
            <a:ext cx="4132613" cy="6858000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8F3E1952-98E0-404A-8CC9-042549C3F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8241B465-8B17-724B-9E1C-5A2FADE1E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C59280F-898E-3A46-A483-9189A6391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575" y="1198880"/>
            <a:ext cx="4171950" cy="508000"/>
          </a:xfrm>
        </p:spPr>
        <p:txBody>
          <a:bodyPr>
            <a:normAutofit/>
          </a:bodyPr>
          <a:lstStyle>
            <a:lvl1pPr marL="0" indent="0">
              <a:buNone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4262011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24" userDrawn="1">
          <p15:clr>
            <a:srgbClr val="FBAE40"/>
          </p15:clr>
        </p15:guide>
        <p15:guide id="3" pos="120" userDrawn="1">
          <p15:clr>
            <a:srgbClr val="FBAE40"/>
          </p15:clr>
        </p15:guide>
        <p15:guide id="4" pos="3144" userDrawn="1">
          <p15:clr>
            <a:srgbClr val="FBAE40"/>
          </p15:clr>
        </p15:guide>
        <p15:guide id="5" pos="302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Spl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63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4315919" y="6233945"/>
            <a:ext cx="461980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6EAB375D-E9AC-F74F-9547-C4E3B1C07D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132613" cy="6858000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783DE5F-FA27-C947-8F3B-D58816221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4342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A8D2D575-FED2-7A4B-9D93-E1A5AF566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342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FA5253B-966D-5740-8D64-97195692D6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3425" y="1198880"/>
            <a:ext cx="417195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93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>
          <p15:clr>
            <a:srgbClr val="FBAE40"/>
          </p15:clr>
        </p15:guide>
        <p15:guide id="3" pos="120">
          <p15:clr>
            <a:srgbClr val="FBAE40"/>
          </p15:clr>
        </p15:guide>
        <p15:guide id="4" pos="5760" userDrawn="1">
          <p15:clr>
            <a:srgbClr val="FBAE40"/>
          </p15:clr>
        </p15:guide>
        <p15:guide id="5" pos="56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+ Programs Spl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6DC5C20F-4E7E-1F44-A7B5-FB033F4C19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5201" y="6193049"/>
            <a:ext cx="3172246" cy="550869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7C951008-42F2-FA43-9D7A-E483A2C16E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88133D-D111-5543-9141-17DBD179BE23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13736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roup of people sitting at a table with a computer&#10;&#10;Description automatically generated">
            <a:extLst>
              <a:ext uri="{FF2B5EF4-FFF2-40B4-BE49-F238E27FC236}">
                <a16:creationId xmlns:a16="http://schemas.microsoft.com/office/drawing/2014/main" id="{E054C8D7-8B56-5144-8673-F8E05FFA64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7548" y="0"/>
            <a:ext cx="4132613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D624270F-D211-8945-B722-3DCD4A3D2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187118A1-AF1D-E749-93B2-605B63A6A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E130E79E-11D8-4242-869F-F180954F90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575" y="1198880"/>
            <a:ext cx="4171950" cy="508000"/>
          </a:xfrm>
        </p:spPr>
        <p:txBody>
          <a:bodyPr>
            <a:normAutofit/>
          </a:bodyPr>
          <a:lstStyle>
            <a:lvl1pPr marL="0" indent="0">
              <a:buNone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2334202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8">
          <p15:clr>
            <a:srgbClr val="FBAE40"/>
          </p15:clr>
        </p15:guide>
        <p15:guide id="2" pos="5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-FIRST + Programs Spl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6DC5C20F-4E7E-1F44-A7B5-FB033F4C19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00481" y="6193049"/>
            <a:ext cx="3172246" cy="550869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7C951008-42F2-FA43-9D7A-E483A2C16E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76291" y="6360269"/>
            <a:ext cx="1304089" cy="3938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88133D-D111-5543-9141-17DBD179BE23}"/>
              </a:ext>
            </a:extLst>
          </p:cNvPr>
          <p:cNvCxnSpPr>
            <a:cxnSpLocks/>
          </p:cNvCxnSpPr>
          <p:nvPr userDrawn="1"/>
        </p:nvCxnSpPr>
        <p:spPr>
          <a:xfrm>
            <a:off x="4326079" y="6233945"/>
            <a:ext cx="13736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person, man, boy, child&#10;&#10;Description automatically generated">
            <a:extLst>
              <a:ext uri="{FF2B5EF4-FFF2-40B4-BE49-F238E27FC236}">
                <a16:creationId xmlns:a16="http://schemas.microsoft.com/office/drawing/2014/main" id="{FE8B0E00-B69A-C44F-8C68-EADD8546F9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4132613" cy="6858000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E82C88F-7666-274A-BDC2-114AC2227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4342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B5AAF13-D01E-F44C-B49D-74EC4B6C44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342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1125EE1-2060-344C-BF2E-99D1B900E2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3425" y="1198880"/>
            <a:ext cx="417195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1406931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8">
          <p15:clr>
            <a:srgbClr val="FBAE40"/>
          </p15:clr>
        </p15:guide>
        <p15:guide id="2" pos="5640">
          <p15:clr>
            <a:srgbClr val="FBAE40"/>
          </p15:clr>
        </p15:guide>
        <p15:guide id="3" pos="27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round a baseball hat&#10;&#10;Description automatically generated">
            <a:extLst>
              <a:ext uri="{FF2B5EF4-FFF2-40B4-BE49-F238E27FC236}">
                <a16:creationId xmlns:a16="http://schemas.microsoft.com/office/drawing/2014/main" id="{4A06F4B3-7F61-2C45-87F3-ACC074FD0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6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CB606-AFAA-AE40-874F-C071B9570B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4530" y="5512080"/>
            <a:ext cx="2694941" cy="8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2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Title + Divisi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round a baseball hat&#10;&#10;Description automatically generated">
            <a:extLst>
              <a:ext uri="{FF2B5EF4-FFF2-40B4-BE49-F238E27FC236}">
                <a16:creationId xmlns:a16="http://schemas.microsoft.com/office/drawing/2014/main" id="{4A06F4B3-7F61-2C45-87F3-ACC074FD0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6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CB606-AFAA-AE40-874F-C071B9570B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624" y="5641630"/>
            <a:ext cx="2282190" cy="7163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9F6F20-F848-DB40-8DA0-0987DC399D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46193" y="5486454"/>
            <a:ext cx="3971087" cy="10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93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52" userDrawn="1">
          <p15:clr>
            <a:srgbClr val="FBAE40"/>
          </p15:clr>
        </p15:guide>
        <p15:guide id="2" pos="540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irl sitting on a table&#10;&#10;Description automatically generated">
            <a:extLst>
              <a:ext uri="{FF2B5EF4-FFF2-40B4-BE49-F238E27FC236}">
                <a16:creationId xmlns:a16="http://schemas.microsoft.com/office/drawing/2014/main" id="{7C80CD5D-3A4C-C245-A099-FFB3D35CA4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1387" y="0"/>
            <a:ext cx="4132613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4F22EC-9664-A64A-9E1D-9B596EE72190}"/>
              </a:ext>
            </a:extLst>
          </p:cNvPr>
          <p:cNvCxnSpPr>
            <a:cxnSpLocks/>
          </p:cNvCxnSpPr>
          <p:nvPr userDrawn="1"/>
        </p:nvCxnSpPr>
        <p:spPr>
          <a:xfrm>
            <a:off x="180799" y="6159514"/>
            <a:ext cx="4628818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071C7DCC-A3D2-5745-943D-BB500C27C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799" y="6339274"/>
            <a:ext cx="1171634" cy="3691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74F916-BB50-8E4B-B980-844F0A5373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37919" y="6288708"/>
            <a:ext cx="567209" cy="4501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99BB98-B5D9-FD4D-A9B7-A46046DC3C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775" y="6289812"/>
            <a:ext cx="566842" cy="4490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8FD695-7368-F74F-A96C-1D6C2EB479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33065" y="6289813"/>
            <a:ext cx="567208" cy="449039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09ACF38-2E26-AD4A-85B8-9D81426E6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909763"/>
            <a:ext cx="4171950" cy="406998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35EBEBE3-32A2-3C42-B4C1-9DDFBAEDC2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5CDA0C67-0D8E-C541-A589-A6B786712E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575" y="1198880"/>
            <a:ext cx="417195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1204917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>
          <p15:clr>
            <a:srgbClr val="FBAE40"/>
          </p15:clr>
        </p15:guide>
        <p15:guide id="3" pos="120">
          <p15:clr>
            <a:srgbClr val="FBAE40"/>
          </p15:clr>
        </p15:guide>
        <p15:guide id="4" pos="3144">
          <p15:clr>
            <a:srgbClr val="FBAE40"/>
          </p15:clr>
        </p15:guide>
        <p15:guide id="5" pos="302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+ Divisio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23CD55-385C-5342-B8A4-11A44E4ABC0F}"/>
              </a:ext>
            </a:extLst>
          </p:cNvPr>
          <p:cNvCxnSpPr>
            <a:cxnSpLocks/>
          </p:cNvCxnSpPr>
          <p:nvPr userDrawn="1"/>
        </p:nvCxnSpPr>
        <p:spPr>
          <a:xfrm>
            <a:off x="180799" y="6159514"/>
            <a:ext cx="877270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6E3F1F0-7281-BB45-940C-7699D66DE8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99" y="6339274"/>
            <a:ext cx="1171634" cy="369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02194A-C2C7-D346-B573-EA1DEFD4BA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9199" y="6288708"/>
            <a:ext cx="567209" cy="4501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D83CE0-34B8-7D40-AFBF-6AD24461EB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4055" y="6289812"/>
            <a:ext cx="566842" cy="4490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47F00E-80D8-5D4C-8E65-67C41ED58F4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24345" y="6289813"/>
            <a:ext cx="567208" cy="449039"/>
          </a:xfrm>
          <a:prstGeom prst="rect">
            <a:avLst/>
          </a:prstGeom>
        </p:spPr>
      </p:pic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2FECD85-B06E-0645-8F2F-1286F6E97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5ECF86C-28F9-2C49-9A2E-EAAB44D8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C00856B-D2C0-EE4A-B31E-4CA8A8334D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2586553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56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Disc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23CD55-385C-5342-B8A4-11A44E4ABC0F}"/>
              </a:ext>
            </a:extLst>
          </p:cNvPr>
          <p:cNvCxnSpPr>
            <a:cxnSpLocks/>
          </p:cNvCxnSpPr>
          <p:nvPr userDrawn="1"/>
        </p:nvCxnSpPr>
        <p:spPr>
          <a:xfrm>
            <a:off x="180799" y="6159514"/>
            <a:ext cx="76220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6E3F1F0-7281-BB45-940C-7699D66DE8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99" y="6339274"/>
            <a:ext cx="1171634" cy="3691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1D8A5E-035A-404B-BF58-7E6F26A15A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3369" y="6289813"/>
            <a:ext cx="567208" cy="44903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02E0E6-D5D1-6942-A6EB-83707AEFA9CB}"/>
              </a:ext>
            </a:extLst>
          </p:cNvPr>
          <p:cNvSpPr/>
          <p:nvPr userDrawn="1"/>
        </p:nvSpPr>
        <p:spPr>
          <a:xfrm>
            <a:off x="7958361" y="6139370"/>
            <a:ext cx="878284" cy="45719"/>
          </a:xfrm>
          <a:prstGeom prst="rect">
            <a:avLst/>
          </a:prstGeom>
          <a:solidFill>
            <a:srgbClr val="662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FC62050-E6BD-5B4A-BC22-93EAE91A7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FD8D974-B3E7-5D42-8C11-96FAB1B9C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45604E-7440-E54B-AC0F-287B8FA391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137912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5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Explo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0FF1096-3169-EE4B-8934-C3FB782637A7}"/>
              </a:ext>
            </a:extLst>
          </p:cNvPr>
          <p:cNvSpPr/>
          <p:nvPr userDrawn="1"/>
        </p:nvSpPr>
        <p:spPr>
          <a:xfrm>
            <a:off x="7958361" y="6139370"/>
            <a:ext cx="878284" cy="45719"/>
          </a:xfrm>
          <a:prstGeom prst="rect">
            <a:avLst/>
          </a:prstGeom>
          <a:solidFill>
            <a:srgbClr val="00A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0C33C2-6CD3-9547-B7C0-310F735C71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3368" y="6288708"/>
            <a:ext cx="567209" cy="450144"/>
          </a:xfrm>
          <a:prstGeom prst="rect">
            <a:avLst/>
          </a:prstGeom>
        </p:spPr>
      </p:pic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23CD55-385C-5342-B8A4-11A44E4ABC0F}"/>
              </a:ext>
            </a:extLst>
          </p:cNvPr>
          <p:cNvCxnSpPr>
            <a:cxnSpLocks/>
          </p:cNvCxnSpPr>
          <p:nvPr userDrawn="1"/>
        </p:nvCxnSpPr>
        <p:spPr>
          <a:xfrm>
            <a:off x="180799" y="6159514"/>
            <a:ext cx="76220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6E3F1F0-7281-BB45-940C-7699D66DE8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799" y="6339274"/>
            <a:ext cx="1171634" cy="369145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86BD933-7ECD-DB44-A5D3-0CA3A0BC9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54C9013-0D60-994B-9DA0-2156E8F77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71F26ED-0509-D14C-96DF-C0C59D829C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3028720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5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L Challen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6D1B90-0E65-9F46-B5CA-31D21D7C3B70}"/>
              </a:ext>
            </a:extLst>
          </p:cNvPr>
          <p:cNvSpPr/>
          <p:nvPr userDrawn="1"/>
        </p:nvSpPr>
        <p:spPr>
          <a:xfrm>
            <a:off x="7958361" y="6139370"/>
            <a:ext cx="878284" cy="45719"/>
          </a:xfrm>
          <a:prstGeom prst="rect">
            <a:avLst/>
          </a:prstGeom>
          <a:solidFill>
            <a:srgbClr val="EE3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9876EC-A9F7-9F45-AE59-5ECBB1FC4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4082" y="6289812"/>
            <a:ext cx="566842" cy="449039"/>
          </a:xfrm>
          <a:prstGeom prst="rect">
            <a:avLst/>
          </a:prstGeom>
        </p:spPr>
      </p:pic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23CD55-385C-5342-B8A4-11A44E4ABC0F}"/>
              </a:ext>
            </a:extLst>
          </p:cNvPr>
          <p:cNvCxnSpPr>
            <a:cxnSpLocks/>
          </p:cNvCxnSpPr>
          <p:nvPr userDrawn="1"/>
        </p:nvCxnSpPr>
        <p:spPr>
          <a:xfrm>
            <a:off x="180799" y="6159514"/>
            <a:ext cx="76220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6E3F1F0-7281-BB45-940C-7699D66DE8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799" y="6339274"/>
            <a:ext cx="1171634" cy="369145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2D004C9-1722-3C49-AA73-B0A2E47BE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0294C1F-B68B-4946-B2C2-B402D3578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596ABF9-6C2C-754C-9957-63121EA44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104925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5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T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AB96C312-9228-F146-9D4D-ED3900020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6" y="0"/>
            <a:ext cx="914102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AC7D3B-293E-F844-ACC7-2EDE6C9234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9190" y="5184912"/>
            <a:ext cx="6045620" cy="116504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33195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TC Spli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B86ADDC-C5CE-D145-9B24-4927989EDC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1387" y="0"/>
            <a:ext cx="4132613" cy="6858000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349712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A7B5E5A-8C74-4F43-906F-1C9502959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32868" y="6370429"/>
            <a:ext cx="806850" cy="373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08BDC1-04F1-E147-A19E-F0708D7C4AE0}"/>
              </a:ext>
            </a:extLst>
          </p:cNvPr>
          <p:cNvSpPr/>
          <p:nvPr userDrawn="1"/>
        </p:nvSpPr>
        <p:spPr>
          <a:xfrm>
            <a:off x="3857801" y="6216985"/>
            <a:ext cx="956984" cy="45719"/>
          </a:xfrm>
          <a:prstGeom prst="rect">
            <a:avLst/>
          </a:prstGeom>
          <a:solidFill>
            <a:srgbClr val="F57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ED5DBD5-1D44-A349-997C-B8B186AF1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BD62BA6-9822-1742-8046-63189E63A2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04E1C05B-7DEB-6B4A-B702-88ECD0BB3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575" y="1198880"/>
            <a:ext cx="417195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4026505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>
          <p15:clr>
            <a:srgbClr val="FBAE40"/>
          </p15:clr>
        </p15:guide>
        <p15:guide id="3" pos="120">
          <p15:clr>
            <a:srgbClr val="FBAE40"/>
          </p15:clr>
        </p15:guide>
        <p15:guide id="4" pos="3144">
          <p15:clr>
            <a:srgbClr val="FBAE40"/>
          </p15:clr>
        </p15:guide>
        <p15:guide id="5" pos="302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T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746968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DF282-9FFB-8343-9583-E56497D9A3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74948" y="6370429"/>
            <a:ext cx="806850" cy="373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080252-F820-DB47-845D-2D64213173B5}"/>
              </a:ext>
            </a:extLst>
          </p:cNvPr>
          <p:cNvSpPr/>
          <p:nvPr userDrawn="1"/>
        </p:nvSpPr>
        <p:spPr>
          <a:xfrm>
            <a:off x="7799881" y="6216985"/>
            <a:ext cx="956984" cy="45719"/>
          </a:xfrm>
          <a:prstGeom prst="rect">
            <a:avLst/>
          </a:prstGeom>
          <a:solidFill>
            <a:srgbClr val="F57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267380B0-7C21-8241-AA1C-D36A47093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CF55798-5B07-BC47-AF64-590FB385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02FD4638-C49D-8B48-A189-9195A84D0D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337189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tanding in front of a store&#10;&#10;Description automatically generated">
            <a:extLst>
              <a:ext uri="{FF2B5EF4-FFF2-40B4-BE49-F238E27FC236}">
                <a16:creationId xmlns:a16="http://schemas.microsoft.com/office/drawing/2014/main" id="{553D7561-24EC-CA46-8738-D6F0A5CB4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6" y="0"/>
            <a:ext cx="914102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40931E-F848-744F-AAEC-C6A784CC2C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7624" y="2853387"/>
            <a:ext cx="7928753" cy="971671"/>
          </a:xfrm>
        </p:spPr>
        <p:txBody>
          <a:bodyPr anchor="b">
            <a:normAutofit/>
          </a:bodyPr>
          <a:lstStyle>
            <a:lvl1pPr algn="l">
              <a:defRPr sz="5500" b="1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C1C95D6-CF94-094E-BD9B-E69883FD9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7624" y="3917133"/>
            <a:ext cx="7928753" cy="541338"/>
          </a:xfrm>
        </p:spPr>
        <p:txBody>
          <a:bodyPr>
            <a:normAutofit/>
          </a:bodyPr>
          <a:lstStyle>
            <a:lvl1pPr marL="0" indent="0" algn="l">
              <a:buNone/>
              <a:defRPr sz="30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9A6731-E8CF-354D-A9B3-4C8279C84B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3241" y="5184912"/>
            <a:ext cx="6297519" cy="116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20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C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outdoor, man, people&#10;&#10;Description automatically generated">
            <a:extLst>
              <a:ext uri="{FF2B5EF4-FFF2-40B4-BE49-F238E27FC236}">
                <a16:creationId xmlns:a16="http://schemas.microsoft.com/office/drawing/2014/main" id="{6ACECBEB-E200-5C48-BD42-BCA9AD284B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1387" y="0"/>
            <a:ext cx="4132613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C310FE-A61B-8440-BF86-3883B3A76181}"/>
              </a:ext>
            </a:extLst>
          </p:cNvPr>
          <p:cNvSpPr/>
          <p:nvPr userDrawn="1"/>
        </p:nvSpPr>
        <p:spPr>
          <a:xfrm>
            <a:off x="3856102" y="6216985"/>
            <a:ext cx="956984" cy="45719"/>
          </a:xfrm>
          <a:prstGeom prst="rect">
            <a:avLst/>
          </a:prstGeom>
          <a:solidFill>
            <a:srgbClr val="009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DAEFEB-E8F2-814A-919E-471B2CA9BB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467" y="6365047"/>
            <a:ext cx="928255" cy="37928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4D9B68-9D04-0F44-8881-B4385DCBE5E2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349712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994B31E-674E-9342-937C-035E48EA8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909763"/>
            <a:ext cx="417195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482B953B-2758-3B46-921D-4E4EB5C34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365127"/>
            <a:ext cx="417195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B5A34C5-15AB-9948-9572-30DBEA0E46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575" y="1198880"/>
            <a:ext cx="417195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2576773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>
          <p15:clr>
            <a:srgbClr val="FBAE40"/>
          </p15:clr>
        </p15:guide>
        <p15:guide id="3" pos="120">
          <p15:clr>
            <a:srgbClr val="FBAE40"/>
          </p15:clr>
        </p15:guide>
        <p15:guide id="4" pos="3144">
          <p15:clr>
            <a:srgbClr val="FBAE40"/>
          </p15:clr>
        </p15:guide>
        <p15:guide id="5" pos="302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58DF4A-4D15-AE46-BCF3-490865FEB3D0}"/>
              </a:ext>
            </a:extLst>
          </p:cNvPr>
          <p:cNvSpPr/>
          <p:nvPr userDrawn="1"/>
        </p:nvSpPr>
        <p:spPr>
          <a:xfrm>
            <a:off x="7747382" y="6216985"/>
            <a:ext cx="956984" cy="45719"/>
          </a:xfrm>
          <a:prstGeom prst="rect">
            <a:avLst/>
          </a:prstGeom>
          <a:solidFill>
            <a:srgbClr val="009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7C3726-FAD5-7C44-94E3-C4E81D7882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1747" y="6365047"/>
            <a:ext cx="928255" cy="37928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F133794-7BC6-324D-8B72-27AAB5DB14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011" y="6360269"/>
            <a:ext cx="1304089" cy="3938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CE824-15F4-F944-A272-8CB72996C9FE}"/>
              </a:ext>
            </a:extLst>
          </p:cNvPr>
          <p:cNvCxnSpPr>
            <a:cxnSpLocks/>
          </p:cNvCxnSpPr>
          <p:nvPr userDrawn="1"/>
        </p:nvCxnSpPr>
        <p:spPr>
          <a:xfrm>
            <a:off x="180799" y="6233945"/>
            <a:ext cx="7388401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4D5A213-B54C-7348-B25E-7F6F8FFC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9517" y="6559918"/>
            <a:ext cx="357055" cy="209912"/>
          </a:xfrm>
        </p:spPr>
        <p:txBody>
          <a:bodyPr/>
          <a:lstStyle>
            <a:lvl1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9735B6C-CF20-9E43-BC94-65F0C1B34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909763"/>
            <a:ext cx="7886700" cy="410686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A4819B2A-8C28-D84D-BF09-2EE03659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20C6DBA-7784-2C40-A0FD-B5E5C80AE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98880"/>
            <a:ext cx="7886700" cy="508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176469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IRST-collage-plain.jp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89995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-79248" y="1511510"/>
            <a:ext cx="9299448" cy="1670963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glow rad="1371600">
              <a:schemeClr val="bg1">
                <a:alpha val="85000"/>
              </a:schemeClr>
            </a:glow>
            <a:softEdge rad="4953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64972"/>
            <a:ext cx="9144000" cy="16143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8" y="1882589"/>
            <a:ext cx="1530489" cy="114786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74470" y="1763060"/>
            <a:ext cx="6116918" cy="144929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60704" y="1541390"/>
            <a:ext cx="0" cy="1969786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244749"/>
      </p:ext>
    </p:extLst>
  </p:cSld>
  <p:clrMapOvr>
    <a:masterClrMapping/>
  </p:clrMapOvr>
  <p:transition>
    <p:cut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3115"/>
            <a:ext cx="4038600" cy="43123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3115"/>
            <a:ext cx="4038600" cy="43123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378208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50719"/>
            <a:ext cx="7886700" cy="422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EB161-7E7A-5042-BCF6-95F27F8C571E}" type="datetime1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052E6-E16C-A04B-8192-1DB31D569F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7" r:id="rId6"/>
    <p:sldLayoutId id="2147483664" r:id="rId7"/>
    <p:sldLayoutId id="2147483678" r:id="rId8"/>
    <p:sldLayoutId id="2147483680" r:id="rId9"/>
    <p:sldLayoutId id="2147483681" r:id="rId10"/>
    <p:sldLayoutId id="2147483679" r:id="rId11"/>
    <p:sldLayoutId id="2147483682" r:id="rId12"/>
    <p:sldLayoutId id="2147483683" r:id="rId13"/>
    <p:sldLayoutId id="2147483684" r:id="rId14"/>
    <p:sldLayoutId id="2147483695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1" r:id="rId21"/>
    <p:sldLayoutId id="2147483690" r:id="rId22"/>
    <p:sldLayoutId id="2147483692" r:id="rId23"/>
    <p:sldLayoutId id="2147483694" r:id="rId24"/>
    <p:sldLayoutId id="2147483693" r:id="rId25"/>
    <p:sldLayoutId id="2147483697" r:id="rId26"/>
    <p:sldLayoutId id="2147483698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2">
              <a:lumMod val="2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firstinspires.blob.core.windows.net/volunteer/volunteer-handbook.pdf#page=8" TargetMode="Externa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irstinspiresst01.blob.core.windows.net/volunteer/volunteer-handbook.pdf#page=8" TargetMode="External"/><Relationship Id="rId2" Type="http://schemas.openxmlformats.org/officeDocument/2006/relationships/hyperlink" Target="mailto:volunteer@firstinspires.org" TargetMode="Externa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firstinspires.blob.core.windows.net/volunteer/volunteer-handbook.pdf#page=21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rstinspires.org/about/stem-for-everyon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hyperlink" Target="https://www.firstinspires.org/resources/library/stem-for-everyone-trainin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1A88F1-B3DB-40C4-9F3C-141A60546845}"/>
              </a:ext>
            </a:extLst>
          </p:cNvPr>
          <p:cNvSpPr txBox="1">
            <a:spLocks/>
          </p:cNvSpPr>
          <p:nvPr/>
        </p:nvSpPr>
        <p:spPr>
          <a:xfrm>
            <a:off x="0" y="2143581"/>
            <a:ext cx="9134475" cy="16564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b="1" kern="1200" spc="30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Thank You for Volunteering!</a:t>
            </a:r>
          </a:p>
        </p:txBody>
      </p:sp>
    </p:spTree>
    <p:extLst>
      <p:ext uri="{BB962C8B-B14F-4D97-AF65-F5344CB8AC3E}">
        <p14:creationId xmlns:p14="http://schemas.microsoft.com/office/powerpoint/2010/main" val="137081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2EFFED-32B0-4DD0-A7E2-3D6CD9342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514475"/>
            <a:ext cx="4507230" cy="44735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Helvetica Neue"/>
              </a:rPr>
              <a:t>Overview of </a:t>
            </a:r>
            <a:r>
              <a:rPr lang="en-US" i="1" dirty="0">
                <a:latin typeface="Helvetica Neue"/>
              </a:rPr>
              <a:t>FIRST</a:t>
            </a:r>
          </a:p>
          <a:p>
            <a:r>
              <a:rPr lang="en-US" dirty="0">
                <a:latin typeface="Helvetica Neue"/>
              </a:rPr>
              <a:t>Game Overview</a:t>
            </a:r>
          </a:p>
          <a:p>
            <a:r>
              <a:rPr lang="en-US" dirty="0">
                <a:latin typeface="Helvetica Neue"/>
              </a:rPr>
              <a:t>Code of Conduct</a:t>
            </a:r>
          </a:p>
          <a:p>
            <a:r>
              <a:rPr lang="en-US" dirty="0">
                <a:latin typeface="Helvetica Neue"/>
              </a:rPr>
              <a:t>Volunteer Rights and Responsibilities</a:t>
            </a:r>
          </a:p>
          <a:p>
            <a:r>
              <a:rPr lang="en-US" dirty="0">
                <a:latin typeface="Helvetica Neue"/>
              </a:rPr>
              <a:t>Schedule</a:t>
            </a:r>
          </a:p>
          <a:p>
            <a:r>
              <a:rPr lang="en-US" dirty="0">
                <a:latin typeface="Helvetica Neue"/>
              </a:rPr>
              <a:t>Event Specific Information</a:t>
            </a:r>
          </a:p>
          <a:p>
            <a:r>
              <a:rPr lang="en-US" dirty="0">
                <a:latin typeface="Helvetica Neue"/>
              </a:rPr>
              <a:t>Volunteer Dress Code</a:t>
            </a:r>
          </a:p>
          <a:p>
            <a:r>
              <a:rPr lang="en-US" i="1" dirty="0">
                <a:latin typeface="Helvetica Neue"/>
              </a:rPr>
              <a:t>STEM For Everyone</a:t>
            </a:r>
            <a:r>
              <a:rPr lang="en-US" dirty="0">
                <a:latin typeface="Helvetica Neue"/>
              </a:rPr>
              <a:t>™</a:t>
            </a:r>
            <a:endParaRPr lang="en-US" i="1" dirty="0"/>
          </a:p>
          <a:p>
            <a:r>
              <a:rPr lang="en-US" dirty="0">
                <a:latin typeface="Helvetica Neue"/>
              </a:rPr>
              <a:t>How to Interact with Teams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D6E1B-7CB6-4F46-81CD-B07C4822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01943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99D102-FEB3-4A1E-9AE9-1F56353B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052E6-E16C-A04B-8192-1DB31D569F0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D4231-7A1C-48B1-B6DD-1FC01A4F9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1949" y="1347174"/>
            <a:ext cx="8601075" cy="15389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b="1" i="1">
                <a:solidFill>
                  <a:srgbClr val="2150A3"/>
                </a:solidFill>
                <a:ea typeface="Gill Sans" charset="0"/>
                <a:cs typeface="Gill Sans" charset="0"/>
              </a:rPr>
              <a:t>Inspiring youth to become science &amp; technology leaders &amp; innovators,</a:t>
            </a:r>
            <a:r>
              <a:rPr lang="en-US" sz="2000" b="1" i="1">
                <a:solidFill>
                  <a:schemeClr val="tx2"/>
                </a:solidFill>
                <a:ea typeface="Gill Sans" charset="0"/>
                <a:cs typeface="Gill Sans" charset="0"/>
              </a:rPr>
              <a:t> </a:t>
            </a:r>
            <a:r>
              <a:rPr lang="en-US" sz="1800" b="1">
                <a:ea typeface="Gill Sans" charset="0"/>
                <a:cs typeface="Gill Sans" charset="0"/>
              </a:rPr>
              <a:t>by engaging them in exciting, experiential, Mentor and project-based programs that teach science, technology, engineering, and math (STEM) skills, inspire innovation, and foster well-rounded life capabilities.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7C392E-FC23-4042-A7F8-8D9527A9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</a:t>
            </a:r>
            <a:r>
              <a:rPr lang="en-US" i="1"/>
              <a:t>FIRST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97314-48EB-4FD0-AC82-12659757E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00375"/>
            <a:ext cx="9144000" cy="31346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38029A-AEAE-4FA1-8C7E-CA2D786C3C3A}"/>
              </a:ext>
            </a:extLst>
          </p:cNvPr>
          <p:cNvSpPr/>
          <p:nvPr/>
        </p:nvSpPr>
        <p:spPr>
          <a:xfrm>
            <a:off x="0" y="2745952"/>
            <a:ext cx="9144000" cy="1401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9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FD2EC0-03EB-489C-8435-7C7380F9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052E6-E16C-A04B-8192-1DB31D569F0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E09A7-E6DA-4FC8-9AB8-4FC245F36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2052638"/>
            <a:ext cx="6153150" cy="410686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320"/>
              </a:spcBef>
              <a:buSzPct val="100000"/>
            </a:pPr>
            <a:r>
              <a:rPr lang="en-US" sz="2000"/>
              <a:t>A way of doing things that encourages high-quality work, emphasizes the value of others, and respects individuals and the community. </a:t>
            </a:r>
          </a:p>
          <a:p>
            <a:pPr>
              <a:lnSpc>
                <a:spcPct val="90000"/>
              </a:lnSpc>
              <a:spcBef>
                <a:spcPts val="320"/>
              </a:spcBef>
              <a:buSzPct val="100000"/>
            </a:pPr>
            <a:endParaRPr lang="en-US" sz="2000"/>
          </a:p>
          <a:p>
            <a:pPr>
              <a:lnSpc>
                <a:spcPct val="90000"/>
              </a:lnSpc>
              <a:spcBef>
                <a:spcPts val="320"/>
              </a:spcBef>
              <a:buSzPct val="100000"/>
            </a:pPr>
            <a:r>
              <a:rPr lang="en-US" sz="2000"/>
              <a:t>Gracious professionals learn and compete like crazy but treat one another with respect and kindness in the process.</a:t>
            </a:r>
          </a:p>
          <a:p>
            <a:pPr>
              <a:lnSpc>
                <a:spcPct val="90000"/>
              </a:lnSpc>
              <a:spcBef>
                <a:spcPts val="320"/>
              </a:spcBef>
            </a:pPr>
            <a:endParaRPr lang="en-US" sz="2000">
              <a:solidFill>
                <a:schemeClr val="dk1"/>
              </a:solidFill>
              <a:ea typeface="Verdana"/>
              <a:cs typeface="Verdana"/>
              <a:sym typeface="Verdana"/>
            </a:endParaRPr>
          </a:p>
          <a:p>
            <a:pPr>
              <a:lnSpc>
                <a:spcPct val="90000"/>
              </a:lnSpc>
              <a:spcBef>
                <a:spcPts val="320"/>
              </a:spcBef>
              <a:buSzPct val="100000"/>
            </a:pPr>
            <a:r>
              <a:rPr lang="en-US" sz="2000">
                <a:solidFill>
                  <a:srgbClr val="000000"/>
                </a:solidFill>
                <a:ea typeface="Verdana"/>
                <a:sym typeface="Verdana"/>
              </a:rPr>
              <a:t>Treat your competitors with respect and kindness</a:t>
            </a:r>
            <a:endParaRPr lang="en-US" sz="2000">
              <a:solidFill>
                <a:srgbClr val="000000"/>
              </a:solidFill>
              <a:ea typeface="Verdana"/>
            </a:endParaRPr>
          </a:p>
          <a:p>
            <a:pPr marL="793750" lvl="1" indent="-342900">
              <a:lnSpc>
                <a:spcPct val="90000"/>
              </a:lnSpc>
              <a:spcBef>
                <a:spcPts val="32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000000"/>
                </a:solidFill>
                <a:ea typeface="Verdana"/>
                <a:sym typeface="Verdana"/>
              </a:rPr>
              <a:t>No chest thumping, tough talk or sticky sweet platitudes</a:t>
            </a:r>
            <a:endParaRPr lang="en-US">
              <a:solidFill>
                <a:srgbClr val="000000"/>
              </a:solidFill>
              <a:ea typeface="Verdana"/>
            </a:endParaRPr>
          </a:p>
          <a:p>
            <a:pPr marL="793750" lvl="1" indent="-342900">
              <a:lnSpc>
                <a:spcPct val="90000"/>
              </a:lnSpc>
              <a:spcBef>
                <a:spcPts val="32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000000"/>
                </a:solidFill>
                <a:ea typeface="Verdana"/>
                <a:sym typeface="Verdana"/>
              </a:rPr>
              <a:t>Knowledge, competition, and empathy are comfortably blended</a:t>
            </a:r>
            <a:endParaRPr lang="en-US">
              <a:solidFill>
                <a:srgbClr val="000000"/>
              </a:solidFill>
              <a:ea typeface="Verdana"/>
            </a:endParaRP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79B97-9D5F-403C-B442-07E62F3C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5235"/>
            <a:ext cx="7886700" cy="762634"/>
          </a:xfrm>
        </p:spPr>
        <p:txBody>
          <a:bodyPr/>
          <a:lstStyle/>
          <a:p>
            <a:r>
              <a:rPr lang="en-US" i="1"/>
              <a:t>Gracious Professionalism</a:t>
            </a:r>
            <a:r>
              <a:rPr lang="en-US" baseline="30000"/>
              <a:t>®</a:t>
            </a:r>
          </a:p>
        </p:txBody>
      </p:sp>
      <p:pic>
        <p:nvPicPr>
          <p:cNvPr id="6" name="Shape 175">
            <a:extLst>
              <a:ext uri="{FF2B5EF4-FFF2-40B4-BE49-F238E27FC236}">
                <a16:creationId xmlns:a16="http://schemas.microsoft.com/office/drawing/2014/main" id="{070486ED-3514-4E2D-9D90-DD64C7D61D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0982" y="1187064"/>
            <a:ext cx="1897062" cy="3209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89A905-5EC7-418F-8590-4B200509E919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128587" y="1120702"/>
            <a:ext cx="7458075" cy="8915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 defTabSz="457200">
              <a:spcBef>
                <a:spcPts val="0"/>
              </a:spcBef>
              <a:buClr>
                <a:srgbClr val="F30000"/>
              </a:buClr>
              <a:buSzPct val="25000"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“…</a:t>
            </a:r>
            <a:r>
              <a:rPr kumimoji="0" lang="en-US" sz="1800" b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Gracious </a:t>
            </a:r>
            <a:r>
              <a:rPr lang="en-US" sz="1800">
                <a:solidFill>
                  <a:srgbClr val="0070C0"/>
                </a:solidFill>
                <a:latin typeface="Arial"/>
                <a:ea typeface="Verdana"/>
                <a:cs typeface="Verdana"/>
                <a:sym typeface="Verdana"/>
              </a:rPr>
              <a:t>Professionalism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 is part of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pursuing a meaningful life.”</a:t>
            </a:r>
            <a:r>
              <a:rPr lang="en-US" sz="1800" i="0">
                <a:latin typeface="Arial"/>
                <a:ea typeface="Verdana"/>
                <a:cs typeface="Verdana"/>
                <a:sym typeface="Verdana"/>
              </a:rPr>
              <a:t>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Verdana"/>
              <a:cs typeface="Verdana"/>
              <a:sym typeface="Verdana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30000"/>
              </a:buClr>
              <a:buSzPct val="25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	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– Woodie Flowers</a:t>
            </a:r>
          </a:p>
        </p:txBody>
      </p:sp>
    </p:spTree>
    <p:extLst>
      <p:ext uri="{BB962C8B-B14F-4D97-AF65-F5344CB8AC3E}">
        <p14:creationId xmlns:p14="http://schemas.microsoft.com/office/powerpoint/2010/main" val="155034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89E690-E10E-42E5-86A2-0BAE434FB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2066925"/>
            <a:ext cx="4171950" cy="39497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85750" indent="-285750"/>
            <a:r>
              <a:rPr lang="en-US" b="1">
                <a:latin typeface="Helvetica Neue"/>
              </a:rPr>
              <a:t>Discovery: </a:t>
            </a:r>
            <a:r>
              <a:rPr lang="en-US" i="1">
                <a:latin typeface="Helvetica Neue"/>
              </a:rPr>
              <a:t>We explore new skills and ideas. </a:t>
            </a:r>
            <a:endParaRPr lang="en-US"/>
          </a:p>
          <a:p>
            <a:pPr marL="285750" indent="-285750"/>
            <a:r>
              <a:rPr lang="en-US" b="1">
                <a:latin typeface="Helvetica Neue"/>
              </a:rPr>
              <a:t>Innovation: </a:t>
            </a:r>
            <a:r>
              <a:rPr lang="en-US" i="1">
                <a:latin typeface="Helvetica Neue"/>
              </a:rPr>
              <a:t>We use creativity and persistence to solve problems. </a:t>
            </a:r>
            <a:endParaRPr lang="en-US"/>
          </a:p>
          <a:p>
            <a:pPr marL="285750" indent="-285750"/>
            <a:r>
              <a:rPr lang="en-US" b="1">
                <a:latin typeface="Helvetica Neue"/>
              </a:rPr>
              <a:t>Impact: </a:t>
            </a:r>
            <a:r>
              <a:rPr lang="en-US" i="1">
                <a:latin typeface="Helvetica Neue"/>
              </a:rPr>
              <a:t>We apply what we learn to improve our world. </a:t>
            </a:r>
            <a:endParaRPr lang="en-US"/>
          </a:p>
          <a:p>
            <a:pPr marL="285750" indent="-285750"/>
            <a:r>
              <a:rPr lang="en-US" b="1">
                <a:latin typeface="Helvetica Neue"/>
              </a:rPr>
              <a:t>Inclusion: </a:t>
            </a:r>
            <a:r>
              <a:rPr lang="en-US" i="1">
                <a:latin typeface="Helvetica Neue"/>
              </a:rPr>
              <a:t>We respect each other and embrace our differences. </a:t>
            </a:r>
            <a:endParaRPr lang="en-US"/>
          </a:p>
          <a:p>
            <a:pPr marL="285750" indent="-285750"/>
            <a:r>
              <a:rPr lang="en-US" b="1">
                <a:latin typeface="Helvetica Neue"/>
              </a:rPr>
              <a:t>Teamwork: </a:t>
            </a:r>
            <a:r>
              <a:rPr lang="en-US" i="1">
                <a:latin typeface="Helvetica Neue"/>
              </a:rPr>
              <a:t>We are stronger when we work together. </a:t>
            </a:r>
            <a:endParaRPr lang="en-US"/>
          </a:p>
          <a:p>
            <a:pPr marL="285750" indent="-285750"/>
            <a:r>
              <a:rPr lang="en-US" b="1">
                <a:latin typeface="Helvetica Neue"/>
              </a:rPr>
              <a:t>Fun: </a:t>
            </a:r>
            <a:r>
              <a:rPr lang="en-US" i="1">
                <a:latin typeface="Helvetica Neue"/>
              </a:rPr>
              <a:t>We enjoy and celebrate what we do! 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2CBB7F-994F-44C0-9834-EE526FE6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/>
              <a:t>FIRST</a:t>
            </a:r>
            <a:r>
              <a:rPr lang="en-US"/>
              <a:t> Core Values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48257-6FB3-4AAE-AEBE-E0AD25F282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9575" y="1198879"/>
            <a:ext cx="4171950" cy="86804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>
                <a:latin typeface="Helvetica Neue"/>
              </a:rPr>
              <a:t>We express the </a:t>
            </a:r>
            <a:r>
              <a:rPr lang="en-US" i="1">
                <a:latin typeface="Helvetica Neue"/>
              </a:rPr>
              <a:t>FIRST </a:t>
            </a:r>
            <a:r>
              <a:rPr lang="en-US">
                <a:latin typeface="Helvetica Neue"/>
              </a:rPr>
              <a:t>philosophies of Gracious Professionalism® and Coopertition® through our </a:t>
            </a:r>
            <a:r>
              <a:rPr lang="en-US" b="1">
                <a:latin typeface="Helvetica Neue"/>
              </a:rPr>
              <a:t>Core Values</a:t>
            </a:r>
            <a:r>
              <a:rPr lang="en-US">
                <a:latin typeface="Helvetica Neue"/>
              </a:rPr>
              <a:t>: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34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E00779-853F-4873-ADBF-03EA9CB7F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628775"/>
            <a:ext cx="7886700" cy="4387850"/>
          </a:xfrm>
        </p:spPr>
        <p:txBody>
          <a:bodyPr/>
          <a:lstStyle/>
          <a:p>
            <a:r>
              <a:rPr lang="en-US">
                <a:highlight>
                  <a:srgbClr val="FFFF00"/>
                </a:highlight>
              </a:rPr>
              <a:t>Link to game animation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A00A9D-0AA2-47EA-8A71-BC70AB5C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96973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 Neue"/>
              </a:rPr>
              <a:t>2027 Game – BIOCORE</a:t>
            </a:r>
            <a:r>
              <a:rPr lang="en-US" b="0" dirty="0">
                <a:latin typeface="Helvetica Neue"/>
              </a:rPr>
              <a:t>™</a:t>
            </a:r>
            <a:r>
              <a:rPr lang="en-US" dirty="0">
                <a:latin typeface="Helvetica Neue"/>
              </a:rPr>
              <a:t> presented by Haas</a:t>
            </a:r>
          </a:p>
        </p:txBody>
      </p:sp>
    </p:spTree>
    <p:extLst>
      <p:ext uri="{BB962C8B-B14F-4D97-AF65-F5344CB8AC3E}">
        <p14:creationId xmlns:p14="http://schemas.microsoft.com/office/powerpoint/2010/main" val="1521185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E00779-853F-4873-ADBF-03EA9CB7F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390650"/>
            <a:ext cx="7886700" cy="478155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>
                <a:latin typeface="Helvetica Neue"/>
              </a:rPr>
              <a:t>The mission of </a:t>
            </a:r>
            <a:r>
              <a:rPr lang="en-US" i="1">
                <a:latin typeface="Helvetica Neue"/>
              </a:rPr>
              <a:t>FIRST</a:t>
            </a:r>
            <a:r>
              <a:rPr lang="en-US">
                <a:latin typeface="Helvetica Neue"/>
              </a:rPr>
              <a:t> is to inspire a generation of science and technology leaders who are both gracious and professional. This </a:t>
            </a:r>
            <a:r>
              <a:rPr lang="en-US" i="1">
                <a:solidFill>
                  <a:srgbClr val="00B0F0"/>
                </a:solidFill>
                <a:latin typeface="Helvetica Ne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</a:t>
            </a:r>
            <a:r>
              <a:rPr lang="en-US">
                <a:solidFill>
                  <a:srgbClr val="00B0F0"/>
                </a:solidFill>
                <a:latin typeface="Helvetica Ne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Code of Conduct</a:t>
            </a:r>
            <a:r>
              <a:rPr lang="en-US">
                <a:solidFill>
                  <a:srgbClr val="00B0F0"/>
                </a:solidFill>
                <a:latin typeface="Helvetica Neue"/>
              </a:rPr>
              <a:t> </a:t>
            </a:r>
            <a:r>
              <a:rPr lang="en-US">
                <a:latin typeface="Helvetica Neue"/>
              </a:rPr>
              <a:t>lists some of the basic behaviors mentors, coaches, volunteers, team members, affiliate partners, contractors, staff, and other participants should adhere to while participating in </a:t>
            </a:r>
            <a:r>
              <a:rPr lang="en-US" i="1">
                <a:latin typeface="Helvetica Neue"/>
              </a:rPr>
              <a:t>FIRST</a:t>
            </a:r>
            <a:r>
              <a:rPr lang="en-US">
                <a:latin typeface="Helvetica Neue"/>
              </a:rPr>
              <a:t> activities.</a:t>
            </a:r>
          </a:p>
          <a:p>
            <a:pPr>
              <a:lnSpc>
                <a:spcPct val="120000"/>
              </a:lnSpc>
            </a:pPr>
            <a:r>
              <a:rPr lang="en-US">
                <a:latin typeface="Helvetica Neue"/>
              </a:rPr>
              <a:t>Exhibit </a:t>
            </a:r>
            <a:r>
              <a:rPr lang="en-US" b="1" i="1">
                <a:latin typeface="Helvetica Neue"/>
              </a:rPr>
              <a:t>Gracious Professionalism</a:t>
            </a:r>
            <a:r>
              <a:rPr lang="en-US" baseline="30000">
                <a:latin typeface="Helvetica Neue"/>
              </a:rPr>
              <a:t>®</a:t>
            </a:r>
            <a:r>
              <a:rPr lang="en-US">
                <a:latin typeface="Helvetica Neue"/>
              </a:rPr>
              <a:t> at all times. </a:t>
            </a:r>
            <a:r>
              <a:rPr lang="en-US" i="1">
                <a:latin typeface="Helvetica Neue"/>
              </a:rPr>
              <a:t>Gracious Professionalism </a:t>
            </a:r>
            <a:r>
              <a:rPr lang="en-US">
                <a:latin typeface="Helvetica Neue"/>
              </a:rPr>
              <a:t>is a way of doing things that encourages high-quality work, emphasizes the value of others, and respects individuals and the community. With </a:t>
            </a:r>
            <a:r>
              <a:rPr lang="en-US" i="1">
                <a:latin typeface="Helvetica Neue"/>
              </a:rPr>
              <a:t>Gracious Professionalism</a:t>
            </a:r>
            <a:r>
              <a:rPr lang="en-US">
                <a:latin typeface="Helvetica Neue"/>
              </a:rPr>
              <a:t>, fierce competition and mutual gain are not separate notions.</a:t>
            </a:r>
          </a:p>
          <a:p>
            <a:pPr>
              <a:lnSpc>
                <a:spcPct val="120000"/>
              </a:lnSpc>
            </a:pPr>
            <a:r>
              <a:rPr lang="en-US"/>
              <a:t>Ensure the safety of all participants in </a:t>
            </a:r>
            <a:r>
              <a:rPr lang="en-US" i="1"/>
              <a:t>FIRST</a:t>
            </a:r>
            <a:r>
              <a:rPr lang="en-US"/>
              <a:t> activities.</a:t>
            </a:r>
          </a:p>
          <a:p>
            <a:pPr>
              <a:lnSpc>
                <a:spcPct val="120000"/>
              </a:lnSpc>
            </a:pPr>
            <a:r>
              <a:rPr lang="en-US"/>
              <a:t>Not engage in any form of bullying, harassment, use of profane or insulting language, or any actual or threatened violence.</a:t>
            </a:r>
          </a:p>
          <a:p>
            <a:pPr>
              <a:lnSpc>
                <a:spcPct val="120000"/>
              </a:lnSpc>
            </a:pPr>
            <a:r>
              <a:rPr lang="en-US"/>
              <a:t>Adhere to all </a:t>
            </a:r>
            <a:r>
              <a:rPr lang="en-US" i="1"/>
              <a:t>FIRST</a:t>
            </a:r>
            <a:r>
              <a:rPr lang="en-US"/>
              <a:t> Youth Protection Program (YPP) policies.</a:t>
            </a:r>
          </a:p>
          <a:p>
            <a:pPr>
              <a:lnSpc>
                <a:spcPct val="120000"/>
              </a:lnSpc>
            </a:pPr>
            <a:r>
              <a:rPr lang="en-US"/>
              <a:t>Report any unsafe behavior to event or local </a:t>
            </a:r>
            <a:r>
              <a:rPr lang="en-US" i="1"/>
              <a:t>FIRST</a:t>
            </a:r>
            <a:r>
              <a:rPr lang="en-US"/>
              <a:t> leadership.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en-US"/>
            </a:br>
            <a:r>
              <a:rPr lang="en-US"/>
              <a:t>Persons who do not comply with this Code of Conduct may be barred from participating in </a:t>
            </a:r>
            <a:r>
              <a:rPr lang="en-US" i="1"/>
              <a:t>FIRST</a:t>
            </a:r>
            <a:r>
              <a:rPr lang="en-US"/>
              <a:t> activities.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A00A9D-0AA2-47EA-8A71-BC70AB5C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825499"/>
          </a:xfrm>
        </p:spPr>
        <p:txBody>
          <a:bodyPr>
            <a:normAutofit/>
          </a:bodyPr>
          <a:lstStyle/>
          <a:p>
            <a:r>
              <a:rPr lang="en-US">
                <a:latin typeface="Helvetica Neue"/>
              </a:rPr>
              <a:t>Code of Conduct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2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E00779-853F-4873-ADBF-03EA9CB7F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5" y="925512"/>
            <a:ext cx="4067175" cy="477202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/>
              <a:t>It is your right to: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300">
                <a:latin typeface="Helvetica Neue"/>
              </a:rPr>
              <a:t>Be treated with </a:t>
            </a:r>
            <a:r>
              <a:rPr lang="en-US" sz="2300" i="1">
                <a:latin typeface="Helvetica Neue"/>
              </a:rPr>
              <a:t>Gracious Professionalism</a:t>
            </a:r>
            <a:r>
              <a:rPr lang="en-US" sz="2300" baseline="30000">
                <a:latin typeface="Helvetica Neue"/>
              </a:rPr>
              <a:t>®</a:t>
            </a:r>
            <a:r>
              <a:rPr lang="en-US" sz="2300">
                <a:latin typeface="Helvetica Neue"/>
              </a:rPr>
              <a:t>. 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>
                <a:latin typeface="Helvetica Neue"/>
              </a:rPr>
              <a:t>Feel valued.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>
                <a:latin typeface="Helvetica Neue"/>
              </a:rPr>
              <a:t>Understand your role. 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>
                <a:latin typeface="Helvetica Neue"/>
              </a:rPr>
              <a:t>Expect a safe environment. 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>
                <a:latin typeface="Helvetica Neue"/>
              </a:rPr>
              <a:t>Receive fair treatment and inclusion. 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>
                <a:latin typeface="Helvetica Neue"/>
              </a:rPr>
              <a:t>Reevaluate your time commitment.</a:t>
            </a:r>
            <a:endParaRPr lang="en-US" sz="230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/>
              <a:t>Communicate with your Volunteer Coordinator or your local </a:t>
            </a:r>
            <a:r>
              <a:rPr lang="en-US" sz="2300" i="1"/>
              <a:t>FIRST</a:t>
            </a:r>
            <a:r>
              <a:rPr lang="en-US" sz="2300"/>
              <a:t> leadership about: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/>
              <a:t>Concerns or limitations that are affecting your volunteer role.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/>
              <a:t>Any mistreatment towards you or others. 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>
                <a:latin typeface="Helvetica Neue"/>
              </a:rPr>
              <a:t>Contact </a:t>
            </a:r>
            <a:r>
              <a:rPr lang="en-US" sz="1800" i="1">
                <a:latin typeface="Helvetica Neue"/>
              </a:rPr>
              <a:t>FIRST</a:t>
            </a:r>
            <a:r>
              <a:rPr lang="en-US" sz="1800">
                <a:latin typeface="Helvetica Neue"/>
              </a:rPr>
              <a:t> directly if you feel that you are being treated improperly and attempts to resolve issues and conflicts at the local level are not successful -</a:t>
            </a:r>
            <a:r>
              <a:rPr lang="en-US" sz="1800">
                <a:solidFill>
                  <a:srgbClr val="00B0F0"/>
                </a:solidFill>
                <a:latin typeface="Helvetica Neu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volunteer@firstinspires.org</a:t>
            </a:r>
            <a:endParaRPr lang="en-US" sz="1800" u="sng">
              <a:latin typeface="Helvetica Neue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A00A9D-0AA2-47EA-8A71-BC70AB5CF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6376"/>
            <a:ext cx="7886700" cy="634999"/>
          </a:xfrm>
        </p:spPr>
        <p:txBody>
          <a:bodyPr>
            <a:normAutofit/>
          </a:bodyPr>
          <a:lstStyle/>
          <a:p>
            <a:r>
              <a:rPr lang="en-US" sz="3200">
                <a:latin typeface="Helvetica Neue"/>
              </a:rPr>
              <a:t>Volunteer Rights and Responsibilities</a:t>
            </a:r>
            <a:endParaRPr lang="en-US" sz="3200" err="1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CB99BD14-A766-4D20-967C-023BBEC8609C}"/>
              </a:ext>
            </a:extLst>
          </p:cNvPr>
          <p:cNvSpPr txBox="1">
            <a:spLocks/>
          </p:cNvSpPr>
          <p:nvPr/>
        </p:nvSpPr>
        <p:spPr>
          <a:xfrm>
            <a:off x="4791075" y="841375"/>
            <a:ext cx="3848100" cy="47339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sz="2200"/>
              <a:t>It is your responsibility to: </a:t>
            </a:r>
          </a:p>
          <a:p>
            <a:pPr>
              <a:spcBef>
                <a:spcPts val="600"/>
              </a:spcBef>
            </a:pPr>
            <a:r>
              <a:rPr lang="en-US" sz="1800">
                <a:latin typeface="Helvetica Neue"/>
              </a:rPr>
              <a:t>Treat others with </a:t>
            </a:r>
            <a:r>
              <a:rPr lang="en-US" sz="1800" i="1">
                <a:latin typeface="Helvetica Neue"/>
              </a:rPr>
              <a:t>Gracious Professionalism</a:t>
            </a:r>
            <a:r>
              <a:rPr lang="en-US" sz="1800">
                <a:latin typeface="Helvetica Neue"/>
              </a:rPr>
              <a:t>®. </a:t>
            </a:r>
            <a:endParaRPr lang="en-US" sz="1800"/>
          </a:p>
          <a:p>
            <a:pPr>
              <a:spcBef>
                <a:spcPts val="400"/>
              </a:spcBef>
            </a:pPr>
            <a:r>
              <a:rPr lang="en-US" sz="1800"/>
              <a:t>Follow the schedule and the role description provided for your position. </a:t>
            </a:r>
          </a:p>
          <a:p>
            <a:pPr>
              <a:spcBef>
                <a:spcPts val="400"/>
              </a:spcBef>
            </a:pPr>
            <a:r>
              <a:rPr lang="en-US" sz="1800">
                <a:latin typeface="Helvetica Neue"/>
              </a:rPr>
              <a:t>Respect others, treat them fairly and kindly. Be inclusive and follow the non-discrimination policy of </a:t>
            </a:r>
            <a:r>
              <a:rPr lang="en-US" sz="1800" i="1">
                <a:latin typeface="Helvetica Neue"/>
              </a:rPr>
              <a:t>FIRST</a:t>
            </a:r>
            <a:r>
              <a:rPr lang="en-US" sz="1800">
                <a:latin typeface="Helvetica Neue"/>
              </a:rPr>
              <a:t>. </a:t>
            </a:r>
            <a:endParaRPr lang="en-US" sz="1800"/>
          </a:p>
          <a:p>
            <a:pPr>
              <a:spcBef>
                <a:spcPts val="400"/>
              </a:spcBef>
            </a:pPr>
            <a:r>
              <a:rPr lang="en-US" sz="1800"/>
              <a:t>Follow safety rules and ensure safety of others. Adhere to all </a:t>
            </a:r>
            <a:r>
              <a:rPr lang="en-US" sz="1800" i="1"/>
              <a:t>FIRST</a:t>
            </a:r>
            <a:r>
              <a:rPr lang="en-US" sz="1800"/>
              <a:t> Youth Protection Program (YPP) policies.</a:t>
            </a:r>
          </a:p>
          <a:p>
            <a:pPr>
              <a:spcBef>
                <a:spcPts val="400"/>
              </a:spcBef>
            </a:pPr>
            <a:r>
              <a:rPr lang="en-US" sz="1800"/>
              <a:t>Adhere to the </a:t>
            </a:r>
            <a:r>
              <a:rPr lang="en-US" sz="1800" i="1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</a:t>
            </a:r>
            <a:r>
              <a:rPr lang="en-US" sz="180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Code of Conduct</a:t>
            </a:r>
            <a:r>
              <a:rPr lang="en-US" sz="1800"/>
              <a:t>. </a:t>
            </a:r>
          </a:p>
          <a:p>
            <a:pPr>
              <a:spcBef>
                <a:spcPts val="400"/>
              </a:spcBef>
            </a:pPr>
            <a:r>
              <a:rPr lang="en-US" sz="1800"/>
              <a:t>Have FUN!</a:t>
            </a:r>
            <a:endParaRPr lang="en-US" sz="1800">
              <a:highlight>
                <a:srgbClr val="FFFF00"/>
              </a:highlight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4509FD5-B5EB-4EF9-84C2-5C8BDD647A3C}"/>
              </a:ext>
            </a:extLst>
          </p:cNvPr>
          <p:cNvSpPr txBox="1">
            <a:spLocks/>
          </p:cNvSpPr>
          <p:nvPr/>
        </p:nvSpPr>
        <p:spPr>
          <a:xfrm>
            <a:off x="1065317" y="5741988"/>
            <a:ext cx="7013366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See the full </a:t>
            </a:r>
            <a:r>
              <a:rPr lang="en-US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Volunteer Rights &amp; Responsibilities</a:t>
            </a:r>
            <a:endParaRPr lang="en-US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en-US" sz="17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4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17BAF-5EBD-4C1D-BA1B-86A2F849B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Day 1 Schedule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A786E2F-0C1F-4A28-A758-F75B865D45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01600">
              <a:spcBef>
                <a:spcPts val="320"/>
              </a:spcBef>
              <a:buClr>
                <a:srgbClr val="F30000"/>
              </a:buClr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Verdana"/>
                <a:cs typeface="Verdana"/>
                <a:sym typeface="Verdana"/>
              </a:rPr>
              <a:t>INSERT YOUR EVENT SCHEDULE HERE </a:t>
            </a:r>
            <a:endParaRPr lang="en-US">
              <a:solidFill>
                <a:schemeClr val="dk1"/>
              </a:solidFill>
              <a:highlight>
                <a:srgbClr val="FFFF00"/>
              </a:highlight>
              <a:latin typeface="Helvetica Neue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46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6EAFC-5A17-4E32-8E9D-3CEFD98B0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Day 2 Schedule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F24776-4E00-4305-A0D6-339FAA8B7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01600">
              <a:spcBef>
                <a:spcPts val="320"/>
              </a:spcBef>
              <a:buClr>
                <a:srgbClr val="F30000"/>
              </a:buClr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Verdana"/>
                <a:cs typeface="Verdana"/>
                <a:sym typeface="Verdana"/>
              </a:rPr>
              <a:t>INSERT YOUR EVENT SCHEDULE HERE</a:t>
            </a:r>
            <a:endParaRPr lang="en-US">
              <a:solidFill>
                <a:schemeClr val="dk1"/>
              </a:solidFill>
              <a:highlight>
                <a:srgbClr val="FFFF00"/>
              </a:highligh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5479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6EAFC-5A17-4E32-8E9D-3CEFD98B0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Helvetica Neue"/>
              </a:rPr>
              <a:t>Day 3 Schedule</a:t>
            </a:r>
            <a:br>
              <a:rPr lang="en-US">
                <a:latin typeface="Helvetica Neue"/>
              </a:rPr>
            </a:br>
            <a:r>
              <a:rPr lang="en-US" sz="3100" b="0">
                <a:latin typeface="Helvetica Neue"/>
              </a:rPr>
              <a:t>(If applicable)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F24776-4E00-4305-A0D6-339FAA8B7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01600">
              <a:spcBef>
                <a:spcPts val="320"/>
              </a:spcBef>
              <a:buClr>
                <a:srgbClr val="F30000"/>
              </a:buClr>
            </a:pPr>
            <a:r>
              <a:rPr lang="en-US" b="1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Verdana"/>
                <a:cs typeface="Verdana"/>
                <a:sym typeface="Verdana"/>
              </a:rPr>
              <a:t>INSERT YOUR EVENT SCHEDULE HERE</a:t>
            </a:r>
            <a:endParaRPr lang="en-US">
              <a:solidFill>
                <a:schemeClr val="dk1"/>
              </a:solidFill>
              <a:highlight>
                <a:srgbClr val="FFFF00"/>
              </a:highligh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0090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FA9961-2D21-4740-9371-D40A46D05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247775"/>
            <a:ext cx="7886700" cy="47688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highlight>
                  <a:srgbClr val="FFFF00"/>
                </a:highlight>
              </a:rPr>
              <a:t>Include things like parking information, what doors are open early for volunteers, what meals are provided (where &amp; when), etc.</a:t>
            </a:r>
          </a:p>
          <a:p>
            <a:r>
              <a:rPr lang="en-US">
                <a:highlight>
                  <a:srgbClr val="FFFF00"/>
                </a:highlight>
                <a:latin typeface="Helvetica Neue"/>
              </a:rPr>
              <a:t>Check with your Planning Committee, Program Delivery Partner (PDP) and Event Manager for additional information to share.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207C2FD-6735-4529-BB64-EF33A4651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Specific Information</a:t>
            </a:r>
          </a:p>
        </p:txBody>
      </p:sp>
    </p:spTree>
    <p:extLst>
      <p:ext uri="{BB962C8B-B14F-4D97-AF65-F5344CB8AC3E}">
        <p14:creationId xmlns:p14="http://schemas.microsoft.com/office/powerpoint/2010/main" val="273044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2A3E0F-AD46-4E8B-AC0D-CAEFDF0B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052E6-E16C-A04B-8192-1DB31D569F0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5F115-E76A-4D37-BDC0-13B4484F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238250"/>
            <a:ext cx="7886700" cy="4778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Helvetica Neue"/>
              </a:rPr>
              <a:t>Volunteers will be provided a volunteer t-shirt and name badge at Volunteer Registration upon arrival.</a:t>
            </a:r>
            <a:br>
              <a:rPr lang="en-US"/>
            </a:br>
            <a:endParaRPr lang="en-US"/>
          </a:p>
          <a:p>
            <a:r>
              <a:rPr lang="en-US"/>
              <a:t>Please wear comfortable closed-toed shoes </a:t>
            </a:r>
          </a:p>
          <a:p>
            <a:endParaRPr lang="en-US"/>
          </a:p>
          <a:p>
            <a:r>
              <a:rPr lang="en-US">
                <a:latin typeface="Helvetica Neue"/>
              </a:rPr>
              <a:t>Bring - </a:t>
            </a:r>
          </a:p>
          <a:p>
            <a:pPr lvl="1"/>
            <a:r>
              <a:rPr lang="en-US">
                <a:latin typeface="Helvetica Neue"/>
              </a:rPr>
              <a:t>Safety glasses</a:t>
            </a:r>
            <a:endParaRPr lang="en-US"/>
          </a:p>
          <a:p>
            <a:pPr lvl="1"/>
            <a:r>
              <a:rPr lang="en-US">
                <a:latin typeface="Helvetica Neue"/>
                <a:sym typeface="Verdana"/>
              </a:rPr>
              <a:t>A water bottle</a:t>
            </a:r>
            <a:endParaRPr lang="en-US">
              <a:latin typeface="Helvetica Neue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37C007-4EC8-4C87-ABD5-99417770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12" y="374652"/>
            <a:ext cx="8562975" cy="762634"/>
          </a:xfrm>
        </p:spPr>
        <p:txBody>
          <a:bodyPr>
            <a:normAutofit/>
          </a:bodyPr>
          <a:lstStyle/>
          <a:p>
            <a:r>
              <a:rPr lang="en-US" sz="3400"/>
              <a:t>Volunteer Dress Code &amp; What to Bring</a:t>
            </a:r>
          </a:p>
        </p:txBody>
      </p:sp>
    </p:spTree>
    <p:extLst>
      <p:ext uri="{BB962C8B-B14F-4D97-AF65-F5344CB8AC3E}">
        <p14:creationId xmlns:p14="http://schemas.microsoft.com/office/powerpoint/2010/main" val="2251693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4E63BA-4393-4267-B174-96160723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052E6-E16C-A04B-8192-1DB31D569F0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00284-78F4-443B-BA27-F79983166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5619" y="1802604"/>
            <a:ext cx="4162425" cy="41068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Volunteers are important role models for teams. They work together to help them throughout events. </a:t>
            </a:r>
            <a:br>
              <a:rPr lang="en-US" sz="2400"/>
            </a:br>
            <a:endParaRPr lang="en-US" sz="2400"/>
          </a:p>
          <a:p>
            <a:r>
              <a:rPr lang="en-US" sz="2400" i="1">
                <a:latin typeface="Helvetica Neue"/>
              </a:rPr>
              <a:t>Gracious Professionalism</a:t>
            </a:r>
            <a:r>
              <a:rPr lang="en-US">
                <a:latin typeface="Helvetica Neue"/>
              </a:rPr>
              <a:t>®</a:t>
            </a:r>
            <a:r>
              <a:rPr lang="en-US" sz="2400">
                <a:latin typeface="Helvetica Neue"/>
              </a:rPr>
              <a:t> sets the tone for events and provides a positive experience for our customers to be inspired.</a:t>
            </a:r>
            <a:endParaRPr lang="en-US" sz="2400">
              <a:latin typeface="Helvetica Neue"/>
              <a:cs typeface="Arial"/>
            </a:endParaRP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C39DC2-396A-4541-9D38-07B15852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Teams are our Customers!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9D0DE7-9E83-4D29-9DE2-B7C7F4B792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13796">
            <a:off x="330086" y="1807480"/>
            <a:ext cx="2646336" cy="176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4DB17E-CC43-425B-BD91-756CD831B8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0000">
            <a:off x="592041" y="3870431"/>
            <a:ext cx="2004757" cy="2004757"/>
          </a:xfrm>
          <a:prstGeom prst="rect">
            <a:avLst/>
          </a:prstGeom>
          <a:ln w="88900" cap="sq" cmpd="sng">
            <a:solidFill>
              <a:srgbClr val="00A551"/>
            </a:solidFill>
            <a:miter lim="800000"/>
          </a:ln>
          <a:effectLst>
            <a:outerShdw blurRad="54991" dist="18034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7DC7CB-B99E-47C9-A562-0A02505890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0000">
            <a:off x="2408303" y="2821747"/>
            <a:ext cx="1954276" cy="1954276"/>
          </a:xfrm>
          <a:prstGeom prst="rect">
            <a:avLst/>
          </a:prstGeom>
          <a:ln w="88900" cap="sq" cmpd="sng">
            <a:solidFill>
              <a:srgbClr val="FA1E31"/>
            </a:solidFill>
            <a:prstDash val="solid"/>
            <a:miter lim="800000"/>
          </a:ln>
          <a:effectLst>
            <a:outerShdw blurRad="54991" dist="18034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285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AE6F3E-54B0-4025-82A2-63B7AA932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052E6-E16C-A04B-8192-1DB31D569F0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A7235F-2D53-4E02-A46E-27539D83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Interact with teams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4A2F32-5CC5-45AB-AF1A-B830E4435C2A}"/>
              </a:ext>
            </a:extLst>
          </p:cNvPr>
          <p:cNvSpPr txBox="1">
            <a:spLocks/>
          </p:cNvSpPr>
          <p:nvPr/>
        </p:nvSpPr>
        <p:spPr>
          <a:xfrm>
            <a:off x="303624" y="1189233"/>
            <a:ext cx="4038600" cy="503059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Remember that not all students come from the same background</a:t>
            </a:r>
          </a:p>
          <a:p>
            <a:pPr lvl="1"/>
            <a:r>
              <a:rPr lang="en-US" sz="1800"/>
              <a:t>Some students may be uncomfortable with eye contact and talking to adults they don’t know</a:t>
            </a:r>
          </a:p>
          <a:p>
            <a:r>
              <a:rPr lang="en-US" sz="2000"/>
              <a:t>Avoid chewing gum, eating, or playing with your phone while talking to teams. – Give them your full attention!</a:t>
            </a:r>
          </a:p>
          <a:p>
            <a:r>
              <a:rPr lang="en-US" sz="2000"/>
              <a:t>Be aware that there may be teams you interact with that English is their second language, or they may have a translator.</a:t>
            </a:r>
          </a:p>
          <a:p>
            <a:pPr lvl="1"/>
            <a:r>
              <a:rPr lang="en-US" sz="1800"/>
              <a:t>Please be patient with these teams</a:t>
            </a:r>
          </a:p>
          <a:p>
            <a:r>
              <a:rPr lang="en-US" sz="2000"/>
              <a:t>Do not make any comments about appearance or clothing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21FDB-C7A3-43C6-9E3E-B2022AE8C18F}"/>
              </a:ext>
            </a:extLst>
          </p:cNvPr>
          <p:cNvSpPr txBox="1"/>
          <p:nvPr/>
        </p:nvSpPr>
        <p:spPr>
          <a:xfrm>
            <a:off x="4801777" y="1251842"/>
            <a:ext cx="3942105" cy="738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Helvetica Neue" panose="02000503000000020004"/>
              </a:rPr>
              <a:t>Keep all your interactions with teams</a:t>
            </a:r>
          </a:p>
          <a:p>
            <a:pPr algn="ctr"/>
            <a:r>
              <a:rPr lang="en-US" sz="2400" b="1">
                <a:latin typeface="Helvetica Neue" panose="02000503000000020004"/>
              </a:rPr>
              <a:t>POSITIVE</a:t>
            </a:r>
          </a:p>
        </p:txBody>
      </p:sp>
      <p:pic>
        <p:nvPicPr>
          <p:cNvPr id="12" name="Picture 11" descr="A head ref talking to some team members">
            <a:extLst>
              <a:ext uri="{FF2B5EF4-FFF2-40B4-BE49-F238E27FC236}">
                <a16:creationId xmlns:a16="http://schemas.microsoft.com/office/drawing/2014/main" id="{2830E76C-8BFD-44D9-8D0A-01ACA67B4E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823" y="2114587"/>
            <a:ext cx="3006011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323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584EB8-BD89-4C06-8E15-259F47E2A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6650" y="1098600"/>
            <a:ext cx="4493700" cy="307302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>
                <a:latin typeface="Helvetica Neue"/>
                <a:ea typeface="Roboto"/>
                <a:cs typeface="Roboto"/>
              </a:rPr>
              <a:t>As part of our </a:t>
            </a:r>
            <a:r>
              <a:rPr lang="en-US">
                <a:latin typeface="Helvetica Neue"/>
                <a:ea typeface="Roboto"/>
                <a:cs typeface="Roboto"/>
                <a:hlinkClick r:id="rId3"/>
              </a:rPr>
              <a:t>commitment to creating a unified community</a:t>
            </a:r>
            <a:r>
              <a:rPr lang="en-US">
                <a:latin typeface="Helvetica Neue"/>
                <a:ea typeface="Roboto"/>
                <a:cs typeface="Roboto"/>
              </a:rPr>
              <a:t> for all our participants, we have partnered with leading organizations to create optional trainings on how you can inspire the youth voice, and build a connected team.</a:t>
            </a:r>
            <a:endParaRPr lang="en-US"/>
          </a:p>
          <a:p>
            <a:r>
              <a:rPr lang="en-US">
                <a:latin typeface="Helvetica Neue"/>
              </a:rPr>
              <a:t>Volunteers may review </a:t>
            </a:r>
            <a:r>
              <a:rPr lang="en-US" i="1">
                <a:solidFill>
                  <a:srgbClr val="00B0F0"/>
                </a:solidFill>
                <a:latin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STEM For Everyone </a:t>
            </a:r>
            <a:r>
              <a:rPr lang="en-US">
                <a:solidFill>
                  <a:srgbClr val="00B0F0"/>
                </a:solidFill>
                <a:latin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Trainings &amp; Resources</a:t>
            </a:r>
            <a:r>
              <a:rPr lang="en-US">
                <a:latin typeface="Helvetica Neue" panose="02000503000000020004"/>
              </a:rPr>
              <a:t>. 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BFDF5E4-2862-4BD0-89EA-CECD34F2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274570"/>
            <a:ext cx="8020050" cy="762634"/>
          </a:xfrm>
        </p:spPr>
        <p:txBody>
          <a:bodyPr>
            <a:normAutofit/>
          </a:bodyPr>
          <a:lstStyle/>
          <a:p>
            <a:pPr algn="ctr"/>
            <a:r>
              <a:rPr lang="en-US" i="1">
                <a:latin typeface="Helvetica Neue"/>
              </a:rPr>
              <a:t>STEM for Everyone</a:t>
            </a:r>
            <a:r>
              <a:rPr lang="en-US">
                <a:latin typeface="Helvetica Neue"/>
              </a:rPr>
              <a:t>™</a:t>
            </a:r>
            <a:endParaRPr lang="en-US"/>
          </a:p>
        </p:txBody>
      </p:sp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8C20C1A-74F4-4505-8390-05FC0B194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300" y="1226287"/>
            <a:ext cx="4261820" cy="2595100"/>
          </a:xfrm>
          <a:prstGeom prst="rect">
            <a:avLst/>
          </a:prstGeom>
        </p:spPr>
      </p:pic>
      <p:pic>
        <p:nvPicPr>
          <p:cNvPr id="2" name="Picture 1" descr="A close up of a text&#10;&#10;AI-generated content may be incorrect.">
            <a:extLst>
              <a:ext uri="{FF2B5EF4-FFF2-40B4-BE49-F238E27FC236}">
                <a16:creationId xmlns:a16="http://schemas.microsoft.com/office/drawing/2014/main" id="{8DD748E0-F5A7-253B-B505-18DD1C7A2F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19"/>
          <a:stretch>
            <a:fillRect/>
          </a:stretch>
        </p:blipFill>
        <p:spPr>
          <a:xfrm>
            <a:off x="0" y="4530817"/>
            <a:ext cx="9154899" cy="123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36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6FFB26-5E13-43C7-B4F4-42DBA4790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2" y="2886076"/>
            <a:ext cx="9058275" cy="1819274"/>
          </a:xfrm>
        </p:spPr>
        <p:txBody>
          <a:bodyPr>
            <a:noAutofit/>
          </a:bodyPr>
          <a:lstStyle/>
          <a:p>
            <a:pPr algn="ctr"/>
            <a:r>
              <a:rPr lang="en-US" sz="4800"/>
              <a:t>Thank you for volunteering and have fun!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007E4A-C132-4ED8-92FE-C96DB5E405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86813" y="6559550"/>
            <a:ext cx="357187" cy="209550"/>
          </a:xfrm>
        </p:spPr>
        <p:txBody>
          <a:bodyPr/>
          <a:lstStyle/>
          <a:p>
            <a:fld id="{C53052E6-E16C-A04B-8192-1DB31D569F0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3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83b0be-e607-49da-a246-f298b4b5ec7f">
      <Terms xmlns="http://schemas.microsoft.com/office/infopath/2007/PartnerControls"/>
    </lcf76f155ced4ddcb4097134ff3c332f>
    <TaxCatchAll xmlns="0bfdc619-4bd5-4a26-8e37-4be4446dc23a" xsi:nil="true"/>
    <MediaLengthInSeconds xmlns="8a83b0be-e607-49da-a246-f298b4b5ec7f" xsi:nil="true"/>
    <SharedWithUsers xmlns="b718360c-095c-4280-bd47-11306c163094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0FF582BA2C74CA333CA7FE12CA5DA" ma:contentTypeVersion="17" ma:contentTypeDescription="Create a new document." ma:contentTypeScope="" ma:versionID="5158ff83a7f5f8de8ee8c5c10d1da38e">
  <xsd:schema xmlns:xsd="http://www.w3.org/2001/XMLSchema" xmlns:xs="http://www.w3.org/2001/XMLSchema" xmlns:p="http://schemas.microsoft.com/office/2006/metadata/properties" xmlns:ns2="8a83b0be-e607-49da-a246-f298b4b5ec7f" xmlns:ns3="b718360c-095c-4280-bd47-11306c163094" xmlns:ns4="0bfdc619-4bd5-4a26-8e37-4be4446dc23a" targetNamespace="http://schemas.microsoft.com/office/2006/metadata/properties" ma:root="true" ma:fieldsID="99531c04490ff691b27d185b3bd19086" ns2:_="" ns3:_="" ns4:_="">
    <xsd:import namespace="8a83b0be-e607-49da-a246-f298b4b5ec7f"/>
    <xsd:import namespace="b718360c-095c-4280-bd47-11306c163094"/>
    <xsd:import namespace="0bfdc619-4bd5-4a26-8e37-4be4446dc2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3b0be-e607-49da-a246-f298b4b5ec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8360c-095c-4280-bd47-11306c163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dc619-4bd5-4a26-8e37-4be4446dc23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c931174-68fc-4c21-937b-caa901218770}" ma:internalName="TaxCatchAll" ma:showField="CatchAllData" ma:web="b718360c-095c-4280-bd47-11306c1630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42F4C2-3B43-44F3-BFC0-E644B23D6367}">
  <ds:schemaRefs>
    <ds:schemaRef ds:uri="b718360c-095c-4280-bd47-11306c163094"/>
    <ds:schemaRef ds:uri="http://purl.org/dc/dcmitype/"/>
    <ds:schemaRef ds:uri="8a83b0be-e607-49da-a246-f298b4b5ec7f"/>
    <ds:schemaRef ds:uri="http://schemas.microsoft.com/office/2006/documentManagement/types"/>
    <ds:schemaRef ds:uri="http://purl.org/dc/elements/1.1/"/>
    <ds:schemaRef ds:uri="0bfdc619-4bd5-4a26-8e37-4be4446dc23a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2021E92-FDF2-4FCB-9584-B710FC9509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F5BFF1-71EA-41A5-9654-5300A738D7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3b0be-e607-49da-a246-f298b4b5ec7f"/>
    <ds:schemaRef ds:uri="b718360c-095c-4280-bd47-11306c163094"/>
    <ds:schemaRef ds:uri="0bfdc619-4bd5-4a26-8e37-4be4446dc2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971</Words>
  <Application>Microsoft Office PowerPoint</Application>
  <PresentationFormat>On-screen Show (4:3)</PresentationFormat>
  <Paragraphs>110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Gill Sans</vt:lpstr>
      <vt:lpstr>Helvetica Neue</vt:lpstr>
      <vt:lpstr>Verdana</vt:lpstr>
      <vt:lpstr>Office Theme</vt:lpstr>
      <vt:lpstr>PowerPoint Presentation</vt:lpstr>
      <vt:lpstr>Agenda</vt:lpstr>
      <vt:lpstr>Overview of FIRST</vt:lpstr>
      <vt:lpstr>Gracious Professionalism®</vt:lpstr>
      <vt:lpstr>FIRST Core Values</vt:lpstr>
      <vt:lpstr>2027 Game – BIOCORE™ presented by Haas</vt:lpstr>
      <vt:lpstr>Code of Conduct</vt:lpstr>
      <vt:lpstr>Volunteer Rights and Responsibilities</vt:lpstr>
      <vt:lpstr>Day 1 Schedule</vt:lpstr>
      <vt:lpstr>Day 2 Schedule</vt:lpstr>
      <vt:lpstr>Day 3 Schedule (If applicable)</vt:lpstr>
      <vt:lpstr>Event Specific Information</vt:lpstr>
      <vt:lpstr>Volunteer Dress Code &amp; What to Bring</vt:lpstr>
      <vt:lpstr>Teams are our Customers!</vt:lpstr>
      <vt:lpstr>How to Interact with teams</vt:lpstr>
      <vt:lpstr>STEM for Everyone™</vt:lpstr>
      <vt:lpstr>Thank you for volunteering and have fun!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inside look at the FIRST Robotics Competition Judging Process</dc:title>
  <dc:creator>Fiona Hanlon</dc:creator>
  <cp:lastModifiedBy>Kelsey Osborne</cp:lastModifiedBy>
  <cp:revision>7</cp:revision>
  <dcterms:created xsi:type="dcterms:W3CDTF">2020-06-26T16:41:52Z</dcterms:created>
  <dcterms:modified xsi:type="dcterms:W3CDTF">2026-07-20T17:20:30Z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0x010100ACC0FF582BA2C74CA333CA7FE12CA5DA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xd_Signature">
    <vt:lpwstr/>
  </property>
  <property fmtid="{D5CDD505-2E9C-101B-9397-08002B2CF9AE}" pid="9" name="TriggerFlowInfo">
    <vt:lpwstr/>
  </property>
</Properties>
</file>