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4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embeddedFontLst>
    <p:embeddedFont>
      <p:font typeface="Roboto" panose="020B0604020202020204" charset="0"/>
      <p:regular r:id="rId30"/>
      <p:bold r:id="rId31"/>
      <p:italic r:id="rId32"/>
      <p:boldItalic r:id="rId33"/>
    </p:embeddedFont>
    <p:embeddedFont>
      <p:font typeface="Roboto Condensed" panose="020B060402020202020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161220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344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08862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3245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97755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00382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88149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91278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50441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4108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3071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1124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84023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47286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1527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42758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06578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4629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12880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Robot Demo after ppt.</a:t>
            </a:r>
          </a:p>
        </p:txBody>
      </p:sp>
    </p:spTree>
    <p:extLst>
      <p:ext uri="{BB962C8B-B14F-4D97-AF65-F5344CB8AC3E}">
        <p14:creationId xmlns:p14="http://schemas.microsoft.com/office/powerpoint/2010/main" val="30770094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1259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1647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6530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2237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1951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975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6271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7307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Clr>
                <a:schemeClr val="lt2"/>
              </a:buClr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2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chemeClr val="lt1"/>
              </a:buClr>
              <a:buSzPct val="100000"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480"/>
              </a:spcBef>
              <a:buClr>
                <a:schemeClr val="lt1"/>
              </a:buClr>
              <a:buSzPct val="100000"/>
              <a:defRPr sz="2400">
                <a:solidFill>
                  <a:schemeClr val="lt1"/>
                </a:solidFill>
              </a:defRPr>
            </a:lvl2pPr>
            <a:lvl3pPr lvl="2">
              <a:spcBef>
                <a:spcPts val="480"/>
              </a:spcBef>
              <a:buClr>
                <a:schemeClr val="lt1"/>
              </a:buClr>
              <a:buSzPct val="100000"/>
              <a:defRPr sz="2400">
                <a:solidFill>
                  <a:schemeClr val="lt1"/>
                </a:solidFill>
              </a:defRPr>
            </a:lvl3pPr>
            <a:lvl4pPr lvl="3">
              <a:spcBef>
                <a:spcPts val="360"/>
              </a:spcBef>
              <a:buClr>
                <a:schemeClr val="lt1"/>
              </a:buClr>
              <a:buSzPct val="100000"/>
              <a:defRPr sz="1800">
                <a:solidFill>
                  <a:schemeClr val="lt1"/>
                </a:solidFill>
              </a:defRPr>
            </a:lvl4pPr>
            <a:lvl5pPr lvl="4">
              <a:spcBef>
                <a:spcPts val="360"/>
              </a:spcBef>
              <a:buClr>
                <a:schemeClr val="lt1"/>
              </a:buClr>
              <a:buSzPct val="100000"/>
              <a:defRPr sz="1800">
                <a:solidFill>
                  <a:schemeClr val="lt1"/>
                </a:solidFill>
              </a:defRPr>
            </a:lvl5pPr>
            <a:lvl6pPr lvl="5">
              <a:spcBef>
                <a:spcPts val="360"/>
              </a:spcBef>
              <a:buClr>
                <a:schemeClr val="lt1"/>
              </a:buClr>
              <a:buSzPct val="100000"/>
              <a:defRPr sz="1800">
                <a:solidFill>
                  <a:schemeClr val="lt1"/>
                </a:solidFill>
              </a:defRPr>
            </a:lvl6pPr>
            <a:lvl7pPr lvl="6">
              <a:spcBef>
                <a:spcPts val="360"/>
              </a:spcBef>
              <a:buClr>
                <a:schemeClr val="lt1"/>
              </a:buClr>
              <a:buSzPct val="100000"/>
              <a:defRPr sz="1800">
                <a:solidFill>
                  <a:schemeClr val="lt1"/>
                </a:solidFill>
              </a:defRPr>
            </a:lvl7pPr>
            <a:lvl8pPr lvl="7">
              <a:spcBef>
                <a:spcPts val="360"/>
              </a:spcBef>
              <a:buClr>
                <a:schemeClr val="lt1"/>
              </a:buClr>
              <a:buSzPct val="100000"/>
              <a:defRPr sz="1800">
                <a:solidFill>
                  <a:schemeClr val="lt1"/>
                </a:solidFill>
              </a:defRPr>
            </a:lvl8pPr>
            <a:lvl9pPr lvl="8">
              <a:spcBef>
                <a:spcPts val="360"/>
              </a:spcBef>
              <a:buClr>
                <a:schemeClr val="lt1"/>
              </a:buClr>
              <a:buSzPct val="100000"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300">
                <a:solidFill>
                  <a:schemeClr val="lt1"/>
                </a:solidFill>
              </a:rPr>
              <a:t>‹#›</a:t>
            </a:fld>
            <a:endParaRPr lang="en" sz="1300">
              <a:solidFill>
                <a:schemeClr val="lt1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acebook.com/groups/168451096588315/" TargetMode="Externa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cs.google.com/document/d/1HXIxt1_t33LGQktwf56t_vLElbJf3MfEBrimapilD2E/edit?usp=sharing" TargetMode="External"/><Relationship Id="rId5" Type="http://schemas.openxmlformats.org/officeDocument/2006/relationships/hyperlink" Target="http://team1671.com/pages/calendar/" TargetMode="External"/><Relationship Id="rId4" Type="http://schemas.openxmlformats.org/officeDocument/2006/relationships/hyperlink" Target="https://www.facebook.com/groups/168451096588315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ctrTitle"/>
          </p:nvPr>
        </p:nvSpPr>
        <p:spPr>
          <a:xfrm>
            <a:off x="685800" y="412842"/>
            <a:ext cx="7772400" cy="1159799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6000" b="0">
                <a:latin typeface="Roboto"/>
                <a:ea typeface="Roboto"/>
                <a:cs typeface="Roboto"/>
                <a:sym typeface="Roboto"/>
              </a:rPr>
              <a:t>Start a Booster Club!</a:t>
            </a:r>
          </a:p>
        </p:txBody>
      </p:sp>
      <p:sp>
        <p:nvSpPr>
          <p:cNvPr id="35" name="Shape 35"/>
          <p:cNvSpPr txBox="1">
            <a:spLocks noGrp="1"/>
          </p:cNvSpPr>
          <p:nvPr>
            <p:ph type="subTitle" idx="1"/>
          </p:nvPr>
        </p:nvSpPr>
        <p:spPr>
          <a:xfrm>
            <a:off x="685800" y="1658725"/>
            <a:ext cx="2804100" cy="3063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>
                <a:latin typeface="Roboto Condensed"/>
                <a:ea typeface="Roboto Condensed"/>
                <a:cs typeface="Roboto Condensed"/>
                <a:sym typeface="Roboto Condensed"/>
              </a:rPr>
              <a:t>Presented by </a:t>
            </a:r>
          </a:p>
          <a:p>
            <a:pPr lvl="0">
              <a:spcBef>
                <a:spcPts val="0"/>
              </a:spcBef>
              <a:buNone/>
            </a:pPr>
            <a:r>
              <a:rPr lang="en" sz="2400">
                <a:latin typeface="Roboto Condensed"/>
                <a:ea typeface="Roboto Condensed"/>
                <a:cs typeface="Roboto Condensed"/>
                <a:sym typeface="Roboto Condensed"/>
              </a:rPr>
              <a:t>Paul Lake</a:t>
            </a:r>
          </a:p>
          <a:p>
            <a:pPr lvl="0">
              <a:spcBef>
                <a:spcPts val="0"/>
              </a:spcBef>
              <a:buNone/>
            </a:pPr>
            <a:r>
              <a:rPr lang="en" sz="2400">
                <a:latin typeface="Roboto Condensed"/>
                <a:ea typeface="Roboto Condensed"/>
                <a:cs typeface="Roboto Condensed"/>
                <a:sym typeface="Roboto Condensed"/>
              </a:rPr>
              <a:t>Teacher Advisor</a:t>
            </a:r>
          </a:p>
          <a:p>
            <a:pPr lvl="0">
              <a:spcBef>
                <a:spcPts val="0"/>
              </a:spcBef>
              <a:buNone/>
            </a:pPr>
            <a:r>
              <a:rPr lang="en" sz="2400">
                <a:latin typeface="Roboto Condensed"/>
                <a:ea typeface="Roboto Condensed"/>
                <a:cs typeface="Roboto Condensed"/>
                <a:sym typeface="Roboto Condensed"/>
              </a:rPr>
              <a:t>Team 1671</a:t>
            </a:r>
          </a:p>
          <a:p>
            <a:pPr lvl="0">
              <a:spcBef>
                <a:spcPts val="0"/>
              </a:spcBef>
              <a:buNone/>
            </a:pPr>
            <a:r>
              <a:rPr lang="en" sz="2400">
                <a:latin typeface="Roboto Condensed"/>
                <a:ea typeface="Roboto Condensed"/>
                <a:cs typeface="Roboto Condensed"/>
                <a:sym typeface="Roboto Condensed"/>
              </a:rPr>
              <a:t>The Bird Brains</a:t>
            </a:r>
          </a:p>
          <a:p>
            <a:pPr lvl="0">
              <a:spcBef>
                <a:spcPts val="0"/>
              </a:spcBef>
              <a:buNone/>
            </a:pP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lvl="0">
              <a:spcBef>
                <a:spcPts val="0"/>
              </a:spcBef>
              <a:buNone/>
            </a:pPr>
            <a:r>
              <a:rPr lang="en" sz="2400">
                <a:latin typeface="Roboto Condensed"/>
                <a:ea typeface="Roboto Condensed"/>
                <a:cs typeface="Roboto Condensed"/>
                <a:sym typeface="Roboto Condensed"/>
              </a:rPr>
              <a:t>paullake@cusd.com </a:t>
            </a:r>
          </a:p>
        </p:txBody>
      </p:sp>
      <p:pic>
        <p:nvPicPr>
          <p:cNvPr id="36" name="Shape 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0026" y="1212300"/>
            <a:ext cx="3758921" cy="3931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b="0">
                <a:latin typeface="Roboto"/>
                <a:ea typeface="Roboto"/>
                <a:cs typeface="Roboto"/>
                <a:sym typeface="Roboto"/>
              </a:rPr>
              <a:t>Food… Glorious Food!!!</a:t>
            </a:r>
          </a:p>
        </p:txBody>
      </p:sp>
      <p:pic>
        <p:nvPicPr>
          <p:cNvPr id="103" name="Shape 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1568" y="4133867"/>
            <a:ext cx="3000849" cy="79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1568" y="4133867"/>
            <a:ext cx="3000849" cy="79197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2742300" y="4685175"/>
            <a:ext cx="3659400" cy="38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Inspiring young minds to spread their wings.</a:t>
            </a:r>
          </a:p>
        </p:txBody>
      </p:sp>
      <p:pic>
        <p:nvPicPr>
          <p:cNvPr id="106" name="Shape 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100" y="1063375"/>
            <a:ext cx="3000850" cy="4001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59950" y="1063375"/>
            <a:ext cx="2250612" cy="400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10550" y="1063375"/>
            <a:ext cx="3000850" cy="4001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457200" y="752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b="0">
                <a:latin typeface="Roboto"/>
                <a:ea typeface="Roboto"/>
                <a:cs typeface="Roboto"/>
                <a:sym typeface="Roboto"/>
              </a:rPr>
              <a:t>Family Potluck Night was a Blast!</a:t>
            </a:r>
          </a:p>
        </p:txBody>
      </p:sp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1568" y="4133867"/>
            <a:ext cx="3000849" cy="79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1568" y="4133867"/>
            <a:ext cx="3000849" cy="791974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Shape 116"/>
          <p:cNvSpPr txBox="1"/>
          <p:nvPr/>
        </p:nvSpPr>
        <p:spPr>
          <a:xfrm>
            <a:off x="2742300" y="4685175"/>
            <a:ext cx="3659400" cy="38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Inspiring young minds to spread their wings.</a:t>
            </a:r>
          </a:p>
        </p:txBody>
      </p:sp>
      <p:pic>
        <p:nvPicPr>
          <p:cNvPr id="117" name="Shape 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7200" y="1026025"/>
            <a:ext cx="5289600" cy="39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0">
                <a:latin typeface="Roboto"/>
                <a:ea typeface="Roboto"/>
                <a:cs typeface="Roboto"/>
                <a:sym typeface="Roboto"/>
              </a:rPr>
              <a:t>Bird Brain Boo$ter$ Rai$e Money </a:t>
            </a:r>
          </a:p>
        </p:txBody>
      </p:sp>
      <p:pic>
        <p:nvPicPr>
          <p:cNvPr id="123" name="Shape 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1568" y="4133867"/>
            <a:ext cx="3000849" cy="791974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 txBox="1"/>
          <p:nvPr/>
        </p:nvSpPr>
        <p:spPr>
          <a:xfrm>
            <a:off x="1670025" y="1380750"/>
            <a:ext cx="5862300" cy="26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Snack Bars (at FLL Competition)</a:t>
            </a:r>
          </a:p>
          <a:p>
            <a:pPr lv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Rummage Sale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Poker Night!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Solicit Financial &amp; Material Donations</a:t>
            </a:r>
          </a:p>
          <a:p>
            <a:pPr lv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Silent Auctions at Team Special Events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Dinner Dance</a:t>
            </a:r>
          </a:p>
          <a:p>
            <a:pPr lvl="0" rtl="0">
              <a:spcBef>
                <a:spcPts val="0"/>
              </a:spcBef>
              <a:buNone/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125" name="Shape 125"/>
          <p:cNvSpPr txBox="1"/>
          <p:nvPr/>
        </p:nvSpPr>
        <p:spPr>
          <a:xfrm>
            <a:off x="2742300" y="4685175"/>
            <a:ext cx="3659400" cy="38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Inspiring young minds to spread their wings.</a:t>
            </a:r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Shape 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1612" y="914624"/>
            <a:ext cx="5480774" cy="411057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Shape 131"/>
          <p:cNvSpPr txBox="1"/>
          <p:nvPr/>
        </p:nvSpPr>
        <p:spPr>
          <a:xfrm>
            <a:off x="391150" y="167125"/>
            <a:ext cx="8550600" cy="709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</a:rPr>
              <a:t>Boosters Running the Snack Bar at an FLL Event</a:t>
            </a:r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0">
                <a:latin typeface="Roboto"/>
                <a:ea typeface="Roboto"/>
                <a:cs typeface="Roboto"/>
                <a:sym typeface="Roboto"/>
              </a:rPr>
              <a:t>Bird Brain Boo$ter$ Rai$e Money </a:t>
            </a:r>
          </a:p>
        </p:txBody>
      </p:sp>
      <p:pic>
        <p:nvPicPr>
          <p:cNvPr id="137" name="Shape 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1568" y="4133867"/>
            <a:ext cx="3000849" cy="791974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Shape 138"/>
          <p:cNvSpPr txBox="1"/>
          <p:nvPr/>
        </p:nvSpPr>
        <p:spPr>
          <a:xfrm>
            <a:off x="4324425" y="1176225"/>
            <a:ext cx="3000900" cy="287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Rummage Sale</a:t>
            </a:r>
          </a:p>
          <a:p>
            <a:pPr lvl="0">
              <a:spcBef>
                <a:spcPts val="0"/>
              </a:spcBef>
              <a:buNone/>
            </a:pPr>
            <a:endParaRPr sz="2400"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Brought in about $1,400.  </a:t>
            </a:r>
          </a:p>
          <a:p>
            <a:pPr lvl="0">
              <a:spcBef>
                <a:spcPts val="0"/>
              </a:spcBef>
              <a:buNone/>
            </a:pPr>
            <a:endParaRPr sz="24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Nice!</a:t>
            </a:r>
          </a:p>
        </p:txBody>
      </p:sp>
      <p:pic>
        <p:nvPicPr>
          <p:cNvPr id="139" name="Shape 1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400" y="1104375"/>
            <a:ext cx="3098250" cy="302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Shape 1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75374" y="1408572"/>
            <a:ext cx="1911824" cy="3398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Shape 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1568" y="4133867"/>
            <a:ext cx="3000849" cy="791974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Shape 142"/>
          <p:cNvSpPr txBox="1"/>
          <p:nvPr/>
        </p:nvSpPr>
        <p:spPr>
          <a:xfrm>
            <a:off x="2742300" y="4685175"/>
            <a:ext cx="3659400" cy="38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Inspiring young minds to spread their wings.</a:t>
            </a:r>
          </a:p>
        </p:txBody>
      </p:sp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Shape 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349" y="140025"/>
            <a:ext cx="3583875" cy="477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2650" y="467198"/>
            <a:ext cx="5163000" cy="420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0">
                <a:latin typeface="Roboto"/>
                <a:ea typeface="Roboto"/>
                <a:cs typeface="Roboto"/>
                <a:sym typeface="Roboto"/>
              </a:rPr>
              <a:t>Quiet please, silent auction in progress</a:t>
            </a:r>
          </a:p>
        </p:txBody>
      </p:sp>
      <p:pic>
        <p:nvPicPr>
          <p:cNvPr id="154" name="Shape 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1568" y="4133867"/>
            <a:ext cx="3000849" cy="791974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Shape 155"/>
          <p:cNvSpPr txBox="1"/>
          <p:nvPr/>
        </p:nvSpPr>
        <p:spPr>
          <a:xfrm>
            <a:off x="2742300" y="4685175"/>
            <a:ext cx="3659400" cy="38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Inspiring young minds to spread their wings.</a:t>
            </a:r>
          </a:p>
        </p:txBody>
      </p:sp>
      <p:pic>
        <p:nvPicPr>
          <p:cNvPr id="156" name="Shape 1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900" y="1063375"/>
            <a:ext cx="4262100" cy="319657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Shape 157"/>
          <p:cNvSpPr txBox="1"/>
          <p:nvPr/>
        </p:nvSpPr>
        <p:spPr>
          <a:xfrm>
            <a:off x="5155275" y="1447725"/>
            <a:ext cx="3225000" cy="246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2400">
                <a:solidFill>
                  <a:srgbClr val="FFFFFF"/>
                </a:solidFill>
              </a:rPr>
              <a:t>Parent Night</a:t>
            </a:r>
          </a:p>
          <a:p>
            <a:pPr marL="457200" lvl="0" indent="-3810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2400">
                <a:solidFill>
                  <a:srgbClr val="FFFFFF"/>
                </a:solidFill>
              </a:rPr>
              <a:t>Kickoff Event</a:t>
            </a:r>
          </a:p>
          <a:p>
            <a:pPr marL="457200" lvl="0" indent="-3810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2400">
                <a:solidFill>
                  <a:srgbClr val="FFFFFF"/>
                </a:solidFill>
              </a:rPr>
              <a:t>Open House</a:t>
            </a:r>
          </a:p>
          <a:p>
            <a:pPr marL="457200" lvl="0" indent="-3810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2400">
                <a:solidFill>
                  <a:srgbClr val="FFFFFF"/>
                </a:solidFill>
              </a:rPr>
              <a:t>Dinner / Dance</a:t>
            </a:r>
          </a:p>
        </p:txBody>
      </p:sp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" b="0">
                <a:latin typeface="Roboto"/>
                <a:ea typeface="Roboto"/>
                <a:cs typeface="Roboto"/>
                <a:sym typeface="Roboto"/>
              </a:rPr>
              <a:t>Bird Brain Boo$ter$ Rai$e Money</a:t>
            </a:r>
          </a:p>
        </p:txBody>
      </p:sp>
      <p:pic>
        <p:nvPicPr>
          <p:cNvPr id="163" name="Shape 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1568" y="4133867"/>
            <a:ext cx="3000849" cy="79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025" y="1269174"/>
            <a:ext cx="4259341" cy="265457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Shape 165"/>
          <p:cNvSpPr txBox="1"/>
          <p:nvPr/>
        </p:nvSpPr>
        <p:spPr>
          <a:xfrm>
            <a:off x="5120400" y="1243375"/>
            <a:ext cx="3566400" cy="271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Raising money can be FUN!</a:t>
            </a:r>
          </a:p>
          <a:p>
            <a:pPr lvl="0" algn="ctr" rtl="0">
              <a:spcBef>
                <a:spcPts val="0"/>
              </a:spcBef>
              <a:buNone/>
            </a:pPr>
            <a:endParaRPr sz="2400">
              <a:solidFill>
                <a:srgbClr val="FFFFFF"/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Introducing Joe Baker: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Parent and Card Shark </a:t>
            </a:r>
          </a:p>
        </p:txBody>
      </p:sp>
      <p:pic>
        <p:nvPicPr>
          <p:cNvPr id="166" name="Shape 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1568" y="4133867"/>
            <a:ext cx="3000849" cy="79197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Shape 167"/>
          <p:cNvSpPr txBox="1"/>
          <p:nvPr/>
        </p:nvSpPr>
        <p:spPr>
          <a:xfrm>
            <a:off x="2742300" y="4685175"/>
            <a:ext cx="3659400" cy="38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Inspiring young minds to spread their wings.</a:t>
            </a:r>
          </a:p>
        </p:txBody>
      </p:sp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0">
                <a:latin typeface="Roboto"/>
                <a:ea typeface="Roboto"/>
                <a:cs typeface="Roboto"/>
                <a:sym typeface="Roboto"/>
              </a:rPr>
              <a:t>What can Boosters Do for You?</a:t>
            </a:r>
          </a:p>
        </p:txBody>
      </p:sp>
      <p:pic>
        <p:nvPicPr>
          <p:cNvPr id="173" name="Shape 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1568" y="4133867"/>
            <a:ext cx="3000849" cy="79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Shape 174"/>
          <p:cNvPicPr preferRelativeResize="0"/>
          <p:nvPr/>
        </p:nvPicPr>
        <p:blipFill/>
        <p:spPr>
          <a:xfrm>
            <a:off x="601575" y="1160125"/>
            <a:ext cx="3964999" cy="297374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Shape 175"/>
          <p:cNvSpPr txBox="1"/>
          <p:nvPr/>
        </p:nvSpPr>
        <p:spPr>
          <a:xfrm>
            <a:off x="5155275" y="1447725"/>
            <a:ext cx="3225000" cy="246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In the fall of 2013 the Buchanan Bird Brain Boosters raised the money to buy a much needed trailer.  </a:t>
            </a:r>
          </a:p>
        </p:txBody>
      </p:sp>
      <p:sp>
        <p:nvSpPr>
          <p:cNvPr id="176" name="Shape 176"/>
          <p:cNvSpPr txBox="1"/>
          <p:nvPr/>
        </p:nvSpPr>
        <p:spPr>
          <a:xfrm>
            <a:off x="2742300" y="4685175"/>
            <a:ext cx="3659400" cy="38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Inspiring young minds to spread their wings.</a:t>
            </a:r>
          </a:p>
        </p:txBody>
      </p:sp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0">
                <a:latin typeface="Roboto"/>
                <a:ea typeface="Roboto"/>
                <a:cs typeface="Roboto"/>
                <a:sym typeface="Roboto"/>
              </a:rPr>
              <a:t>Bird Brain Booster Communications</a:t>
            </a:r>
          </a:p>
        </p:txBody>
      </p:sp>
      <p:pic>
        <p:nvPicPr>
          <p:cNvPr id="182" name="Shape 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1568" y="4133867"/>
            <a:ext cx="3000849" cy="791974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Shape 183"/>
          <p:cNvSpPr txBox="1"/>
          <p:nvPr/>
        </p:nvSpPr>
        <p:spPr>
          <a:xfrm>
            <a:off x="4470475" y="1240075"/>
            <a:ext cx="4014000" cy="289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2400">
                <a:solidFill>
                  <a:srgbClr val="FFFFFF"/>
                </a:solidFill>
              </a:rPr>
              <a:t>Facebook Group</a:t>
            </a:r>
          </a:p>
          <a:p>
            <a:pPr marL="457200" lvl="0" indent="-3810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2400">
                <a:solidFill>
                  <a:srgbClr val="FFFFFF"/>
                </a:solidFill>
              </a:rPr>
              <a:t>Signup Genius</a:t>
            </a:r>
          </a:p>
          <a:p>
            <a:pPr marL="457200" lvl="0" indent="-3810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2400">
                <a:solidFill>
                  <a:srgbClr val="FFFFFF"/>
                </a:solidFill>
              </a:rPr>
              <a:t>Face to Face Meetings</a:t>
            </a:r>
          </a:p>
          <a:p>
            <a:pPr marL="457200" lvl="0" indent="-3810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2400">
                <a:solidFill>
                  <a:srgbClr val="FFFFFF"/>
                </a:solidFill>
              </a:rPr>
              <a:t>Email… not so much.</a:t>
            </a:r>
          </a:p>
        </p:txBody>
      </p:sp>
      <p:pic>
        <p:nvPicPr>
          <p:cNvPr id="184" name="Shape 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1568" y="4133867"/>
            <a:ext cx="3000849" cy="791974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Shape 185"/>
          <p:cNvSpPr txBox="1"/>
          <p:nvPr/>
        </p:nvSpPr>
        <p:spPr>
          <a:xfrm>
            <a:off x="2742300" y="4685175"/>
            <a:ext cx="3659400" cy="38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Inspiring young minds to spread their wings.</a:t>
            </a:r>
          </a:p>
        </p:txBody>
      </p:sp>
      <p:pic>
        <p:nvPicPr>
          <p:cNvPr id="186" name="Shape 1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554" y="1240079"/>
            <a:ext cx="3659400" cy="2435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0">
                <a:latin typeface="Roboto"/>
                <a:ea typeface="Roboto"/>
                <a:cs typeface="Roboto"/>
                <a:sym typeface="Roboto"/>
              </a:rPr>
              <a:t>Today’s Agenda</a:t>
            </a:r>
          </a:p>
        </p:txBody>
      </p:sp>
      <p:pic>
        <p:nvPicPr>
          <p:cNvPr id="42" name="Shape 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1568" y="4133867"/>
            <a:ext cx="3000849" cy="791974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Shape 43"/>
          <p:cNvSpPr txBox="1"/>
          <p:nvPr/>
        </p:nvSpPr>
        <p:spPr>
          <a:xfrm>
            <a:off x="778850" y="1268575"/>
            <a:ext cx="7453500" cy="2660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Char char="●"/>
            </a:pPr>
            <a:r>
              <a:rPr lang="en" sz="3000">
                <a:solidFill>
                  <a:schemeClr val="lt1"/>
                </a:solidFill>
              </a:rPr>
              <a:t>How our Booster Club began</a:t>
            </a:r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Char char="●"/>
            </a:pPr>
            <a:r>
              <a:rPr lang="en" sz="3000">
                <a:solidFill>
                  <a:schemeClr val="lt1"/>
                </a:solidFill>
              </a:rPr>
              <a:t>What our Booster Club does</a:t>
            </a:r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Char char="●"/>
            </a:pPr>
            <a:r>
              <a:rPr lang="en" sz="3000">
                <a:solidFill>
                  <a:schemeClr val="lt1"/>
                </a:solidFill>
              </a:rPr>
              <a:t>How our Boosters Communicate and Organize</a:t>
            </a:r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Char char="●"/>
            </a:pPr>
            <a:r>
              <a:rPr lang="en" sz="3000">
                <a:solidFill>
                  <a:schemeClr val="lt1"/>
                </a:solidFill>
              </a:rPr>
              <a:t>Suggestions for getting started</a:t>
            </a:r>
          </a:p>
        </p:txBody>
      </p:sp>
      <p:sp>
        <p:nvSpPr>
          <p:cNvPr id="44" name="Shape 44"/>
          <p:cNvSpPr txBox="1"/>
          <p:nvPr/>
        </p:nvSpPr>
        <p:spPr>
          <a:xfrm>
            <a:off x="2742300" y="4685175"/>
            <a:ext cx="3659400" cy="38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Inspiring young minds to spread their wings.</a:t>
            </a:r>
          </a:p>
        </p:txBody>
      </p:sp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0">
                <a:latin typeface="Roboto"/>
                <a:ea typeface="Roboto"/>
                <a:cs typeface="Roboto"/>
                <a:sym typeface="Roboto"/>
              </a:rPr>
              <a:t>Bird Brain Boosters on Facebook</a:t>
            </a:r>
          </a:p>
        </p:txBody>
      </p:sp>
      <p:pic>
        <p:nvPicPr>
          <p:cNvPr id="192" name="Shape 1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1568" y="4133867"/>
            <a:ext cx="3000849" cy="791974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Shape 193"/>
          <p:cNvSpPr txBox="1"/>
          <p:nvPr/>
        </p:nvSpPr>
        <p:spPr>
          <a:xfrm>
            <a:off x="4742000" y="1380750"/>
            <a:ext cx="2790300" cy="289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2400">
              <a:solidFill>
                <a:srgbClr val="FFFFFF"/>
              </a:solidFill>
            </a:endParaRPr>
          </a:p>
        </p:txBody>
      </p:sp>
      <p:pic>
        <p:nvPicPr>
          <p:cNvPr id="194" name="Shape 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1568" y="4133867"/>
            <a:ext cx="3000849" cy="79197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Shape 195"/>
          <p:cNvSpPr txBox="1"/>
          <p:nvPr/>
        </p:nvSpPr>
        <p:spPr>
          <a:xfrm>
            <a:off x="2742300" y="4685175"/>
            <a:ext cx="3659400" cy="38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Inspiring young minds to spread their wings.</a:t>
            </a:r>
          </a:p>
        </p:txBody>
      </p:sp>
      <p:pic>
        <p:nvPicPr>
          <p:cNvPr id="196" name="Shape 1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200" y="1286074"/>
            <a:ext cx="5065192" cy="2847788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Shape 197"/>
          <p:cNvSpPr txBox="1"/>
          <p:nvPr/>
        </p:nvSpPr>
        <p:spPr>
          <a:xfrm>
            <a:off x="5789175" y="1200175"/>
            <a:ext cx="3131400" cy="279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8" name="Shape 198"/>
          <p:cNvSpPr txBox="1"/>
          <p:nvPr/>
        </p:nvSpPr>
        <p:spPr>
          <a:xfrm>
            <a:off x="5585625" y="1062925"/>
            <a:ext cx="3225000" cy="307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Facebook is a productive tool!</a:t>
            </a:r>
          </a:p>
          <a:p>
            <a:pPr lvl="0">
              <a:spcBef>
                <a:spcPts val="0"/>
              </a:spcBef>
              <a:buNone/>
            </a:pPr>
            <a:endParaRPr sz="2400"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If you don’t like FB… you could start a fake account.</a:t>
            </a:r>
          </a:p>
          <a:p>
            <a:pPr lvl="0">
              <a:spcBef>
                <a:spcPts val="0"/>
              </a:spcBef>
              <a:buNone/>
            </a:pPr>
            <a:endParaRPr sz="24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2400" u="sng">
                <a:solidFill>
                  <a:schemeClr val="hlink"/>
                </a:solidFill>
                <a:hlinkClick r:id="rId5"/>
              </a:rPr>
              <a:t>Link...</a:t>
            </a:r>
          </a:p>
        </p:txBody>
      </p:sp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0">
                <a:latin typeface="Roboto"/>
                <a:ea typeface="Roboto"/>
                <a:cs typeface="Roboto"/>
                <a:sym typeface="Roboto"/>
              </a:rPr>
              <a:t>Signup Genius is pure….</a:t>
            </a:r>
          </a:p>
        </p:txBody>
      </p:sp>
      <p:pic>
        <p:nvPicPr>
          <p:cNvPr id="204" name="Shape 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1568" y="4133867"/>
            <a:ext cx="3000849" cy="79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Shape 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1568" y="4133867"/>
            <a:ext cx="3000849" cy="791974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Shape 206"/>
          <p:cNvSpPr txBox="1"/>
          <p:nvPr/>
        </p:nvSpPr>
        <p:spPr>
          <a:xfrm>
            <a:off x="2742300" y="4685175"/>
            <a:ext cx="3659400" cy="38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Inspiring young minds to spread their wings.</a:t>
            </a:r>
          </a:p>
        </p:txBody>
      </p:sp>
      <p:pic>
        <p:nvPicPr>
          <p:cNvPr id="207" name="Shape 2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5049" y="1106035"/>
            <a:ext cx="3282149" cy="298517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Shape 208"/>
          <p:cNvSpPr txBox="1"/>
          <p:nvPr/>
        </p:nvSpPr>
        <p:spPr>
          <a:xfrm>
            <a:off x="1046075" y="1477375"/>
            <a:ext cx="3285300" cy="236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9" name="Shape 209"/>
          <p:cNvSpPr txBox="1"/>
          <p:nvPr/>
        </p:nvSpPr>
        <p:spPr>
          <a:xfrm>
            <a:off x="552175" y="1368775"/>
            <a:ext cx="4158300" cy="27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So simple and easy to organize volunteers.</a:t>
            </a:r>
          </a:p>
          <a:p>
            <a:pPr lvl="0">
              <a:spcBef>
                <a:spcPts val="0"/>
              </a:spcBef>
              <a:buNone/>
            </a:pPr>
            <a:endParaRPr sz="2400"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It’s FREE….It’s EASY!!!</a:t>
            </a:r>
          </a:p>
          <a:p>
            <a:pPr lvl="0">
              <a:spcBef>
                <a:spcPts val="0"/>
              </a:spcBef>
              <a:buNone/>
            </a:pPr>
            <a:endParaRPr sz="24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http://www.signupgenius.com</a:t>
            </a:r>
          </a:p>
        </p:txBody>
      </p:sp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16" name="Shape 2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Shape 2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1568" y="4133867"/>
            <a:ext cx="3000849" cy="791974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0">
                <a:latin typeface="Roboto"/>
                <a:ea typeface="Roboto"/>
                <a:cs typeface="Roboto"/>
                <a:sym typeface="Roboto"/>
              </a:rPr>
              <a:t>Suggestions for Starting Your Boosters</a:t>
            </a:r>
          </a:p>
        </p:txBody>
      </p:sp>
      <p:sp>
        <p:nvSpPr>
          <p:cNvPr id="223" name="Shape 223"/>
          <p:cNvSpPr txBox="1"/>
          <p:nvPr/>
        </p:nvSpPr>
        <p:spPr>
          <a:xfrm>
            <a:off x="1670025" y="1380750"/>
            <a:ext cx="5862300" cy="289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Recruit active parents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Prepare a </a:t>
            </a:r>
            <a:r>
              <a:rPr lang="en" sz="2400">
                <a:solidFill>
                  <a:schemeClr val="lt1"/>
                </a:solidFill>
              </a:rPr>
              <a:t>501(c)(3) </a:t>
            </a:r>
            <a:r>
              <a:rPr lang="en" sz="2400">
                <a:solidFill>
                  <a:srgbClr val="FFFFFF"/>
                </a:solidFill>
              </a:rPr>
              <a:t>Foundation Account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Prepare Social Media… Facebook Group</a:t>
            </a:r>
          </a:p>
          <a:p>
            <a:pPr lv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Start small… build experience</a:t>
            </a:r>
          </a:p>
          <a:p>
            <a:pPr lvl="0" rtl="0">
              <a:spcBef>
                <a:spcPts val="0"/>
              </a:spcBef>
              <a:buNone/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224" name="Shape 224"/>
          <p:cNvSpPr txBox="1"/>
          <p:nvPr/>
        </p:nvSpPr>
        <p:spPr>
          <a:xfrm>
            <a:off x="2742300" y="4685175"/>
            <a:ext cx="3659400" cy="38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Inspiring young minds to spread their wings.</a:t>
            </a:r>
          </a:p>
        </p:txBody>
      </p:sp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Shape 2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1568" y="4133867"/>
            <a:ext cx="3000849" cy="791974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Shape 23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0">
                <a:latin typeface="Roboto"/>
                <a:ea typeface="Roboto"/>
                <a:cs typeface="Roboto"/>
                <a:sym typeface="Roboto"/>
              </a:rPr>
              <a:t>Parent Night!... A great way to recruit.</a:t>
            </a:r>
          </a:p>
        </p:txBody>
      </p:sp>
      <p:sp>
        <p:nvSpPr>
          <p:cNvPr id="231" name="Shape 231"/>
          <p:cNvSpPr txBox="1"/>
          <p:nvPr/>
        </p:nvSpPr>
        <p:spPr>
          <a:xfrm>
            <a:off x="4978125" y="1380750"/>
            <a:ext cx="3708600" cy="289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2400">
                <a:solidFill>
                  <a:srgbClr val="FFFFFF"/>
                </a:solidFill>
              </a:rPr>
              <a:t>Parent night is mandatory.</a:t>
            </a:r>
          </a:p>
          <a:p>
            <a:pPr marL="457200" lvl="0" indent="-38100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2400">
                <a:solidFill>
                  <a:srgbClr val="FFFFFF"/>
                </a:solidFill>
              </a:rPr>
              <a:t>Recruit parents to join your Booster Club</a:t>
            </a:r>
          </a:p>
          <a:p>
            <a:pPr marL="457200" lvl="0" indent="-3810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2400">
                <a:solidFill>
                  <a:srgbClr val="FFFFFF"/>
                </a:solidFill>
              </a:rPr>
              <a:t>Schedule a follow up meeting</a:t>
            </a:r>
          </a:p>
          <a:p>
            <a:pPr lvl="0" rtl="0">
              <a:spcBef>
                <a:spcPts val="0"/>
              </a:spcBef>
              <a:buNone/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232" name="Shape 232"/>
          <p:cNvSpPr txBox="1"/>
          <p:nvPr/>
        </p:nvSpPr>
        <p:spPr>
          <a:xfrm>
            <a:off x="2742300" y="4685175"/>
            <a:ext cx="3659400" cy="38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Inspiring young minds to spread their wings.</a:t>
            </a:r>
          </a:p>
        </p:txBody>
      </p:sp>
      <p:pic>
        <p:nvPicPr>
          <p:cNvPr id="233" name="Shape 2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995850"/>
            <a:ext cx="4283200" cy="321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457200" y="9452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0">
                <a:latin typeface="Roboto"/>
                <a:ea typeface="Roboto"/>
                <a:cs typeface="Roboto"/>
                <a:sym typeface="Roboto"/>
              </a:rPr>
              <a:t>Buchanan Bird Brain Boosters</a:t>
            </a:r>
          </a:p>
        </p:txBody>
      </p:sp>
      <p:pic>
        <p:nvPicPr>
          <p:cNvPr id="239" name="Shape 2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5023" y="2653875"/>
            <a:ext cx="1546199" cy="153927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Shape 240"/>
          <p:cNvSpPr txBox="1"/>
          <p:nvPr/>
        </p:nvSpPr>
        <p:spPr>
          <a:xfrm>
            <a:off x="294900" y="874125"/>
            <a:ext cx="8554199" cy="40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Facebook </a:t>
            </a:r>
            <a:r>
              <a:rPr lang="en" sz="1600">
                <a:solidFill>
                  <a:srgbClr val="FF393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</a:t>
            </a:r>
            <a:r>
              <a:rPr lang="en" sz="1600">
                <a:solidFill>
                  <a:srgbClr val="559B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" sz="16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Communicating through </a:t>
            </a:r>
            <a:r>
              <a:rPr lang="en" sz="1600" u="sng">
                <a:solidFill>
                  <a:srgbClr val="559BFF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4"/>
              </a:rPr>
              <a:t>Buchanan Bird Brain Boosters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Meals </a:t>
            </a:r>
            <a:r>
              <a:rPr lang="en" sz="1600">
                <a:solidFill>
                  <a:srgbClr val="FF393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</a:t>
            </a:r>
            <a:r>
              <a:rPr lang="en" sz="16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We will share what we do and how.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Membership Drive </a:t>
            </a:r>
            <a:r>
              <a:rPr lang="en" sz="1600">
                <a:solidFill>
                  <a:srgbClr val="FF393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</a:t>
            </a:r>
            <a:r>
              <a:rPr lang="en" sz="16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Denise Carranco (559) 394-9072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		Want all families to join and support the team. We have envelopes &amp; fliers to hand out.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Bear Bash </a:t>
            </a:r>
            <a:r>
              <a:rPr lang="en" sz="1600">
                <a:solidFill>
                  <a:srgbClr val="FF393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</a:t>
            </a:r>
            <a:r>
              <a:rPr lang="en" sz="16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Oct. 3rd 50% of auction and ticket sales go to Team 1671. Tickets on sale tonight.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Rummage Sale </a:t>
            </a:r>
            <a:r>
              <a:rPr lang="en" sz="1600">
                <a:solidFill>
                  <a:srgbClr val="FF393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</a:t>
            </a:r>
            <a:r>
              <a:rPr lang="en" sz="16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Oct. 3rd Proceeds go to Team 1671. Corner of Teague and Minnewawa.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Waste Recycling Fundraiser </a:t>
            </a:r>
            <a:r>
              <a:rPr lang="en" sz="1600">
                <a:solidFill>
                  <a:srgbClr val="FF393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</a:t>
            </a:r>
            <a:r>
              <a:rPr lang="en" sz="16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October TBA  50% of proceeds go to Team 1671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6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Build Season Home Meal Coordinators  </a:t>
            </a:r>
          </a:p>
          <a:p>
            <a:pPr marL="2743200" lvl="0" indent="457200" rtl="0">
              <a:spcBef>
                <a:spcPts val="0"/>
              </a:spcBef>
              <a:buNone/>
            </a:pPr>
            <a:r>
              <a:rPr lang="en" sz="1600">
                <a:solidFill>
                  <a:srgbClr val="FF393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</a:t>
            </a:r>
            <a:r>
              <a:rPr lang="en" sz="16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Alison Pascual  (559) 323-1673</a:t>
            </a:r>
          </a:p>
          <a:p>
            <a:pPr marL="2743200" lvl="0" indent="387350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rgbClr val="FF393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</a:t>
            </a:r>
            <a:r>
              <a:rPr lang="en" sz="16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Angie Person  (559) 367-4850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6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Competition Meal Coordinators  </a:t>
            </a:r>
          </a:p>
          <a:p>
            <a:pPr marL="3200400" lvl="0" indent="0" rtl="0">
              <a:spcBef>
                <a:spcPts val="0"/>
              </a:spcBef>
              <a:buNone/>
            </a:pPr>
            <a:r>
              <a:rPr lang="en" sz="1600">
                <a:solidFill>
                  <a:srgbClr val="FF393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</a:t>
            </a:r>
            <a:r>
              <a:rPr lang="en" sz="16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Bonnie Carlos  (559) 970-9485</a:t>
            </a:r>
          </a:p>
          <a:p>
            <a:pPr marL="2743200" lvl="0" indent="457200" rtl="0">
              <a:spcBef>
                <a:spcPts val="0"/>
              </a:spcBef>
              <a:buNone/>
            </a:pPr>
            <a:r>
              <a:rPr lang="en" sz="1600">
                <a:solidFill>
                  <a:srgbClr val="FF393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</a:t>
            </a:r>
            <a:r>
              <a:rPr lang="en" sz="16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Kelly Baker  (559) 681-4654</a:t>
            </a:r>
          </a:p>
          <a:p>
            <a:pPr marL="2743200" lvl="0" indent="457200" rtl="0">
              <a:spcBef>
                <a:spcPts val="0"/>
              </a:spcBef>
              <a:buNone/>
            </a:pPr>
            <a:endParaRPr sz="6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6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Keep updated on what our team is doing through our </a:t>
            </a:r>
            <a:r>
              <a:rPr lang="en" sz="1600" u="sng">
                <a:solidFill>
                  <a:srgbClr val="559BFF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5"/>
              </a:rPr>
              <a:t>Google Calendar</a:t>
            </a:r>
            <a:r>
              <a:rPr lang="en" sz="1600">
                <a:solidFill>
                  <a:srgbClr val="559B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" sz="16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and </a:t>
            </a:r>
            <a:r>
              <a:rPr lang="en" sz="1600" u="sng">
                <a:solidFill>
                  <a:srgbClr val="559BFF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6"/>
              </a:rPr>
              <a:t>Master Calendar</a:t>
            </a:r>
            <a:r>
              <a:rPr lang="en" sz="16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on our team website.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NEXT BOOSTER MEETING</a:t>
            </a:r>
            <a:r>
              <a:rPr lang="en" sz="1600">
                <a:solidFill>
                  <a:srgbClr val="FF393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</a:t>
            </a:r>
            <a:r>
              <a:rPr lang="en" sz="16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September 9th at Baker house in Clovis.  7-8:30pm  Information on flier.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title"/>
          </p:nvPr>
        </p:nvSpPr>
        <p:spPr>
          <a:xfrm>
            <a:off x="457200" y="2484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Boost your team to new heights!</a:t>
            </a:r>
          </a:p>
        </p:txBody>
      </p:sp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xfrm>
            <a:off x="3472300" y="1474425"/>
            <a:ext cx="5112300" cy="20799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3000"/>
              <a:t>Thank you for your attention.  Now… let’s share ideas!  New slide please!</a:t>
            </a:r>
          </a:p>
        </p:txBody>
      </p:sp>
      <p:pic>
        <p:nvPicPr>
          <p:cNvPr id="247" name="Shape 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1568" y="4133867"/>
            <a:ext cx="3000849" cy="791974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Shape 248"/>
          <p:cNvSpPr txBox="1"/>
          <p:nvPr/>
        </p:nvSpPr>
        <p:spPr>
          <a:xfrm>
            <a:off x="2742300" y="4685175"/>
            <a:ext cx="3659400" cy="38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Inspiring young minds to spread their wings.</a:t>
            </a:r>
          </a:p>
        </p:txBody>
      </p:sp>
      <p:pic>
        <p:nvPicPr>
          <p:cNvPr id="249" name="Shape 2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875" y="1136525"/>
            <a:ext cx="2351248" cy="299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List new ideas below...</a:t>
            </a:r>
          </a:p>
        </p:txBody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57200" y="205974"/>
            <a:ext cx="8229600" cy="1087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Before our Boosters… I was Stressed Out!</a:t>
            </a:r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3920675" y="1200150"/>
            <a:ext cx="47661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Our team had grown… 60+ students.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More competitions means more money needed.</a:t>
            </a:r>
          </a:p>
          <a:p>
            <a:pPr marL="457200" lvl="0" indent="-228600">
              <a:spcBef>
                <a:spcPts val="0"/>
              </a:spcBef>
            </a:pPr>
            <a:r>
              <a:rPr lang="en"/>
              <a:t>How do I feed these kids?</a:t>
            </a:r>
          </a:p>
        </p:txBody>
      </p:sp>
      <p:pic>
        <p:nvPicPr>
          <p:cNvPr id="51" name="Shape 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050" y="1242250"/>
            <a:ext cx="2762699" cy="3683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0">
                <a:latin typeface="Roboto"/>
                <a:ea typeface="Roboto"/>
                <a:cs typeface="Roboto"/>
                <a:sym typeface="Roboto"/>
              </a:rPr>
              <a:t>Our Booster Club is Hatched… 2011</a:t>
            </a:r>
          </a:p>
        </p:txBody>
      </p:sp>
      <p:pic>
        <p:nvPicPr>
          <p:cNvPr id="57" name="Shape 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1568" y="4133867"/>
            <a:ext cx="3000849" cy="79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1384625"/>
            <a:ext cx="3908149" cy="260542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Shape 59"/>
          <p:cNvSpPr txBox="1"/>
          <p:nvPr/>
        </p:nvSpPr>
        <p:spPr>
          <a:xfrm>
            <a:off x="4955150" y="1357287"/>
            <a:ext cx="3625200" cy="2660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1800">
                <a:solidFill>
                  <a:srgbClr val="FFFFFF"/>
                </a:solidFill>
              </a:rPr>
              <a:t>Team 1422 Shared our space</a:t>
            </a:r>
          </a:p>
          <a:p>
            <a:pPr marL="457200" lvl="0" indent="-3429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1800">
                <a:solidFill>
                  <a:srgbClr val="FFFFFF"/>
                </a:solidFill>
              </a:rPr>
              <a:t>Grandmas bringing food</a:t>
            </a:r>
          </a:p>
          <a:p>
            <a:pPr marL="457200" lvl="0" indent="-3429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1800">
                <a:solidFill>
                  <a:srgbClr val="FFFFFF"/>
                </a:solidFill>
              </a:rPr>
              <a:t>Callie Carbajal joins our team… brings parents along.</a:t>
            </a:r>
          </a:p>
          <a:p>
            <a:pPr marL="457200" lvl="0" indent="-3429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1800">
                <a:solidFill>
                  <a:srgbClr val="FFFFFF"/>
                </a:solidFill>
              </a:rPr>
              <a:t>Shelly Carbajal assumes leadership.  </a:t>
            </a:r>
          </a:p>
        </p:txBody>
      </p:sp>
      <p:sp>
        <p:nvSpPr>
          <p:cNvPr id="60" name="Shape 60"/>
          <p:cNvSpPr txBox="1"/>
          <p:nvPr/>
        </p:nvSpPr>
        <p:spPr>
          <a:xfrm>
            <a:off x="2742300" y="4685175"/>
            <a:ext cx="3659400" cy="38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Inspiring young minds to spread their wings.</a:t>
            </a: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Shape 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8350" y="3108076"/>
            <a:ext cx="5267300" cy="203542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66"/>
          <p:cNvSpPr txBox="1">
            <a:spLocks noGrp="1"/>
          </p:cNvSpPr>
          <p:nvPr>
            <p:ph type="ctrTitle"/>
          </p:nvPr>
        </p:nvSpPr>
        <p:spPr>
          <a:xfrm>
            <a:off x="240600" y="307251"/>
            <a:ext cx="7772400" cy="1204200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 b="0">
                <a:latin typeface="Roboto"/>
                <a:ea typeface="Roboto"/>
                <a:cs typeface="Roboto"/>
                <a:sym typeface="Roboto"/>
              </a:rPr>
              <a:t>Buchanan Bird Brain Boosters, PLEASE….</a:t>
            </a:r>
          </a:p>
        </p:txBody>
      </p:sp>
      <p:sp>
        <p:nvSpPr>
          <p:cNvPr id="67" name="Shape 67"/>
          <p:cNvSpPr txBox="1"/>
          <p:nvPr/>
        </p:nvSpPr>
        <p:spPr>
          <a:xfrm>
            <a:off x="2360800" y="1847375"/>
            <a:ext cx="4760700" cy="162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6000">
                <a:solidFill>
                  <a:srgbClr val="FFFFFF"/>
                </a:solidFill>
              </a:rPr>
              <a:t>FEED US!</a:t>
            </a: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203250" y="259822"/>
            <a:ext cx="7772400" cy="799500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 b="0">
                <a:latin typeface="Roboto"/>
                <a:ea typeface="Roboto"/>
                <a:cs typeface="Roboto"/>
                <a:sym typeface="Roboto"/>
              </a:rPr>
              <a:t>Bird Feeders During the Build Season</a:t>
            </a:r>
          </a:p>
        </p:txBody>
      </p:sp>
      <p:pic>
        <p:nvPicPr>
          <p:cNvPr id="73" name="Shape 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550" y="1324325"/>
            <a:ext cx="2936871" cy="3071477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Shape 74"/>
          <p:cNvSpPr txBox="1"/>
          <p:nvPr/>
        </p:nvSpPr>
        <p:spPr>
          <a:xfrm>
            <a:off x="3583675" y="1408650"/>
            <a:ext cx="4704600" cy="300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chemeClr val="lt1"/>
              </a:buClr>
              <a:buSzPct val="100000"/>
              <a:buChar char="●"/>
            </a:pPr>
            <a:r>
              <a:rPr lang="en" sz="2400">
                <a:solidFill>
                  <a:schemeClr val="lt1"/>
                </a:solidFill>
              </a:rPr>
              <a:t>Friday and Saturday nights </a:t>
            </a:r>
          </a:p>
          <a:p>
            <a:pPr marL="457200" lvl="0" indent="-381000" rtl="0">
              <a:spcBef>
                <a:spcPts val="0"/>
              </a:spcBef>
              <a:buClr>
                <a:schemeClr val="lt1"/>
              </a:buClr>
              <a:buSzPct val="100000"/>
              <a:buChar char="●"/>
            </a:pPr>
            <a:r>
              <a:rPr lang="en" sz="2400">
                <a:solidFill>
                  <a:schemeClr val="lt1"/>
                </a:solidFill>
              </a:rPr>
              <a:t>Healthy and inexpensive</a:t>
            </a:r>
          </a:p>
          <a:p>
            <a:pPr marL="457200" lvl="0" indent="-381000" rtl="0">
              <a:spcBef>
                <a:spcPts val="0"/>
              </a:spcBef>
              <a:buClr>
                <a:schemeClr val="lt1"/>
              </a:buClr>
              <a:buSzPct val="100000"/>
              <a:buChar char="●"/>
            </a:pPr>
            <a:r>
              <a:rPr lang="en" sz="2400">
                <a:solidFill>
                  <a:schemeClr val="lt1"/>
                </a:solidFill>
              </a:rPr>
              <a:t>Time efficient: No more fast food runs!</a:t>
            </a:r>
          </a:p>
        </p:txBody>
      </p:sp>
      <p:pic>
        <p:nvPicPr>
          <p:cNvPr id="75" name="Shape 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1568" y="4133867"/>
            <a:ext cx="3000849" cy="791974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Shape 76"/>
          <p:cNvSpPr txBox="1"/>
          <p:nvPr/>
        </p:nvSpPr>
        <p:spPr>
          <a:xfrm>
            <a:off x="2742300" y="4685175"/>
            <a:ext cx="3659400" cy="38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Inspiring young minds to spread their wings.</a:t>
            </a:r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83" name="Shape 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09050" y="-204500"/>
            <a:ext cx="9500875" cy="7125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ctrTitle"/>
          </p:nvPr>
        </p:nvSpPr>
        <p:spPr>
          <a:xfrm>
            <a:off x="203250" y="259825"/>
            <a:ext cx="8710500" cy="1235100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 b="0">
                <a:latin typeface="Roboto"/>
                <a:ea typeface="Roboto"/>
                <a:cs typeface="Roboto"/>
                <a:sym typeface="Roboto"/>
              </a:rPr>
              <a:t>Bird Feeders During the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600" b="0">
                <a:latin typeface="Roboto"/>
                <a:ea typeface="Roboto"/>
                <a:cs typeface="Roboto"/>
                <a:sym typeface="Roboto"/>
              </a:rPr>
              <a:t>Competition Season</a:t>
            </a:r>
          </a:p>
        </p:txBody>
      </p:sp>
      <p:pic>
        <p:nvPicPr>
          <p:cNvPr id="94" name="Shape 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550" y="1324325"/>
            <a:ext cx="2936871" cy="3071477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Shape 95"/>
          <p:cNvSpPr txBox="1"/>
          <p:nvPr/>
        </p:nvSpPr>
        <p:spPr>
          <a:xfrm>
            <a:off x="3583675" y="1494925"/>
            <a:ext cx="4704600" cy="300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chemeClr val="lt1"/>
              </a:buClr>
              <a:buSzPct val="100000"/>
              <a:buChar char="●"/>
            </a:pPr>
            <a:r>
              <a:rPr lang="en" sz="2400">
                <a:solidFill>
                  <a:schemeClr val="lt1"/>
                </a:solidFill>
              </a:rPr>
              <a:t>Travel w/ the Team </a:t>
            </a:r>
          </a:p>
          <a:p>
            <a:pPr marL="457200" lvl="0" indent="-381000" rtl="0">
              <a:spcBef>
                <a:spcPts val="0"/>
              </a:spcBef>
              <a:buClr>
                <a:schemeClr val="lt1"/>
              </a:buClr>
              <a:buSzPct val="100000"/>
              <a:buChar char="●"/>
            </a:pPr>
            <a:r>
              <a:rPr lang="en" sz="2400">
                <a:solidFill>
                  <a:schemeClr val="lt1"/>
                </a:solidFill>
              </a:rPr>
              <a:t>Provide food, supervision, transportation</a:t>
            </a:r>
          </a:p>
          <a:p>
            <a:pPr marL="457200" lvl="0" indent="-381000" rtl="0">
              <a:spcBef>
                <a:spcPts val="0"/>
              </a:spcBef>
              <a:buClr>
                <a:schemeClr val="lt1"/>
              </a:buClr>
              <a:buSzPct val="100000"/>
              <a:buChar char="●"/>
            </a:pPr>
            <a:r>
              <a:rPr lang="en" sz="2400">
                <a:solidFill>
                  <a:schemeClr val="lt1"/>
                </a:solidFill>
              </a:rPr>
              <a:t>Meals… lunch, sometimes dinner.  </a:t>
            </a:r>
          </a:p>
          <a:p>
            <a:pPr marL="457200" lvl="0" indent="-381000" rtl="0">
              <a:spcBef>
                <a:spcPts val="0"/>
              </a:spcBef>
              <a:buClr>
                <a:schemeClr val="lt1"/>
              </a:buClr>
              <a:buSzPct val="100000"/>
              <a:buChar char="●"/>
            </a:pPr>
            <a:r>
              <a:rPr lang="en" sz="2400">
                <a:solidFill>
                  <a:schemeClr val="lt1"/>
                </a:solidFill>
              </a:rPr>
              <a:t>Build team spirit… and no fast food runs.</a:t>
            </a:r>
          </a:p>
        </p:txBody>
      </p:sp>
      <p:pic>
        <p:nvPicPr>
          <p:cNvPr id="96" name="Shape 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1568" y="4133867"/>
            <a:ext cx="3000849" cy="791974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Shape 97"/>
          <p:cNvSpPr txBox="1"/>
          <p:nvPr/>
        </p:nvSpPr>
        <p:spPr>
          <a:xfrm>
            <a:off x="2742300" y="4685175"/>
            <a:ext cx="3659400" cy="38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Inspiring young minds to spread their wings.</a:t>
            </a:r>
          </a:p>
        </p:txBody>
      </p:sp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dark-gradient">
  <a:themeElements>
    <a:clrScheme name="Custom 346">
      <a:dk1>
        <a:srgbClr val="000000"/>
      </a:dk1>
      <a:lt1>
        <a:srgbClr val="FFFFFF"/>
      </a:lt1>
      <a:dk2>
        <a:srgbClr val="4C4C4C"/>
      </a:dk2>
      <a:lt2>
        <a:srgbClr val="CCCCCC"/>
      </a:lt2>
      <a:accent1>
        <a:srgbClr val="89B4B8"/>
      </a:accent1>
      <a:accent2>
        <a:srgbClr val="AFA6CA"/>
      </a:accent2>
      <a:accent3>
        <a:srgbClr val="A5B492"/>
      </a:accent3>
      <a:accent4>
        <a:srgbClr val="E8CD6D"/>
      </a:accent4>
      <a:accent5>
        <a:srgbClr val="F4A447"/>
      </a:accent5>
      <a:accent6>
        <a:srgbClr val="D09D94"/>
      </a:accent6>
      <a:hlink>
        <a:srgbClr val="5EA7AA"/>
      </a:hlink>
      <a:folHlink>
        <a:srgbClr val="A295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619</Words>
  <Application>Microsoft Office PowerPoint</Application>
  <PresentationFormat>On-screen Show (16:9)</PresentationFormat>
  <Paragraphs>126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Roboto</vt:lpstr>
      <vt:lpstr>Roboto Condensed</vt:lpstr>
      <vt:lpstr>dark-gradient</vt:lpstr>
      <vt:lpstr>Start a Booster Club!</vt:lpstr>
      <vt:lpstr>Today’s Agenda</vt:lpstr>
      <vt:lpstr>Before our Boosters… I was Stressed Out!</vt:lpstr>
      <vt:lpstr>Our Booster Club is Hatched… 2011</vt:lpstr>
      <vt:lpstr>Buchanan Bird Brain Boosters, PLEASE….</vt:lpstr>
      <vt:lpstr>Bird Feeders During the Build Season</vt:lpstr>
      <vt:lpstr>PowerPoint Presentation</vt:lpstr>
      <vt:lpstr>PowerPoint Presentation</vt:lpstr>
      <vt:lpstr>Bird Feeders During the Competition Season</vt:lpstr>
      <vt:lpstr>Food… Glorious Food!!!</vt:lpstr>
      <vt:lpstr>Family Potluck Night was a Blast!</vt:lpstr>
      <vt:lpstr>Bird Brain Boo$ter$ Rai$e Money </vt:lpstr>
      <vt:lpstr>PowerPoint Presentation</vt:lpstr>
      <vt:lpstr>Bird Brain Boo$ter$ Rai$e Money </vt:lpstr>
      <vt:lpstr>PowerPoint Presentation</vt:lpstr>
      <vt:lpstr>Quiet please, silent auction in progress</vt:lpstr>
      <vt:lpstr>Bird Brain Boo$ter$ Rai$e Money</vt:lpstr>
      <vt:lpstr>What can Boosters Do for You?</vt:lpstr>
      <vt:lpstr>Bird Brain Booster Communications</vt:lpstr>
      <vt:lpstr>Bird Brain Boosters on Facebook</vt:lpstr>
      <vt:lpstr>Signup Genius is pure….</vt:lpstr>
      <vt:lpstr>PowerPoint Presentation</vt:lpstr>
      <vt:lpstr>Suggestions for Starting Your Boosters</vt:lpstr>
      <vt:lpstr>Parent Night!... A great way to recruit.</vt:lpstr>
      <vt:lpstr>Buchanan Bird Brain Boosters</vt:lpstr>
      <vt:lpstr>Boost your team to new heights!</vt:lpstr>
      <vt:lpstr>List new ideas below...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Start a Booster Club!</dc:title>
  <dc:creator>Jamie Sachs</dc:creator>
  <cp:lastModifiedBy>Jamie Sachs</cp:lastModifiedBy>
  <cp:revision>1</cp:revision>
  <dcterms:modified xsi:type="dcterms:W3CDTF">2016-05-16T18:01:43Z</dcterms:modified>
</cp:coreProperties>
</file>