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5.xml" ContentType="application/vnd.openxmlformats-officedocument.presentationml.comments+xml"/>
  <Override PartName="/ppt/notesSlides/notesSlide27.xml" ContentType="application/vnd.openxmlformats-officedocument.presentationml.notesSlide+xml"/>
  <Override PartName="/ppt/comments/comment6.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7.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Robo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g Johnson"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5">
    <p:pos x="6000" y="0"/>
    <p:text>This picture fits around here but we might not have the right spot for it and we might wanna leave it out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8">
    <p:pos x="6000" y="0"/>
    <p:text>Picture is blurry and orientation is wrong. Get another one. (use dad’s phone)</p:text>
  </p:cm>
  <p:cm authorId="0" idx="9">
    <p:pos x="6000" y="100"/>
    <p:text>Why is this slide here instead of around 17 with the other iterations?</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
    <p:pos x="6000" y="0"/>
    <p:text>Replace with picture</p:text>
  </p:cm>
</p:cmLst>
</file>

<file path=ppt/comments/comment4.xml><?xml version="1.0" encoding="utf-8"?>
<p:cmLst xmlns:a="http://schemas.openxmlformats.org/drawingml/2006/main" xmlns:r="http://schemas.openxmlformats.org/officeDocument/2006/relationships" xmlns:p="http://schemas.openxmlformats.org/presentationml/2006/main">
  <p:cm authorId="0" idx="2">
    <p:pos x="6000" y="0"/>
    <p:text>Can you take a photo of this landscape next time you go? thanks</p:text>
  </p:cm>
</p:cmLst>
</file>

<file path=ppt/comments/comment5.xml><?xml version="1.0" encoding="utf-8"?>
<p:cmLst xmlns:a="http://schemas.openxmlformats.org/drawingml/2006/main" xmlns:r="http://schemas.openxmlformats.org/officeDocument/2006/relationships" xmlns:p="http://schemas.openxmlformats.org/presentationml/2006/main">
  <p:cm authorId="0" idx="7">
    <p:pos x="6000" y="0"/>
    <p:text>Replace with picture</p:text>
  </p:cm>
</p:cmLst>
</file>

<file path=ppt/comments/comment6.xml><?xml version="1.0" encoding="utf-8"?>
<p:cmLst xmlns:a="http://schemas.openxmlformats.org/drawingml/2006/main" xmlns:r="http://schemas.openxmlformats.org/officeDocument/2006/relationships" xmlns:p="http://schemas.openxmlformats.org/presentationml/2006/main">
  <p:cm authorId="0" idx="6">
    <p:pos x="6000" y="0"/>
    <p:text>Replace with picture</p:text>
  </p:cm>
</p:cmLst>
</file>

<file path=ppt/comments/comment7.xml><?xml version="1.0" encoding="utf-8"?>
<p:cmLst xmlns:a="http://schemas.openxmlformats.org/drawingml/2006/main" xmlns:r="http://schemas.openxmlformats.org/officeDocument/2006/relationships" xmlns:p="http://schemas.openxmlformats.org/presentationml/2006/main">
  <p:cm authorId="0" idx="3">
    <p:pos x="6000" y="0"/>
    <p:text>replace with picture</p:text>
  </p:cm>
  <p:cm authorId="0" idx="4">
    <p:pos x="6000" y="100"/>
    <p:text>+aljohnso1@gmail.com can you please add this picture? I dont have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28990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177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After we knew what we wanted our testbed to be able to do, we designed and built the initial version. The black smear is just sharpie on the plastic cover of the aluminum stock we used. I didn’t put it there. You can see here the place to mount the battery, the CPDM, and the motor controller and CDI module plugged into it. As we move along, you will see later versions of the testbed as it gets improved upon.</a:t>
            </a:r>
          </a:p>
        </p:txBody>
      </p:sp>
    </p:spTree>
    <p:extLst>
      <p:ext uri="{BB962C8B-B14F-4D97-AF65-F5344CB8AC3E}">
        <p14:creationId xmlns:p14="http://schemas.microsoft.com/office/powerpoint/2010/main" val="2342648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selected 1/16th aluminum mounting plate because it was strong, light, and relatively cheap as well as being less prone to static electricity.</a:t>
            </a:r>
          </a:p>
          <a:p>
            <a:pPr lvl="0">
              <a:spcBef>
                <a:spcPts val="0"/>
              </a:spcBef>
              <a:buNone/>
            </a:pPr>
            <a:endParaRPr/>
          </a:p>
          <a:p>
            <a:pPr lvl="0">
              <a:spcBef>
                <a:spcPts val="0"/>
              </a:spcBef>
              <a:buNone/>
            </a:pPr>
            <a:r>
              <a:rPr lang="en"/>
              <a:t>We started out powering test equipment (motor controller, CDI, CPDM) with the battery being tested. </a:t>
            </a:r>
            <a:r>
              <a:rPr lang="en" b="1"/>
              <a:t>(Point)</a:t>
            </a:r>
          </a:p>
          <a:p>
            <a:pPr lvl="0">
              <a:spcBef>
                <a:spcPts val="0"/>
              </a:spcBef>
              <a:buNone/>
            </a:pPr>
            <a:endParaRPr/>
          </a:p>
          <a:p>
            <a:pPr lvl="0">
              <a:spcBef>
                <a:spcPts val="0"/>
              </a:spcBef>
              <a:buNone/>
            </a:pPr>
            <a:r>
              <a:rPr lang="en"/>
              <a:t>However, powering anything except the test load with the test battery is bad practice for testbeds. We first changed to powering only the motor controller with the test battery then changed again to only powering the resistors with the test battery. This eliminated any other power draw on the battery being tested. </a:t>
            </a:r>
          </a:p>
          <a:p>
            <a:pPr lvl="0">
              <a:spcBef>
                <a:spcPts val="0"/>
              </a:spcBef>
              <a:buNone/>
            </a:pPr>
            <a:endParaRPr/>
          </a:p>
          <a:p>
            <a:pPr lvl="0">
              <a:spcBef>
                <a:spcPts val="0"/>
              </a:spcBef>
              <a:buNone/>
            </a:pPr>
            <a:r>
              <a:rPr lang="en"/>
              <a:t>Wire management has been an issue since we started. It got even more complex with later versions, but planning where the wires will go at the same time you plan out the rest of the hardware is a necessary step to good wire management. We used Anderson power poles for all our connectors. This allows the testbed to be easily reconfigured because any module with Anderson power poles can be plugged into it.</a:t>
            </a:r>
          </a:p>
        </p:txBody>
      </p:sp>
    </p:spTree>
    <p:extLst>
      <p:ext uri="{BB962C8B-B14F-4D97-AF65-F5344CB8AC3E}">
        <p14:creationId xmlns:p14="http://schemas.microsoft.com/office/powerpoint/2010/main" val="116931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You can’t see from this picture, but the three one ohm resistors are mounted to the back of the heat-sink, with thermal conductive putty between them to allow more heat to be transferred to the heat sink.</a:t>
            </a:r>
          </a:p>
          <a:p>
            <a:pPr lvl="0">
              <a:spcBef>
                <a:spcPts val="0"/>
              </a:spcBef>
              <a:buNone/>
            </a:pPr>
            <a:endParaRPr/>
          </a:p>
          <a:p>
            <a:pPr lvl="0">
              <a:spcBef>
                <a:spcPts val="0"/>
              </a:spcBef>
              <a:buNone/>
            </a:pPr>
            <a:r>
              <a:rPr lang="en"/>
              <a:t>We estimated that the heat sink would heat up to about 50 degrees celsius. If we don’t dissipate the heat correctly, the resistors might change resistance at high temperatures.</a:t>
            </a:r>
          </a:p>
          <a:p>
            <a:pPr lvl="0">
              <a:spcBef>
                <a:spcPts val="0"/>
              </a:spcBef>
              <a:buNone/>
            </a:pPr>
            <a:endParaRPr/>
          </a:p>
          <a:p>
            <a:pPr lvl="0">
              <a:spcBef>
                <a:spcPts val="0"/>
              </a:spcBef>
              <a:buNone/>
            </a:pPr>
            <a:r>
              <a:rPr lang="en"/>
              <a:t>4-5 amps over 15 minutes yields a heat-sink that is quite hot to the touch, but probably not going to start a fire.</a:t>
            </a:r>
          </a:p>
          <a:p>
            <a:pPr lvl="0">
              <a:spcBef>
                <a:spcPts val="0"/>
              </a:spcBef>
              <a:buNone/>
            </a:pPr>
            <a:endParaRPr/>
          </a:p>
          <a:p>
            <a:pPr lvl="0">
              <a:spcBef>
                <a:spcPts val="0"/>
              </a:spcBef>
              <a:buNone/>
            </a:pPr>
            <a:r>
              <a:rPr lang="en"/>
              <a:t>The infra red thermometer we had didn’t work well against the bright silver aluminum, so we spray painted one side black, which gave us more reliable readings. However, temperature measurement is still not very accurate.</a:t>
            </a:r>
          </a:p>
          <a:p>
            <a:pPr lvl="0">
              <a:spcBef>
                <a:spcPts val="0"/>
              </a:spcBef>
              <a:buNone/>
            </a:pPr>
            <a:endParaRPr/>
          </a:p>
          <a:p>
            <a:pPr lvl="0" rtl="0">
              <a:spcBef>
                <a:spcPts val="0"/>
              </a:spcBef>
              <a:buNone/>
            </a:pPr>
            <a:r>
              <a:rPr lang="en"/>
              <a:t>Just to be on the safe side, I added a small fan.  With the fan running, the heat-sink is still hot to the touch, but not dangerous.</a:t>
            </a:r>
          </a:p>
        </p:txBody>
      </p:sp>
    </p:spTree>
    <p:extLst>
      <p:ext uri="{BB962C8B-B14F-4D97-AF65-F5344CB8AC3E}">
        <p14:creationId xmlns:p14="http://schemas.microsoft.com/office/powerpoint/2010/main" val="380751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is a wiring diagram of the initial version of the test bed.</a:t>
            </a:r>
          </a:p>
          <a:p>
            <a:pPr lvl="0" rtl="0">
              <a:spcBef>
                <a:spcPts val="0"/>
              </a:spcBef>
              <a:buNone/>
            </a:pPr>
            <a:endParaRPr/>
          </a:p>
          <a:p>
            <a:pPr lvl="0" rtl="0">
              <a:spcBef>
                <a:spcPts val="0"/>
              </a:spcBef>
              <a:buNone/>
            </a:pPr>
            <a:r>
              <a:rPr lang="en"/>
              <a:t>Red wires are positive, black wires are negative, and blue wires are USB cables.</a:t>
            </a:r>
          </a:p>
          <a:p>
            <a:pPr lvl="0">
              <a:spcBef>
                <a:spcPts val="0"/>
              </a:spcBef>
              <a:buNone/>
            </a:pPr>
            <a:endParaRPr/>
          </a:p>
          <a:p>
            <a:pPr lvl="0">
              <a:spcBef>
                <a:spcPts val="0"/>
              </a:spcBef>
              <a:buNone/>
            </a:pPr>
            <a:r>
              <a:rPr lang="en"/>
              <a:t>I’ll pause here and give you a second to look over it yourself.</a:t>
            </a:r>
          </a:p>
          <a:p>
            <a:pPr lvl="0" rtl="0">
              <a:spcBef>
                <a:spcPts val="0"/>
              </a:spcBef>
              <a:buNone/>
            </a:pPr>
            <a:endParaRPr/>
          </a:p>
          <a:p>
            <a:pPr lvl="0" rtl="0">
              <a:spcBef>
                <a:spcPts val="0"/>
              </a:spcBef>
              <a:buNone/>
            </a:pPr>
            <a:r>
              <a:rPr lang="en" b="1"/>
              <a:t>(POINT) </a:t>
            </a:r>
          </a:p>
          <a:p>
            <a:pPr lvl="0" rtl="0">
              <a:spcBef>
                <a:spcPts val="0"/>
              </a:spcBef>
              <a:buNone/>
            </a:pPr>
            <a:r>
              <a:rPr lang="en"/>
              <a:t>Here you can see that the External battery is powering the test equipment which consists of the power distribution module, the CDIM and the fan.  Power from the device under test, the battery, is flowing through the Motor Controller then through the resistors. Unfortunately, while this setup is relatively simple, some voltage is lost powering the motor controller from the test battery which can impact our results.</a:t>
            </a:r>
          </a:p>
          <a:p>
            <a:pPr lvl="0" rtl="0">
              <a:spcBef>
                <a:spcPts val="0"/>
              </a:spcBef>
              <a:buNone/>
            </a:pPr>
            <a:endParaRPr/>
          </a:p>
          <a:p>
            <a:pPr lvl="0">
              <a:spcBef>
                <a:spcPts val="0"/>
              </a:spcBef>
              <a:buNone/>
            </a:pPr>
            <a:r>
              <a:rPr lang="en"/>
              <a:t>The phone is connected through the USB port on the power distribution module and has its own battery.</a:t>
            </a:r>
          </a:p>
        </p:txBody>
      </p:sp>
    </p:spTree>
    <p:extLst>
      <p:ext uri="{BB962C8B-B14F-4D97-AF65-F5344CB8AC3E}">
        <p14:creationId xmlns:p14="http://schemas.microsoft.com/office/powerpoint/2010/main" val="382634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hardware on the test bed can be reconfigured to test many different aspects of a robot or an individual component. </a:t>
            </a:r>
          </a:p>
          <a:p>
            <a:pPr lvl="0">
              <a:spcBef>
                <a:spcPts val="0"/>
              </a:spcBef>
              <a:buNone/>
            </a:pPr>
            <a:endParaRPr/>
          </a:p>
          <a:p>
            <a:pPr lvl="0">
              <a:spcBef>
                <a:spcPts val="0"/>
              </a:spcBef>
              <a:buNone/>
            </a:pPr>
            <a:r>
              <a:rPr lang="en"/>
              <a:t>To create and log data specific to the element we are testing, we needed a separate OpMode for each item. As we find new uses for the testbed, we will create still more OpModes. Each OpMode writes data to the log differently, so we do not have to write all aspects of performance to the log at once. For example, when testing a sensor, we do not need to log battery voltage.</a:t>
            </a:r>
          </a:p>
          <a:p>
            <a:pPr lvl="0">
              <a:spcBef>
                <a:spcPts val="0"/>
              </a:spcBef>
              <a:buNone/>
            </a:pPr>
            <a:endParaRPr/>
          </a:p>
          <a:p>
            <a:pPr lvl="0" rtl="0">
              <a:spcBef>
                <a:spcPts val="0"/>
              </a:spcBef>
              <a:buNone/>
            </a:pPr>
            <a:r>
              <a:rPr lang="en"/>
              <a:t>During a test, the telemetry on the phone screen displays data in the portion in the blue box, including the state of the relays, the voltage, the elapsed time, and the current.</a:t>
            </a:r>
          </a:p>
        </p:txBody>
      </p:sp>
    </p:spTree>
    <p:extLst>
      <p:ext uri="{BB962C8B-B14F-4D97-AF65-F5344CB8AC3E}">
        <p14:creationId xmlns:p14="http://schemas.microsoft.com/office/powerpoint/2010/main" val="340459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 we began to test batteries, we ran into a bug where tests would just die after an inconsistent amount of time. Sometimes, the FTC app would freeze after a minute or less and other times it took 10 minutes or more. After doing some debugging, we determined that the issue was with the FTC app, not with our code.</a:t>
            </a:r>
          </a:p>
          <a:p>
            <a:pPr lvl="0">
              <a:spcBef>
                <a:spcPts val="0"/>
              </a:spcBef>
              <a:buNone/>
            </a:pPr>
            <a:endParaRPr/>
          </a:p>
          <a:p>
            <a:pPr lvl="0">
              <a:spcBef>
                <a:spcPts val="0"/>
              </a:spcBef>
              <a:buNone/>
            </a:pPr>
            <a:r>
              <a:rPr lang="en"/>
              <a:t>It turns out that a problem in the FTC framework was exposed when the app ran for these long duration tests. The app was only designed to run for the 2 or 3 minutes it would take for a match, so running the app for our static drain test caused a freeze every time because of how long we ran it for. Using the testbed, we could reproduce the bug 100% of the time. After showing the problem to Bob Atkinson, one of the creators of the FTC app, he determined that the issue was in the thread management portion of the app. An update was released a few days later that resolved the issue. The testbed helped confirm the fix because we no longer saw the bug that used to occur consistently. This was valuable for FTC as a whole because the same issue we saw was occasionally causing robots to freeze during matches earlier in the year, and that issue no longer occurs, at least due to this problem. Helping to diagnose a problem like this is exactly the sort of thing testbeds are made to do.</a:t>
            </a:r>
          </a:p>
          <a:p>
            <a:pPr lvl="0">
              <a:spcBef>
                <a:spcPts val="0"/>
              </a:spcBef>
              <a:buNone/>
            </a:pPr>
            <a:endParaRPr b="1"/>
          </a:p>
          <a:p>
            <a:pPr lvl="0">
              <a:spcBef>
                <a:spcPts val="0"/>
              </a:spcBef>
              <a:buNone/>
            </a:pPr>
            <a:r>
              <a:rPr lang="en"/>
              <a:t>The test bed can find all robot components using the FIRST app without any modification just as it would on a robot. It is also worth noting that the CDI module can be used by itself. We have our phone directly plugged into it without the use of the CPDM.</a:t>
            </a:r>
          </a:p>
        </p:txBody>
      </p:sp>
    </p:spTree>
    <p:extLst>
      <p:ext uri="{BB962C8B-B14F-4D97-AF65-F5344CB8AC3E}">
        <p14:creationId xmlns:p14="http://schemas.microsoft.com/office/powerpoint/2010/main" val="344401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a team goes into a match, they want to be sure that everything on their robot is going to function like they want. That includes the battery. Determining battery health was the initial motivation for this project and now we are going to go into what we found.</a:t>
            </a:r>
          </a:p>
        </p:txBody>
      </p:sp>
    </p:spTree>
    <p:extLst>
      <p:ext uri="{BB962C8B-B14F-4D97-AF65-F5344CB8AC3E}">
        <p14:creationId xmlns:p14="http://schemas.microsoft.com/office/powerpoint/2010/main" val="158781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 it’s time to talk about batteries!  Here are some basics about the batteries used by FTC.</a:t>
            </a:r>
          </a:p>
          <a:p>
            <a:pPr lvl="0">
              <a:spcBef>
                <a:spcPts val="0"/>
              </a:spcBef>
              <a:buNone/>
            </a:pPr>
            <a:endParaRPr/>
          </a:p>
          <a:p>
            <a:pPr lvl="0">
              <a:spcBef>
                <a:spcPts val="0"/>
              </a:spcBef>
              <a:buNone/>
            </a:pPr>
            <a:r>
              <a:rPr lang="en" b="1"/>
              <a:t>[PAUSE FOR 5 SECONDS]</a:t>
            </a:r>
          </a:p>
          <a:p>
            <a:pPr lvl="0" rtl="0">
              <a:spcBef>
                <a:spcPts val="0"/>
              </a:spcBef>
              <a:buNone/>
            </a:pPr>
            <a:endParaRPr b="1"/>
          </a:p>
          <a:p>
            <a:pPr lvl="0">
              <a:spcBef>
                <a:spcPts val="0"/>
              </a:spcBef>
              <a:buNone/>
            </a:pPr>
            <a:r>
              <a:rPr lang="en"/>
              <a:t>We think of batteries like a tank of water that we drain.  (top picture)</a:t>
            </a:r>
          </a:p>
          <a:p>
            <a:pPr lvl="0">
              <a:spcBef>
                <a:spcPts val="0"/>
              </a:spcBef>
              <a:buNone/>
            </a:pPr>
            <a:endParaRPr/>
          </a:p>
          <a:p>
            <a:pPr lvl="0">
              <a:spcBef>
                <a:spcPts val="0"/>
              </a:spcBef>
              <a:buNone/>
            </a:pPr>
            <a:r>
              <a:rPr lang="en" b="1"/>
              <a:t>[EXPLAIN]</a:t>
            </a:r>
          </a:p>
          <a:p>
            <a:pPr lvl="0" rtl="0">
              <a:spcBef>
                <a:spcPts val="0"/>
              </a:spcBef>
              <a:buNone/>
            </a:pPr>
            <a:endParaRPr/>
          </a:p>
          <a:p>
            <a:pPr lvl="0">
              <a:spcBef>
                <a:spcPts val="0"/>
              </a:spcBef>
              <a:buNone/>
            </a:pPr>
            <a:r>
              <a:rPr lang="en"/>
              <a:t>In reality, the spigot is very high on the tank, making much of the perceived power unusable for our purposes.  (middle picture)</a:t>
            </a:r>
          </a:p>
          <a:p>
            <a:pPr lvl="0">
              <a:spcBef>
                <a:spcPts val="0"/>
              </a:spcBef>
              <a:buNone/>
            </a:pPr>
            <a:endParaRPr/>
          </a:p>
          <a:p>
            <a:pPr lvl="0" rtl="0">
              <a:spcBef>
                <a:spcPts val="0"/>
              </a:spcBef>
              <a:buNone/>
            </a:pPr>
            <a:r>
              <a:rPr lang="en" b="1"/>
              <a:t>[EXPLAIN]</a:t>
            </a:r>
          </a:p>
          <a:p>
            <a:pPr lvl="0" rtl="0">
              <a:spcBef>
                <a:spcPts val="0"/>
              </a:spcBef>
              <a:buNone/>
            </a:pPr>
            <a:endParaRPr/>
          </a:p>
          <a:p>
            <a:pPr lvl="0">
              <a:spcBef>
                <a:spcPts val="0"/>
              </a:spcBef>
              <a:buNone/>
            </a:pPr>
            <a:r>
              <a:rPr lang="en"/>
              <a:t>In fact, only the top 10-15% is likely to power your robot to its full potential and do maneuvers like hanging. (bottom picture) </a:t>
            </a:r>
          </a:p>
          <a:p>
            <a:pPr lvl="0">
              <a:spcBef>
                <a:spcPts val="0"/>
              </a:spcBef>
              <a:buNone/>
            </a:pPr>
            <a:endParaRPr/>
          </a:p>
          <a:p>
            <a:pPr lvl="0">
              <a:spcBef>
                <a:spcPts val="0"/>
              </a:spcBef>
              <a:buNone/>
            </a:pPr>
            <a:r>
              <a:rPr lang="en" b="1"/>
              <a:t>[EXPLAIN]</a:t>
            </a:r>
          </a:p>
          <a:p>
            <a:pPr lvl="0">
              <a:spcBef>
                <a:spcPts val="0"/>
              </a:spcBef>
              <a:buNone/>
            </a:pPr>
            <a:endParaRPr b="1"/>
          </a:p>
          <a:p>
            <a:pPr lvl="0">
              <a:spcBef>
                <a:spcPts val="0"/>
              </a:spcBef>
              <a:buNone/>
            </a:pPr>
            <a:r>
              <a:rPr lang="en"/>
              <a:t>Most battery vendors recommend batteries be drained no lower than 80% of capacity before being recharged.  Draining batteries below 80%, especially draining to 60% or lower, can damage the battery, increase its internal resistance, and dramatically reduce the number of recharge cycles before the battery is no longer serviceable. </a:t>
            </a:r>
            <a:br>
              <a:rPr lang="en"/>
            </a:br>
            <a:endParaRPr lang="en"/>
          </a:p>
          <a:p>
            <a:pPr lvl="0">
              <a:spcBef>
                <a:spcPts val="0"/>
              </a:spcBef>
              <a:buNone/>
            </a:pPr>
            <a:r>
              <a:rPr lang="en"/>
              <a:t>From a power perspective, it would be better if we could do the most power intensive maneuver first, then operate only on low amperage in the end-game.  Our sister team, 6220 found that they cannot hang once battery voltage drops below about 11.75 volts.</a:t>
            </a:r>
          </a:p>
        </p:txBody>
      </p:sp>
    </p:spTree>
    <p:extLst>
      <p:ext uri="{BB962C8B-B14F-4D97-AF65-F5344CB8AC3E}">
        <p14:creationId xmlns:p14="http://schemas.microsoft.com/office/powerpoint/2010/main" val="1413213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Our testbed can measure the health of a battery in several ways.</a:t>
            </a:r>
          </a:p>
          <a:p>
            <a:pPr lvl="0">
              <a:spcBef>
                <a:spcPts val="0"/>
              </a:spcBef>
              <a:buNone/>
            </a:pPr>
            <a:endParaRPr/>
          </a:p>
          <a:p>
            <a:pPr lvl="0">
              <a:spcBef>
                <a:spcPts val="0"/>
              </a:spcBef>
              <a:buNone/>
            </a:pPr>
            <a:r>
              <a:rPr lang="en" b="1"/>
              <a:t>PAUSE FOR 5 SECONDS FOR PEOPLE TO READ THE SLIDE</a:t>
            </a:r>
          </a:p>
          <a:p>
            <a:pPr lvl="0">
              <a:spcBef>
                <a:spcPts val="0"/>
              </a:spcBef>
              <a:buNone/>
            </a:pPr>
            <a:endParaRPr/>
          </a:p>
          <a:p>
            <a:pPr lvl="0">
              <a:spcBef>
                <a:spcPts val="0"/>
              </a:spcBef>
              <a:buNone/>
            </a:pPr>
            <a:r>
              <a:rPr lang="en"/>
              <a:t>We measured the time batteries lasted under load before dropping to 11.5 volts, the total power provided, and the internal resistance.</a:t>
            </a:r>
          </a:p>
          <a:p>
            <a:pPr lvl="0">
              <a:spcBef>
                <a:spcPts val="0"/>
              </a:spcBef>
              <a:buNone/>
            </a:pPr>
            <a:endParaRPr/>
          </a:p>
          <a:p>
            <a:pPr lvl="0" rtl="0">
              <a:spcBef>
                <a:spcPts val="0"/>
              </a:spcBef>
              <a:buNone/>
            </a:pPr>
            <a:r>
              <a:rPr lang="en"/>
              <a:t>We took measurements on a known good battery to establish a baseline and compared other batteries to it.</a:t>
            </a:r>
          </a:p>
        </p:txBody>
      </p:sp>
    </p:spTree>
    <p:extLst>
      <p:ext uri="{BB962C8B-B14F-4D97-AF65-F5344CB8AC3E}">
        <p14:creationId xmlns:p14="http://schemas.microsoft.com/office/powerpoint/2010/main" val="66423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approach we took was to connect the battery being tested up to a static load of 3 ohms. We recorded the voltage every 5 seconds to a log on the phone, stopping at 11.5 volts so as not to damage the battery by draining it too low.</a:t>
            </a:r>
          </a:p>
          <a:p>
            <a:pPr lvl="0">
              <a:spcBef>
                <a:spcPts val="0"/>
              </a:spcBef>
              <a:buNone/>
            </a:pPr>
            <a:endParaRPr/>
          </a:p>
          <a:p>
            <a:pPr lvl="0">
              <a:spcBef>
                <a:spcPts val="0"/>
              </a:spcBef>
              <a:buNone/>
            </a:pPr>
            <a:r>
              <a:rPr lang="en"/>
              <a:t>It turns out, the resistance provided by the wires and connections we used was around .2 ohms, so we had a total of about 3.2 ohms of resistance. We only found that out fairly recently and because of it, we had to redo some of our tests because it had affected the data. When making a testbed, I would recommend checking everything with a multimeter before actually using the testbed.</a:t>
            </a:r>
          </a:p>
        </p:txBody>
      </p:sp>
    </p:spTree>
    <p:extLst>
      <p:ext uri="{BB962C8B-B14F-4D97-AF65-F5344CB8AC3E}">
        <p14:creationId xmlns:p14="http://schemas.microsoft.com/office/powerpoint/2010/main" val="41860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I’d like to thank you all for coming. Today, I’ll be talking about building a testbed for FTC robot components.</a:t>
            </a:r>
          </a:p>
        </p:txBody>
      </p:sp>
    </p:spTree>
    <p:extLst>
      <p:ext uri="{BB962C8B-B14F-4D97-AF65-F5344CB8AC3E}">
        <p14:creationId xmlns:p14="http://schemas.microsoft.com/office/powerpoint/2010/main" val="355318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Another way to test battery health is to measure battery capacity.  To use our water analogy, the capacity test measures how much water came out of the tank. That represents the total power given by the battery in Watt hours.</a:t>
            </a:r>
          </a:p>
          <a:p>
            <a:pPr lvl="0">
              <a:spcBef>
                <a:spcPts val="0"/>
              </a:spcBef>
              <a:buNone/>
            </a:pPr>
            <a:endParaRPr b="1"/>
          </a:p>
          <a:p>
            <a:pPr lvl="0">
              <a:spcBef>
                <a:spcPts val="0"/>
              </a:spcBef>
              <a:buNone/>
            </a:pPr>
            <a:r>
              <a:rPr lang="en" b="1"/>
              <a:t>[Point] </a:t>
            </a:r>
          </a:p>
          <a:p>
            <a:pPr lvl="0">
              <a:spcBef>
                <a:spcPts val="0"/>
              </a:spcBef>
              <a:buNone/>
            </a:pPr>
            <a:r>
              <a:rPr lang="en"/>
              <a:t>To perform the capacity test, we took the voltage from our static load data, using ohm’s law, we calculated the current. We then multiplied the current by the voltage to obtain watts. Then we calculated the cumulative watts delivered over the duration of the test for each battery in WaH.</a:t>
            </a:r>
          </a:p>
          <a:p>
            <a:pPr lvl="0">
              <a:spcBef>
                <a:spcPts val="0"/>
              </a:spcBef>
              <a:buNone/>
            </a:pPr>
            <a:endParaRPr/>
          </a:p>
          <a:p>
            <a:pPr lvl="0">
              <a:spcBef>
                <a:spcPts val="0"/>
              </a:spcBef>
              <a:buNone/>
            </a:pPr>
            <a:r>
              <a:rPr lang="en"/>
              <a:t>This is the most relevant test because what we really care about is how much power the battery can provide for a match. This test gives an absolute measurement of battery health. A good battery will always have high capacity and a bad battery will always have low capacity.</a:t>
            </a:r>
          </a:p>
        </p:txBody>
      </p:sp>
    </p:spTree>
    <p:extLst>
      <p:ext uri="{BB962C8B-B14F-4D97-AF65-F5344CB8AC3E}">
        <p14:creationId xmlns:p14="http://schemas.microsoft.com/office/powerpoint/2010/main" val="290823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Another way to evaluate battery health is measuring internal resistance.</a:t>
            </a:r>
          </a:p>
          <a:p>
            <a:pPr lvl="0">
              <a:spcBef>
                <a:spcPts val="0"/>
              </a:spcBef>
              <a:buNone/>
            </a:pPr>
            <a:endParaRPr/>
          </a:p>
          <a:p>
            <a:pPr lvl="0">
              <a:spcBef>
                <a:spcPts val="0"/>
              </a:spcBef>
              <a:buNone/>
            </a:pPr>
            <a:r>
              <a:rPr lang="en" b="1"/>
              <a:t>[Point]  </a:t>
            </a:r>
            <a:r>
              <a:rPr lang="en"/>
              <a:t>Looking at this picture, we see that the internal resistance of a battery builds up over time like gunk inside a pipe. </a:t>
            </a:r>
          </a:p>
          <a:p>
            <a:pPr lvl="0">
              <a:spcBef>
                <a:spcPts val="0"/>
              </a:spcBef>
              <a:buNone/>
            </a:pPr>
            <a:endParaRPr/>
          </a:p>
          <a:p>
            <a:pPr lvl="0">
              <a:spcBef>
                <a:spcPts val="0"/>
              </a:spcBef>
              <a:buNone/>
            </a:pPr>
            <a:r>
              <a:rPr lang="en" b="1"/>
              <a:t>[Pause]</a:t>
            </a:r>
          </a:p>
          <a:p>
            <a:pPr lvl="0">
              <a:spcBef>
                <a:spcPts val="0"/>
              </a:spcBef>
              <a:buNone/>
            </a:pPr>
            <a:endParaRPr/>
          </a:p>
          <a:p>
            <a:pPr lvl="0">
              <a:spcBef>
                <a:spcPts val="0"/>
              </a:spcBef>
              <a:buNone/>
            </a:pPr>
            <a:r>
              <a:rPr lang="en"/>
              <a:t>Internal resistance acts as a resistor inside the battery and drops the voltage immediately before leaving the battery. Our expectation was that internal resistance would be a good predictor of battery health because abuse and age of a battery cause internal resistance to increase.</a:t>
            </a:r>
          </a:p>
          <a:p>
            <a:pPr lvl="0" rtl="0">
              <a:spcBef>
                <a:spcPts val="0"/>
              </a:spcBef>
              <a:buNone/>
            </a:pPr>
            <a:endParaRPr/>
          </a:p>
          <a:p>
            <a:pPr lvl="0" rtl="0">
              <a:spcBef>
                <a:spcPts val="0"/>
              </a:spcBef>
              <a:buNone/>
            </a:pPr>
            <a:r>
              <a:rPr lang="en"/>
              <a:t>To test the internal resistance of a battery, I first measured the open circuit voltage, then I measure the loaded voltage and graphed the voltage against the current between those two points. The slope of that line gave me the internal resistance. I will demonstrate how that is done after the presentation.</a:t>
            </a:r>
          </a:p>
        </p:txBody>
      </p:sp>
    </p:spTree>
    <p:extLst>
      <p:ext uri="{BB962C8B-B14F-4D97-AF65-F5344CB8AC3E}">
        <p14:creationId xmlns:p14="http://schemas.microsoft.com/office/powerpoint/2010/main" val="2270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wiring diagram, the current iteration of the test bed, includes the ability to perform a static load test, a capacity test, and an internal resistance test.</a:t>
            </a:r>
          </a:p>
          <a:p>
            <a:pPr lvl="0">
              <a:spcBef>
                <a:spcPts val="0"/>
              </a:spcBef>
              <a:buNone/>
            </a:pPr>
            <a:endParaRPr/>
          </a:p>
          <a:p>
            <a:pPr lvl="0">
              <a:spcBef>
                <a:spcPts val="0"/>
              </a:spcBef>
              <a:buNone/>
            </a:pPr>
            <a:r>
              <a:rPr lang="en"/>
              <a:t>Since the draw of the motor controller in previous versions was affecting the data by putting additional load on the battery, we took it out. Now, we needed a different way to control whether the power went to the 3 ohm resistor for the static test or just the 200 ohm resistor or both, so we used relays to do what the motor controller had done previously.</a:t>
            </a:r>
          </a:p>
          <a:p>
            <a:pPr lvl="0">
              <a:spcBef>
                <a:spcPts val="0"/>
              </a:spcBef>
              <a:buNone/>
            </a:pPr>
            <a:endParaRPr/>
          </a:p>
          <a:p>
            <a:pPr lvl="0">
              <a:spcBef>
                <a:spcPts val="0"/>
              </a:spcBef>
              <a:buNone/>
            </a:pPr>
            <a:r>
              <a:rPr lang="en"/>
              <a:t>The core device interface module did not provide quite enough voltage to flip the relays, so we added transistors connected to a larger voltage source to flip the relays. With this configuration, the battery only powers the resistors, allowing accurate collection of data.  The phone powers the transistors and the relays, making it so that no external battery is needed.</a:t>
            </a:r>
          </a:p>
          <a:p>
            <a:pPr lvl="0">
              <a:spcBef>
                <a:spcPts val="0"/>
              </a:spcBef>
              <a:buNone/>
            </a:pPr>
            <a:endParaRPr/>
          </a:p>
          <a:p>
            <a:pPr lvl="0">
              <a:spcBef>
                <a:spcPts val="0"/>
              </a:spcBef>
              <a:buNone/>
            </a:pPr>
            <a:r>
              <a:rPr lang="en"/>
              <a:t>By the way, we mistakenly used way too large relays for this. If you do this and use reasonably sized relays, you will be able to use the core device interface module to flip them without the use of transistors.</a:t>
            </a:r>
          </a:p>
          <a:p>
            <a:pPr lvl="0">
              <a:spcBef>
                <a:spcPts val="0"/>
              </a:spcBef>
              <a:buNone/>
            </a:pPr>
            <a:endParaRPr/>
          </a:p>
          <a:p>
            <a:pPr lvl="0">
              <a:spcBef>
                <a:spcPts val="0"/>
              </a:spcBef>
              <a:buNone/>
            </a:pPr>
            <a:r>
              <a:rPr lang="en"/>
              <a:t>As you can tell, this testbed is not finished and may never be finished. We can disassemble and reassemble depending on the task at hand. In fact, for our current purposes, we do not use the 200 ohm resistor, but we plan to use it to measure internal resistance more accurately in the future.</a:t>
            </a:r>
          </a:p>
          <a:p>
            <a:pPr lvl="0">
              <a:spcBef>
                <a:spcPts val="0"/>
              </a:spcBef>
              <a:buNone/>
            </a:pPr>
            <a:endParaRPr/>
          </a:p>
          <a:p>
            <a:pPr lvl="0">
              <a:spcBef>
                <a:spcPts val="0"/>
              </a:spcBef>
              <a:buNone/>
            </a:pPr>
            <a:r>
              <a:rPr lang="en"/>
              <a:t>I used this iteration of the testbed to run the battery tests I’m about to show results for.</a:t>
            </a:r>
          </a:p>
        </p:txBody>
      </p:sp>
    </p:spTree>
    <p:extLst>
      <p:ext uri="{BB962C8B-B14F-4D97-AF65-F5344CB8AC3E}">
        <p14:creationId xmlns:p14="http://schemas.microsoft.com/office/powerpoint/2010/main" val="476734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what we decided we needed a battery to be able to do when on a robot. </a:t>
            </a:r>
          </a:p>
          <a:p>
            <a:pPr lvl="0">
              <a:spcBef>
                <a:spcPts val="0"/>
              </a:spcBef>
              <a:buNone/>
            </a:pPr>
            <a:endParaRPr/>
          </a:p>
          <a:p>
            <a:pPr lvl="0">
              <a:spcBef>
                <a:spcPts val="0"/>
              </a:spcBef>
              <a:buNone/>
            </a:pPr>
            <a:r>
              <a:rPr lang="en" b="1"/>
              <a:t>PAUSE FOR 5 SECONDS FOR PEOPLE TO READ THE SLIDE</a:t>
            </a:r>
          </a:p>
          <a:p>
            <a:pPr lvl="0">
              <a:spcBef>
                <a:spcPts val="0"/>
              </a:spcBef>
              <a:buNone/>
            </a:pPr>
            <a:endParaRPr/>
          </a:p>
          <a:p>
            <a:pPr lvl="0" rtl="0">
              <a:spcBef>
                <a:spcPts val="0"/>
              </a:spcBef>
              <a:buNone/>
            </a:pPr>
            <a:r>
              <a:rPr lang="en"/>
              <a:t>This allows plenty of room for delays in a match and for high power draw maneuvers like hanging.</a:t>
            </a:r>
          </a:p>
        </p:txBody>
      </p:sp>
    </p:spTree>
    <p:extLst>
      <p:ext uri="{BB962C8B-B14F-4D97-AF65-F5344CB8AC3E}">
        <p14:creationId xmlns:p14="http://schemas.microsoft.com/office/powerpoint/2010/main" val="237789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After testing our batteries, we decided that a good battery has 13.5 or more volts after charging, still reads 12 or more volts after being drained for 15 minutes, and has the relatively low internal resistance of less than .3 Ohms. </a:t>
            </a:r>
          </a:p>
        </p:txBody>
      </p:sp>
    </p:spTree>
    <p:extLst>
      <p:ext uri="{BB962C8B-B14F-4D97-AF65-F5344CB8AC3E}">
        <p14:creationId xmlns:p14="http://schemas.microsoft.com/office/powerpoint/2010/main" val="3032444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is the graph of the voltage over time for a good battery, provided by a static load test. The voltage starts at 14.3, drops immediately to 13.2 when a load is applied, but is able to provide 12 volts for a little more than 16 minutes. This battery has an internal resistance of .28 Ohms, under our .3 ohm cutoff. This battery is definitely match-capable.</a:t>
            </a:r>
          </a:p>
        </p:txBody>
      </p:sp>
    </p:spTree>
    <p:extLst>
      <p:ext uri="{BB962C8B-B14F-4D97-AF65-F5344CB8AC3E}">
        <p14:creationId xmlns:p14="http://schemas.microsoft.com/office/powerpoint/2010/main" val="3611555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is the graph of a bad battery. Notice though, like our good battery, this one had the initial reading of 14.3 volts.  However when our 3 ohm load was applied, the voltage dropped immediately, and the battery was only able to sustain 12 volts for about 40 seconds. It also has an internal resistance of .64 Ohms, way higher than all the other batteries tested. This battery is toast, ready for the recycle bin.</a:t>
            </a:r>
          </a:p>
        </p:txBody>
      </p:sp>
    </p:spTree>
    <p:extLst>
      <p:ext uri="{BB962C8B-B14F-4D97-AF65-F5344CB8AC3E}">
        <p14:creationId xmlns:p14="http://schemas.microsoft.com/office/powerpoint/2010/main" val="1265430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graph shows five of our batteries. Notice that the highest open circuit voltage reading is from one of our bad batteries. That shows that initial voltage after charging is not a good indicator of battery health. The dark blue battery ends around the same time as the violet one, but drops below 12 volts too soon. The violet battery is okay, the purple one is great. Both purple and violet drop below twelve volts at about the same time, but purple lasts a lot longer afterwards, perhaps being able to provide the extra voltage for a hang at the end.</a:t>
            </a:r>
          </a:p>
          <a:p>
            <a:pPr lvl="0" rtl="0">
              <a:spcBef>
                <a:spcPts val="0"/>
              </a:spcBef>
              <a:buNone/>
            </a:pPr>
            <a:endParaRPr/>
          </a:p>
        </p:txBody>
      </p:sp>
    </p:spTree>
    <p:extLst>
      <p:ext uri="{BB962C8B-B14F-4D97-AF65-F5344CB8AC3E}">
        <p14:creationId xmlns:p14="http://schemas.microsoft.com/office/powerpoint/2010/main" val="1719896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Watts are calculated by multiplying voltage by amperage. In our water example, watt hours represent the volume of water that drains in an hour.</a:t>
            </a:r>
          </a:p>
          <a:p>
            <a:pPr lvl="0">
              <a:spcBef>
                <a:spcPts val="0"/>
              </a:spcBef>
              <a:buNone/>
            </a:pPr>
            <a:endParaRPr/>
          </a:p>
          <a:p>
            <a:pPr lvl="0">
              <a:spcBef>
                <a:spcPts val="0"/>
              </a:spcBef>
              <a:buNone/>
            </a:pPr>
            <a:r>
              <a:rPr lang="en"/>
              <a:t>FTC batteries are rated for 3 amp hours at 12 volts, which is 36 watt hours.</a:t>
            </a:r>
          </a:p>
          <a:p>
            <a:pPr lvl="0">
              <a:spcBef>
                <a:spcPts val="0"/>
              </a:spcBef>
              <a:buNone/>
            </a:pPr>
            <a:endParaRPr/>
          </a:p>
          <a:p>
            <a:pPr lvl="0">
              <a:spcBef>
                <a:spcPts val="0"/>
              </a:spcBef>
              <a:buNone/>
            </a:pPr>
            <a:r>
              <a:rPr lang="en"/>
              <a:t>With the data from our static load test we’re able to calculate the total WaH delivered.  </a:t>
            </a:r>
          </a:p>
          <a:p>
            <a:pPr lvl="0">
              <a:spcBef>
                <a:spcPts val="0"/>
              </a:spcBef>
              <a:buNone/>
            </a:pPr>
            <a:endParaRPr/>
          </a:p>
          <a:p>
            <a:pPr lvl="0">
              <a:spcBef>
                <a:spcPts val="0"/>
              </a:spcBef>
              <a:buNone/>
            </a:pPr>
            <a:r>
              <a:rPr lang="en"/>
              <a:t>This chart shows the cumulative Watt hour output for three of the batteries on the previous slides. Cumulative Watt hour output is how many total Watt hours are output during the test.</a:t>
            </a:r>
          </a:p>
          <a:p>
            <a:pPr lvl="0">
              <a:spcBef>
                <a:spcPts val="0"/>
              </a:spcBef>
              <a:buNone/>
            </a:pPr>
            <a:endParaRPr/>
          </a:p>
          <a:p>
            <a:pPr lvl="0">
              <a:spcBef>
                <a:spcPts val="0"/>
              </a:spcBef>
              <a:buNone/>
            </a:pPr>
            <a:r>
              <a:rPr lang="en"/>
              <a:t>The good battery in blue output 22.41 watt hours before dropping below 11.5 volts after 29 minutes.</a:t>
            </a:r>
          </a:p>
          <a:p>
            <a:pPr lvl="0">
              <a:spcBef>
                <a:spcPts val="0"/>
              </a:spcBef>
              <a:buNone/>
            </a:pPr>
            <a:endParaRPr/>
          </a:p>
          <a:p>
            <a:pPr lvl="0">
              <a:spcBef>
                <a:spcPts val="0"/>
              </a:spcBef>
              <a:buNone/>
            </a:pPr>
            <a:r>
              <a:rPr lang="en"/>
              <a:t>22.41 watt hours are 62% of the advertised 36 watt hour capacity of the battery, however our battery started well above the advertised voltage and we drained it to 11.5 volts rather than 12.</a:t>
            </a:r>
          </a:p>
          <a:p>
            <a:pPr lvl="0">
              <a:spcBef>
                <a:spcPts val="0"/>
              </a:spcBef>
              <a:buNone/>
            </a:pPr>
            <a:endParaRPr/>
          </a:p>
          <a:p>
            <a:pPr lvl="0">
              <a:spcBef>
                <a:spcPts val="0"/>
              </a:spcBef>
              <a:buNone/>
            </a:pPr>
            <a:r>
              <a:rPr lang="en"/>
              <a:t>The purple line is a marginal battery. It provided 48% of the battery’s advertised capacity.</a:t>
            </a:r>
          </a:p>
          <a:p>
            <a:pPr lvl="0">
              <a:spcBef>
                <a:spcPts val="0"/>
              </a:spcBef>
              <a:buNone/>
            </a:pPr>
            <a:endParaRPr/>
          </a:p>
          <a:p>
            <a:pPr lvl="0">
              <a:spcBef>
                <a:spcPts val="0"/>
              </a:spcBef>
              <a:buNone/>
            </a:pPr>
            <a:r>
              <a:rPr lang="en"/>
              <a:t>The yellow line is the really bad battery. It provided 1% of the advertised capacity, but remember that this battery still read 14.4 volts on a multimeter after being charged.</a:t>
            </a:r>
          </a:p>
          <a:p>
            <a:pPr lvl="0">
              <a:spcBef>
                <a:spcPts val="0"/>
              </a:spcBef>
              <a:buNone/>
            </a:pPr>
            <a:endParaRPr/>
          </a:p>
          <a:p>
            <a:pPr lvl="0">
              <a:spcBef>
                <a:spcPts val="0"/>
              </a:spcBef>
              <a:buNone/>
            </a:pPr>
            <a:r>
              <a:rPr lang="en"/>
              <a:t>Our good battery only delivered 62% of the advertised capacity even though we drained it below the 12 volt rating. That means the ratings on these batteries overstate what the batteries can actually provide.</a:t>
            </a:r>
          </a:p>
        </p:txBody>
      </p:sp>
    </p:spTree>
    <p:extLst>
      <p:ext uri="{BB962C8B-B14F-4D97-AF65-F5344CB8AC3E}">
        <p14:creationId xmlns:p14="http://schemas.microsoft.com/office/powerpoint/2010/main" val="2175947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 after you determine the WaH output of your batteries, you want to know how to apply that to what you should do with your batteries.</a:t>
            </a:r>
          </a:p>
          <a:p>
            <a:pPr lvl="0">
              <a:spcBef>
                <a:spcPts val="0"/>
              </a:spcBef>
              <a:buNone/>
            </a:pPr>
            <a:endParaRPr/>
          </a:p>
          <a:p>
            <a:pPr lvl="0">
              <a:spcBef>
                <a:spcPts val="0"/>
              </a:spcBef>
              <a:buNone/>
            </a:pPr>
            <a:r>
              <a:rPr lang="en"/>
              <a:t>This is a chart of the batteries we tested one broken down into groups based on their total Watt hour output. Each bar represents how many batteries fell into that range out of our fifteen batteries tested. </a:t>
            </a:r>
            <a:r>
              <a:rPr lang="en" b="1"/>
              <a:t>[POINT] </a:t>
            </a:r>
            <a:r>
              <a:rPr lang="en"/>
              <a:t>The highest group we called great batteries. We will use those for finals matches at competitions. The next tier below that we call good batteries. We will use those for qualifying matches at competitions. Under that, we have okay batteries. We will reserve those for testing on our practice field. The next tier is questionable batteries. We will have to decide whether to throw those away or use them for testing. The lowest group is garbage. They output well under what we want for a match and don’t even last long enough for testing robots back at the buildspace. We will dispose of those.</a:t>
            </a:r>
          </a:p>
        </p:txBody>
      </p:sp>
    </p:spTree>
    <p:extLst>
      <p:ext uri="{BB962C8B-B14F-4D97-AF65-F5344CB8AC3E}">
        <p14:creationId xmlns:p14="http://schemas.microsoft.com/office/powerpoint/2010/main" val="332147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Today I will be going over the design process I went through to plan the test bed, the process of building it, the uses of the test bed, and the findings of many of the tests, especially pertaining to battery health. After that, I’ll open it up for questions.  </a:t>
            </a:r>
          </a:p>
          <a:p>
            <a:pPr lvl="0">
              <a:spcBef>
                <a:spcPts val="0"/>
              </a:spcBef>
              <a:buNone/>
            </a:pPr>
            <a:endParaRPr/>
          </a:p>
          <a:p>
            <a:pPr lvl="0">
              <a:spcBef>
                <a:spcPts val="0"/>
              </a:spcBef>
              <a:buNone/>
            </a:pPr>
            <a:r>
              <a:rPr lang="en"/>
              <a:t>If you have questions along the way, please feel free to ask.</a:t>
            </a:r>
          </a:p>
        </p:txBody>
      </p:sp>
    </p:spTree>
    <p:extLst>
      <p:ext uri="{BB962C8B-B14F-4D97-AF65-F5344CB8AC3E}">
        <p14:creationId xmlns:p14="http://schemas.microsoft.com/office/powerpoint/2010/main" val="1264662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Since Watt hour output is our best measure of battery health, we compared Static Load and Internal Resistance test results to it to see whether they were valid ways to determine battery health.</a:t>
            </a:r>
          </a:p>
          <a:p>
            <a:pPr lvl="0">
              <a:spcBef>
                <a:spcPts val="0"/>
              </a:spcBef>
              <a:buNone/>
            </a:pPr>
            <a:endParaRPr/>
          </a:p>
          <a:p>
            <a:pPr lvl="0">
              <a:spcBef>
                <a:spcPts val="0"/>
              </a:spcBef>
              <a:buNone/>
            </a:pPr>
            <a:r>
              <a:rPr lang="en"/>
              <a:t>After eliminating one outlier, the correlation between the amount of time the battery lasted during the static load test and the total Watt hours it output had an R squared value of .9594, meaning that it was a strong correlation. That means the static load test provides a good indicator of battery health.</a:t>
            </a:r>
          </a:p>
        </p:txBody>
      </p:sp>
    </p:spTree>
    <p:extLst>
      <p:ext uri="{BB962C8B-B14F-4D97-AF65-F5344CB8AC3E}">
        <p14:creationId xmlns:p14="http://schemas.microsoft.com/office/powerpoint/2010/main" val="1833589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hoped to use internal resistance as a measure of battery health because it is quick to test and does not drain the battery, but when we correlated internal resistance to Watt hours output, it had an R squared value of .3978, meaning there was an extremely weak correlation.  So unfortunately, we have not yet found a way to reliably correlate internal resistance with battery health. </a:t>
            </a:r>
          </a:p>
          <a:p>
            <a:pPr lvl="0">
              <a:spcBef>
                <a:spcPts val="0"/>
              </a:spcBef>
              <a:buNone/>
            </a:pPr>
            <a:endParaRPr/>
          </a:p>
          <a:p>
            <a:pPr lvl="0">
              <a:spcBef>
                <a:spcPts val="0"/>
              </a:spcBef>
              <a:buNone/>
            </a:pPr>
            <a:r>
              <a:rPr lang="en"/>
              <a:t>What we did find was that internal resistance on a bad battery will sometimes be less than.3 Ohms, but we have not discovered any good batteries with internal resistance of more than.3 Ohms. That allows us to weed out some bad batteries with an internal resistance test.</a:t>
            </a:r>
          </a:p>
          <a:p>
            <a:pPr lvl="0">
              <a:spcBef>
                <a:spcPts val="0"/>
              </a:spcBef>
              <a:buNone/>
            </a:pPr>
            <a:endParaRPr/>
          </a:p>
          <a:p>
            <a:pPr lvl="0">
              <a:spcBef>
                <a:spcPts val="0"/>
              </a:spcBef>
              <a:buNone/>
            </a:pPr>
            <a:r>
              <a:rPr lang="en"/>
              <a:t>However, I found a document online from a company called Albercorp saying that they found internal resistance to be a very reliable indicator of battery health. Since they have successfully done this, we will continue to explore internal resistance as a convenient test of battery health.</a:t>
            </a:r>
          </a:p>
          <a:p>
            <a:pPr lvl="0">
              <a:spcBef>
                <a:spcPts val="0"/>
              </a:spcBef>
              <a:buNone/>
            </a:pPr>
            <a:endParaRPr/>
          </a:p>
          <a:p>
            <a:pPr lvl="0" rtl="0">
              <a:spcBef>
                <a:spcPts val="0"/>
              </a:spcBef>
              <a:buNone/>
            </a:pPr>
            <a:endParaRPr/>
          </a:p>
        </p:txBody>
      </p:sp>
    </p:spTree>
    <p:extLst>
      <p:ext uri="{BB962C8B-B14F-4D97-AF65-F5344CB8AC3E}">
        <p14:creationId xmlns:p14="http://schemas.microsoft.com/office/powerpoint/2010/main" val="816779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Can a multimeter be used to test battery health? The answer is yes and no.</a:t>
            </a:r>
          </a:p>
          <a:p>
            <a:pPr lvl="0">
              <a:spcBef>
                <a:spcPts val="0"/>
              </a:spcBef>
              <a:buNone/>
            </a:pPr>
            <a:endParaRPr/>
          </a:p>
          <a:p>
            <a:pPr lvl="0">
              <a:spcBef>
                <a:spcPts val="0"/>
              </a:spcBef>
              <a:buNone/>
            </a:pPr>
            <a:r>
              <a:rPr lang="en"/>
              <a:t>Yes in that a multimeter can detect bad batteries with low open circuit voltage, and no in that as you saw on the last couple slides, freshly charged “bad” batteries can have an open circuit voltage reading of 14 or more. </a:t>
            </a:r>
          </a:p>
          <a:p>
            <a:pPr lvl="0">
              <a:spcBef>
                <a:spcPts val="0"/>
              </a:spcBef>
              <a:buNone/>
            </a:pPr>
            <a:endParaRPr/>
          </a:p>
          <a:p>
            <a:pPr lvl="0">
              <a:spcBef>
                <a:spcPts val="0"/>
              </a:spcBef>
              <a:buNone/>
            </a:pPr>
            <a:r>
              <a:rPr lang="en"/>
              <a:t>So a multimeter can be used to weed out bad batteries when there is an open circuit voltage of less than about 13 volts. If the open circuit voltage is more than 13 volts, that is a candidate for a good battery, but additional testing is required.</a:t>
            </a:r>
          </a:p>
          <a:p>
            <a:pPr lvl="0">
              <a:spcBef>
                <a:spcPts val="0"/>
              </a:spcBef>
              <a:buNone/>
            </a:pPr>
            <a:endParaRPr/>
          </a:p>
          <a:p>
            <a:pPr lvl="0">
              <a:spcBef>
                <a:spcPts val="0"/>
              </a:spcBef>
              <a:buNone/>
            </a:pPr>
            <a:r>
              <a:rPr lang="en"/>
              <a:t>With a load applied, you can use a multimeter to monitor and log voltage over time by writing it down, but that is a pain.</a:t>
            </a:r>
          </a:p>
          <a:p>
            <a:pPr lvl="0">
              <a:spcBef>
                <a:spcPts val="0"/>
              </a:spcBef>
              <a:buNone/>
            </a:pPr>
            <a:endParaRPr/>
          </a:p>
          <a:p>
            <a:pPr lvl="0">
              <a:spcBef>
                <a:spcPts val="0"/>
              </a:spcBef>
              <a:buNone/>
            </a:pPr>
            <a:r>
              <a:rPr lang="en"/>
              <a:t>By using a voltage sensor and software, this testbed allows us to record voltages over time automatically instead of writing it down.  </a:t>
            </a:r>
          </a:p>
          <a:p>
            <a:pPr lvl="0">
              <a:spcBef>
                <a:spcPts val="0"/>
              </a:spcBef>
              <a:buNone/>
            </a:pPr>
            <a:endParaRPr/>
          </a:p>
          <a:p>
            <a:pPr lvl="0" rtl="0">
              <a:spcBef>
                <a:spcPts val="0"/>
              </a:spcBef>
              <a:buNone/>
            </a:pPr>
            <a:r>
              <a:rPr lang="en"/>
              <a:t>I’ll be saving these charts and retesting these same batteries next fall to see how they hold up over time.</a:t>
            </a:r>
          </a:p>
        </p:txBody>
      </p:sp>
    </p:spTree>
    <p:extLst>
      <p:ext uri="{BB962C8B-B14F-4D97-AF65-F5344CB8AC3E}">
        <p14:creationId xmlns:p14="http://schemas.microsoft.com/office/powerpoint/2010/main" val="1213221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picture was taken with the second configuration of the testbed. The motor controller with the yellow label (point) has been swapped in and is being tested because the team it belonged to thought it was questionable. The testbed has the ability to do this with components other than a motor controller, like the core device interface module, or sensors plugged into it.</a:t>
            </a:r>
          </a:p>
          <a:p>
            <a:pPr lvl="0">
              <a:spcBef>
                <a:spcPts val="0"/>
              </a:spcBef>
              <a:buNone/>
            </a:pPr>
            <a:endParaRPr/>
          </a:p>
          <a:p>
            <a:pPr lvl="0" rtl="0">
              <a:spcBef>
                <a:spcPts val="0"/>
              </a:spcBef>
              <a:buNone/>
            </a:pPr>
            <a:r>
              <a:rPr lang="en"/>
              <a:t>Setting this test up was quick and easy because of how we used anderson power poles for all our connections.</a:t>
            </a:r>
          </a:p>
        </p:txBody>
      </p:sp>
    </p:spTree>
    <p:extLst>
      <p:ext uri="{BB962C8B-B14F-4D97-AF65-F5344CB8AC3E}">
        <p14:creationId xmlns:p14="http://schemas.microsoft.com/office/powerpoint/2010/main" val="1824297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picture shows an example where we used the testbed to measure the amount of current 6220 needs to hang. 6220 was struggling with not having enough battery power to hang, so after this test, they reduced their amperage draw by giving less power to some motors so as not to exceed what their battery can provide at the end of a match.</a:t>
            </a:r>
          </a:p>
          <a:p>
            <a:pPr lvl="0">
              <a:spcBef>
                <a:spcPts val="0"/>
              </a:spcBef>
              <a:buNone/>
            </a:pPr>
            <a:endParaRPr/>
          </a:p>
          <a:p>
            <a:pPr lvl="0">
              <a:spcBef>
                <a:spcPts val="0"/>
              </a:spcBef>
              <a:buNone/>
            </a:pPr>
            <a:r>
              <a:rPr lang="en"/>
              <a:t>To make this reading we used a long power cable between the testbed and the robot </a:t>
            </a:r>
            <a:r>
              <a:rPr lang="en" b="1"/>
              <a:t>(point to where it plugged in)</a:t>
            </a:r>
            <a:r>
              <a:rPr lang="en"/>
              <a:t>, using the test battery to power their hanging motors.  An OpMode program displayed the current draw on the phone screen.</a:t>
            </a:r>
          </a:p>
          <a:p>
            <a:pPr lvl="0">
              <a:spcBef>
                <a:spcPts val="0"/>
              </a:spcBef>
              <a:buNone/>
            </a:pPr>
            <a:endParaRPr/>
          </a:p>
          <a:p>
            <a:pPr lvl="0" rtl="0">
              <a:spcBef>
                <a:spcPts val="0"/>
              </a:spcBef>
              <a:buNone/>
            </a:pPr>
            <a:r>
              <a:rPr lang="en"/>
              <a:t>We measured a maximum draw of 10.3 amps. The current sensor we used was not capable of measuring that much current, so we replaced the shunt resistor on the sensor with a .03 ohm resistor which increased the sensor’s range from 3.2 amps to 10.67 amps.</a:t>
            </a:r>
          </a:p>
        </p:txBody>
      </p:sp>
    </p:spTree>
    <p:extLst>
      <p:ext uri="{BB962C8B-B14F-4D97-AF65-F5344CB8AC3E}">
        <p14:creationId xmlns:p14="http://schemas.microsoft.com/office/powerpoint/2010/main" val="4267421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my friend, Hank, who helped me with attaching some of the connectors on the wires.</a:t>
            </a:r>
          </a:p>
          <a:p>
            <a:pPr lvl="0">
              <a:spcBef>
                <a:spcPts val="0"/>
              </a:spcBef>
              <a:buNone/>
            </a:pPr>
            <a:endParaRPr/>
          </a:p>
          <a:p>
            <a:pPr lvl="0">
              <a:spcBef>
                <a:spcPts val="0"/>
              </a:spcBef>
              <a:buNone/>
            </a:pPr>
            <a:r>
              <a:rPr lang="en"/>
              <a:t>During this project, I learned what amperage, voltage, and resistance are, and how they pertain to robots. I learned about using Ohm’s law to calculate what will happen when a circuit is powered. </a:t>
            </a:r>
          </a:p>
          <a:p>
            <a:pPr lvl="0">
              <a:spcBef>
                <a:spcPts val="0"/>
              </a:spcBef>
              <a:buNone/>
            </a:pPr>
            <a:endParaRPr/>
          </a:p>
          <a:p>
            <a:pPr lvl="0">
              <a:spcBef>
                <a:spcPts val="0"/>
              </a:spcBef>
              <a:buNone/>
            </a:pPr>
            <a:r>
              <a:rPr lang="en"/>
              <a:t>I also learned about transistors, relays, resistors, how to use them, what makes a good battery, a bad battery, and how to spot them.  After collecting the data, I learned more than I wanted to about how to create charts in excel and how it can be useful for analyzing data.</a:t>
            </a:r>
          </a:p>
          <a:p>
            <a:pPr lvl="0">
              <a:spcBef>
                <a:spcPts val="0"/>
              </a:spcBef>
              <a:buNone/>
            </a:pPr>
            <a:endParaRPr/>
          </a:p>
          <a:p>
            <a:pPr lvl="0">
              <a:spcBef>
                <a:spcPts val="0"/>
              </a:spcBef>
              <a:buNone/>
            </a:pPr>
            <a:r>
              <a:rPr lang="en"/>
              <a:t>Much of what I discovered is valuable for FTC as a whole because it allows teams to choose batteries that will reliably get them through a match.</a:t>
            </a:r>
          </a:p>
          <a:p>
            <a:pPr lvl="0">
              <a:spcBef>
                <a:spcPts val="0"/>
              </a:spcBef>
              <a:buNone/>
            </a:pPr>
            <a:endParaRPr/>
          </a:p>
          <a:p>
            <a:pPr lvl="0">
              <a:spcBef>
                <a:spcPts val="0"/>
              </a:spcBef>
              <a:buNone/>
            </a:pPr>
            <a:r>
              <a:rPr lang="en"/>
              <a:t>Swerve now has a very useful tool to test batteries and other robot components by themselves. We will continue to use this tool for seasons to come. </a:t>
            </a:r>
          </a:p>
          <a:p>
            <a:pPr lvl="0">
              <a:spcBef>
                <a:spcPts val="0"/>
              </a:spcBef>
              <a:buNone/>
            </a:pPr>
            <a:endParaRPr/>
          </a:p>
          <a:p>
            <a:pPr lvl="0" rtl="0">
              <a:spcBef>
                <a:spcPts val="0"/>
              </a:spcBef>
              <a:buNone/>
            </a:pPr>
            <a:r>
              <a:rPr lang="en"/>
              <a:t>I also learned about creating and giving an effective presentation.</a:t>
            </a:r>
          </a:p>
        </p:txBody>
      </p:sp>
    </p:spTree>
    <p:extLst>
      <p:ext uri="{BB962C8B-B14F-4D97-AF65-F5344CB8AC3E}">
        <p14:creationId xmlns:p14="http://schemas.microsoft.com/office/powerpoint/2010/main" val="1772044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 would encourage every club to build a testbed.  Both for the experience of building one, as well as for the value it brings as a testing device for batteries and robot components.</a:t>
            </a:r>
          </a:p>
          <a:p>
            <a:pPr lvl="0">
              <a:spcBef>
                <a:spcPts val="0"/>
              </a:spcBef>
              <a:buNone/>
            </a:pPr>
            <a:endParaRPr/>
          </a:p>
          <a:p>
            <a:pPr lvl="0">
              <a:spcBef>
                <a:spcPts val="0"/>
              </a:spcBef>
              <a:buNone/>
            </a:pPr>
            <a:r>
              <a:rPr lang="en"/>
              <a:t>I encountered an amazing number of nuances with FTC technologies that could potentially negatively impact robot performance if not accounted for. I will post more information about these to our website.</a:t>
            </a:r>
          </a:p>
          <a:p>
            <a:pPr lvl="0">
              <a:spcBef>
                <a:spcPts val="0"/>
              </a:spcBef>
              <a:buNone/>
            </a:pPr>
            <a:endParaRPr/>
          </a:p>
          <a:p>
            <a:pPr lvl="0">
              <a:spcBef>
                <a:spcPts val="0"/>
              </a:spcBef>
              <a:buNone/>
            </a:pPr>
            <a:r>
              <a:rPr lang="en"/>
              <a:t>As we use this testbed over the next few years, we will surely find more uses for it, ways to expand it, and along the way, we’ll uncover and learn more of these cool nuances, which can be shared with and benefit the FTC community.</a:t>
            </a:r>
          </a:p>
          <a:p>
            <a:pPr lvl="0">
              <a:spcBef>
                <a:spcPts val="0"/>
              </a:spcBef>
              <a:buNone/>
            </a:pPr>
            <a:endParaRPr/>
          </a:p>
          <a:p>
            <a:pPr lvl="0">
              <a:spcBef>
                <a:spcPts val="0"/>
              </a:spcBef>
              <a:buNone/>
            </a:pPr>
            <a:r>
              <a:rPr lang="en"/>
              <a:t>This presentation, the wiring diagram, the URL to the albercorp document, and some battery test results as well as other findings that I did not have time to cover in this presentation will shortly be on the Swerve Robotics web page.</a:t>
            </a:r>
          </a:p>
          <a:p>
            <a:pPr lvl="0">
              <a:spcBef>
                <a:spcPts val="0"/>
              </a:spcBef>
              <a:buNone/>
            </a:pPr>
            <a:endParaRPr/>
          </a:p>
          <a:p>
            <a:pPr lvl="0">
              <a:spcBef>
                <a:spcPts val="0"/>
              </a:spcBef>
              <a:buNone/>
            </a:pPr>
            <a:r>
              <a:rPr lang="en"/>
              <a:t>After this conference is over, this testbed will be in 6220’s pit at fire 47 and you can drop by if you would like to test any modules or batteries.</a:t>
            </a:r>
          </a:p>
          <a:p>
            <a:pPr lvl="0">
              <a:spcBef>
                <a:spcPts val="0"/>
              </a:spcBef>
              <a:buNone/>
            </a:pPr>
            <a:endParaRPr/>
          </a:p>
          <a:p>
            <a:pPr lvl="0" rtl="0">
              <a:spcBef>
                <a:spcPts val="0"/>
              </a:spcBef>
              <a:buNone/>
            </a:pPr>
            <a:r>
              <a:rPr lang="en"/>
              <a:t>After questions if anyone wants to stick around, I’ll go over how internal resistance is calculated then I’ll demonstrate an internal resistance test on one of the batteries I brought with me.</a:t>
            </a:r>
          </a:p>
          <a:p>
            <a:pPr lvl="0">
              <a:spcBef>
                <a:spcPts val="0"/>
              </a:spcBef>
              <a:buNone/>
            </a:pPr>
            <a:endParaRPr/>
          </a:p>
          <a:p>
            <a:pPr lvl="0">
              <a:spcBef>
                <a:spcPts val="0"/>
              </a:spcBef>
              <a:buNone/>
            </a:pPr>
            <a:r>
              <a:rPr lang="en"/>
              <a:t>Thank you all for attending.</a:t>
            </a:r>
          </a:p>
          <a:p>
            <a:pPr lvl="0" rtl="0">
              <a:spcBef>
                <a:spcPts val="0"/>
              </a:spcBef>
              <a:buNone/>
            </a:pPr>
            <a:endParaRPr/>
          </a:p>
          <a:p>
            <a:pPr lvl="0" rtl="0">
              <a:spcBef>
                <a:spcPts val="0"/>
              </a:spcBef>
              <a:buNone/>
            </a:pPr>
            <a:r>
              <a:rPr lang="en"/>
              <a:t>Questions you may be asked:</a:t>
            </a:r>
          </a:p>
          <a:p>
            <a:pPr lvl="0">
              <a:spcBef>
                <a:spcPts val="0"/>
              </a:spcBef>
              <a:buNone/>
            </a:pPr>
            <a:r>
              <a:rPr lang="en"/>
              <a:t>Q: What are you going to add next to the testbed?</a:t>
            </a:r>
          </a:p>
          <a:p>
            <a:pPr lvl="0">
              <a:spcBef>
                <a:spcPts val="0"/>
              </a:spcBef>
              <a:buNone/>
            </a:pPr>
            <a:r>
              <a:rPr lang="en"/>
              <a:t>A: I will make it so that internal resistance is done at the same time as the static load test as well as try to find a less time consuming way of measuring battery health.</a:t>
            </a:r>
          </a:p>
          <a:p>
            <a:pPr lvl="0">
              <a:spcBef>
                <a:spcPts val="0"/>
              </a:spcBef>
              <a:buNone/>
            </a:pPr>
            <a:r>
              <a:rPr lang="en"/>
              <a:t>Q: What size of relays did you use and what would be a more reasonable size?</a:t>
            </a:r>
          </a:p>
          <a:p>
            <a:pPr lvl="0" rtl="0">
              <a:spcBef>
                <a:spcPts val="0"/>
              </a:spcBef>
              <a:buNone/>
            </a:pPr>
            <a:r>
              <a:rPr lang="en"/>
              <a:t>A: I do not know the size I used, but we have at most 5 amps and 14 volts, so I’d say 70 watt relays should be sufficient.</a:t>
            </a:r>
          </a:p>
        </p:txBody>
      </p:sp>
    </p:spTree>
    <p:extLst>
      <p:ext uri="{BB962C8B-B14F-4D97-AF65-F5344CB8AC3E}">
        <p14:creationId xmlns:p14="http://schemas.microsoft.com/office/powerpoint/2010/main" val="404556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Okay, if anybody wants to stick around, I’ll demonstrate how to calculate internal resistance and an internal resistance test.</a:t>
            </a:r>
          </a:p>
          <a:p>
            <a:pPr lvl="0">
              <a:spcBef>
                <a:spcPts val="0"/>
              </a:spcBef>
              <a:buNone/>
            </a:pPr>
            <a:endParaRPr/>
          </a:p>
          <a:p>
            <a:pPr lvl="0">
              <a:spcBef>
                <a:spcPts val="0"/>
              </a:spcBef>
              <a:buNone/>
            </a:pPr>
            <a:r>
              <a:rPr lang="en"/>
              <a:t>So, let’s look at what actually happens when calculating the internal resistance.</a:t>
            </a:r>
          </a:p>
          <a:p>
            <a:pPr lvl="0">
              <a:spcBef>
                <a:spcPts val="0"/>
              </a:spcBef>
              <a:buNone/>
            </a:pPr>
            <a:endParaRPr/>
          </a:p>
          <a:p>
            <a:pPr lvl="0">
              <a:spcBef>
                <a:spcPts val="0"/>
              </a:spcBef>
              <a:buNone/>
            </a:pPr>
            <a:r>
              <a:rPr lang="en" b="1"/>
              <a:t>[Click slide]</a:t>
            </a:r>
          </a:p>
          <a:p>
            <a:pPr lvl="0">
              <a:spcBef>
                <a:spcPts val="0"/>
              </a:spcBef>
              <a:buNone/>
            </a:pPr>
            <a:endParaRPr/>
          </a:p>
          <a:p>
            <a:pPr lvl="0">
              <a:spcBef>
                <a:spcPts val="0"/>
              </a:spcBef>
              <a:buNone/>
            </a:pPr>
            <a:r>
              <a:rPr lang="en"/>
              <a:t>This is the data that gets recorded in the file on the phone. The program automatically calculates the internal resistance, but I will go over how it is done. The first number recorded is voltage and the second is resistance.</a:t>
            </a:r>
          </a:p>
          <a:p>
            <a:pPr lvl="0">
              <a:spcBef>
                <a:spcPts val="0"/>
              </a:spcBef>
              <a:buNone/>
            </a:pPr>
            <a:endParaRPr/>
          </a:p>
          <a:p>
            <a:pPr lvl="0">
              <a:spcBef>
                <a:spcPts val="0"/>
              </a:spcBef>
              <a:buNone/>
            </a:pPr>
            <a:r>
              <a:rPr lang="en" b="1"/>
              <a:t>[Click slide]</a:t>
            </a:r>
          </a:p>
          <a:p>
            <a:pPr lvl="0">
              <a:spcBef>
                <a:spcPts val="0"/>
              </a:spcBef>
              <a:buNone/>
            </a:pPr>
            <a:endParaRPr/>
          </a:p>
          <a:p>
            <a:pPr lvl="0">
              <a:spcBef>
                <a:spcPts val="0"/>
              </a:spcBef>
              <a:buNone/>
            </a:pPr>
            <a:r>
              <a:rPr lang="en"/>
              <a:t>We had an issue with our current sensing, so we have to calculate it manually using Ohm’s law. In the first measurement of open circuit voltage, there is no current so the current is 0. </a:t>
            </a:r>
          </a:p>
          <a:p>
            <a:pPr lvl="0">
              <a:spcBef>
                <a:spcPts val="0"/>
              </a:spcBef>
              <a:buNone/>
            </a:pPr>
            <a:endParaRPr/>
          </a:p>
          <a:p>
            <a:pPr lvl="0">
              <a:spcBef>
                <a:spcPts val="0"/>
              </a:spcBef>
              <a:buNone/>
            </a:pPr>
            <a:r>
              <a:rPr lang="en" b="1"/>
              <a:t>[Click slide]</a:t>
            </a:r>
          </a:p>
          <a:p>
            <a:pPr lvl="0">
              <a:spcBef>
                <a:spcPts val="0"/>
              </a:spcBef>
              <a:buNone/>
            </a:pPr>
            <a:endParaRPr/>
          </a:p>
          <a:p>
            <a:pPr lvl="0">
              <a:spcBef>
                <a:spcPts val="0"/>
              </a:spcBef>
              <a:buNone/>
            </a:pPr>
            <a:r>
              <a:rPr lang="en"/>
              <a:t>In the second measurement, there are 12.46 volts with 3.2 ohms of resistance, giving us 3.89 amps of current.</a:t>
            </a:r>
          </a:p>
          <a:p>
            <a:pPr lvl="0">
              <a:spcBef>
                <a:spcPts val="0"/>
              </a:spcBef>
              <a:buNone/>
            </a:pPr>
            <a:endParaRPr/>
          </a:p>
          <a:p>
            <a:pPr lvl="0">
              <a:spcBef>
                <a:spcPts val="0"/>
              </a:spcBef>
              <a:buNone/>
            </a:pPr>
            <a:r>
              <a:rPr lang="en" b="1"/>
              <a:t>[Click slide]</a:t>
            </a:r>
          </a:p>
          <a:p>
            <a:pPr lvl="0">
              <a:spcBef>
                <a:spcPts val="0"/>
              </a:spcBef>
              <a:buNone/>
            </a:pPr>
            <a:endParaRPr b="1"/>
          </a:p>
          <a:p>
            <a:pPr lvl="0">
              <a:spcBef>
                <a:spcPts val="0"/>
              </a:spcBef>
              <a:buNone/>
            </a:pPr>
            <a:r>
              <a:rPr lang="en"/>
              <a:t>Now, we have two coordinate points. We graph them with current on the x axis and voltage on the y axis.</a:t>
            </a:r>
          </a:p>
          <a:p>
            <a:pPr lvl="0">
              <a:spcBef>
                <a:spcPts val="0"/>
              </a:spcBef>
              <a:buNone/>
            </a:pPr>
            <a:endParaRPr/>
          </a:p>
          <a:p>
            <a:pPr lvl="0">
              <a:spcBef>
                <a:spcPts val="0"/>
              </a:spcBef>
              <a:buNone/>
            </a:pPr>
            <a:r>
              <a:rPr lang="en" b="1"/>
              <a:t>[Click slide]</a:t>
            </a:r>
          </a:p>
          <a:p>
            <a:pPr lvl="0">
              <a:spcBef>
                <a:spcPts val="0"/>
              </a:spcBef>
              <a:buNone/>
            </a:pPr>
            <a:endParaRPr/>
          </a:p>
          <a:p>
            <a:pPr lvl="0">
              <a:spcBef>
                <a:spcPts val="0"/>
              </a:spcBef>
              <a:buNone/>
            </a:pPr>
            <a:r>
              <a:rPr lang="en"/>
              <a:t>We plug the coordinates into the slope formula and it comes out as -.47 ohms, but it only comes out as negative because our line is sloped down.</a:t>
            </a:r>
          </a:p>
          <a:p>
            <a:pPr lvl="0">
              <a:spcBef>
                <a:spcPts val="0"/>
              </a:spcBef>
              <a:buNone/>
            </a:pPr>
            <a:endParaRPr/>
          </a:p>
          <a:p>
            <a:pPr lvl="0">
              <a:spcBef>
                <a:spcPts val="0"/>
              </a:spcBef>
              <a:buNone/>
            </a:pPr>
            <a:r>
              <a:rPr lang="en" b="1"/>
              <a:t>[Click slide]</a:t>
            </a:r>
          </a:p>
          <a:p>
            <a:pPr lvl="0">
              <a:spcBef>
                <a:spcPts val="0"/>
              </a:spcBef>
              <a:buNone/>
            </a:pPr>
            <a:endParaRPr/>
          </a:p>
          <a:p>
            <a:pPr lvl="0">
              <a:spcBef>
                <a:spcPts val="0"/>
              </a:spcBef>
              <a:buNone/>
            </a:pPr>
            <a:r>
              <a:rPr lang="en"/>
              <a:t>After multiplying our resistance by negative one, we see that this battery has .47 ohms of internal resistance. That is above our .3 Ohm cutoff. This is a bad battery.</a:t>
            </a:r>
          </a:p>
          <a:p>
            <a:pPr lvl="0">
              <a:spcBef>
                <a:spcPts val="0"/>
              </a:spcBef>
              <a:buNone/>
            </a:pPr>
            <a:endParaRPr/>
          </a:p>
          <a:p>
            <a:pPr lvl="0">
              <a:spcBef>
                <a:spcPts val="0"/>
              </a:spcBef>
              <a:buNone/>
            </a:pPr>
            <a:r>
              <a:rPr lang="en"/>
              <a:t>If anyone wants to stick around and see an internal resistance test, they can come up to the front to see the phone screen. Anybody is welcome to stop by 6220’s pit, fire 47, to test batteries or other components.</a:t>
            </a:r>
          </a:p>
          <a:p>
            <a:pPr lvl="0">
              <a:spcBef>
                <a:spcPts val="0"/>
              </a:spcBef>
              <a:buNone/>
            </a:pPr>
            <a:endParaRPr/>
          </a:p>
          <a:p>
            <a:pPr lvl="0">
              <a:spcBef>
                <a:spcPts val="0"/>
              </a:spcBef>
              <a:buNone/>
            </a:pPr>
            <a:r>
              <a:rPr lang="en"/>
              <a:t>Thank you all for coming and good luck at competition.</a:t>
            </a:r>
          </a:p>
        </p:txBody>
      </p:sp>
    </p:spTree>
    <p:extLst>
      <p:ext uri="{BB962C8B-B14F-4D97-AF65-F5344CB8AC3E}">
        <p14:creationId xmlns:p14="http://schemas.microsoft.com/office/powerpoint/2010/main" val="192882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My name is Sig Johnson. I am a junior at Bothell High School which is in the area of Seattle, WA. This is my third year in FTC. I am part of team 8923, which is one of three teams in Swerve Robotics club. </a:t>
            </a:r>
          </a:p>
          <a:p>
            <a:pPr lvl="0">
              <a:spcBef>
                <a:spcPts val="0"/>
              </a:spcBef>
              <a:buNone/>
            </a:pPr>
            <a:endParaRPr/>
          </a:p>
          <a:p>
            <a:pPr lvl="0">
              <a:spcBef>
                <a:spcPts val="0"/>
              </a:spcBef>
              <a:buNone/>
            </a:pPr>
            <a:r>
              <a:rPr lang="en"/>
              <a:t>As I built and used the test bed, I was assisted by a number of mentors in the design, building, and programming of the testbed including help with creating a presentation.</a:t>
            </a:r>
          </a:p>
        </p:txBody>
      </p:sp>
    </p:spTree>
    <p:extLst>
      <p:ext uri="{BB962C8B-B14F-4D97-AF65-F5344CB8AC3E}">
        <p14:creationId xmlns:p14="http://schemas.microsoft.com/office/powerpoint/2010/main" val="282010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this project began, the original goal was to build a battery tester to determine which batteries could reliably last through a match. We could have just purchased an off-the-shelf battery tester to test the health of batteries, but we took the opportunity to build multiple ways to test battery health into a testbed for FTC robot components.</a:t>
            </a:r>
          </a:p>
          <a:p>
            <a:pPr lvl="0">
              <a:spcBef>
                <a:spcPts val="0"/>
              </a:spcBef>
              <a:buNone/>
            </a:pPr>
            <a:endParaRPr/>
          </a:p>
          <a:p>
            <a:pPr lvl="0">
              <a:spcBef>
                <a:spcPts val="0"/>
              </a:spcBef>
              <a:buNone/>
            </a:pPr>
            <a:r>
              <a:rPr lang="en"/>
              <a:t>This picture was taken during the early stages of the project.</a:t>
            </a:r>
          </a:p>
        </p:txBody>
      </p:sp>
    </p:spTree>
    <p:extLst>
      <p:ext uri="{BB962C8B-B14F-4D97-AF65-F5344CB8AC3E}">
        <p14:creationId xmlns:p14="http://schemas.microsoft.com/office/powerpoint/2010/main" val="296556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Building this testbed was a lot of fun as well as educational. </a:t>
            </a:r>
          </a:p>
          <a:p>
            <a:pPr lvl="0">
              <a:spcBef>
                <a:spcPts val="0"/>
              </a:spcBef>
              <a:buNone/>
            </a:pPr>
            <a:endParaRPr/>
          </a:p>
          <a:p>
            <a:pPr lvl="0">
              <a:spcBef>
                <a:spcPts val="0"/>
              </a:spcBef>
              <a:buNone/>
            </a:pPr>
            <a:r>
              <a:rPr lang="en"/>
              <a:t>Testbeds are common in many industries. They enable components to be tested in isolation, which improves ease of troubleshooting including in the field; they are used for testing prototype components and for validating warranty services. For example, Boeing has a mobile testbed they use to test jet engines.</a:t>
            </a:r>
          </a:p>
          <a:p>
            <a:pPr lvl="0">
              <a:spcBef>
                <a:spcPts val="0"/>
              </a:spcBef>
              <a:buNone/>
            </a:pPr>
            <a:endParaRPr/>
          </a:p>
          <a:p>
            <a:pPr lvl="0">
              <a:spcBef>
                <a:spcPts val="0"/>
              </a:spcBef>
              <a:buNone/>
            </a:pPr>
            <a:r>
              <a:rPr lang="en"/>
              <a:t>For us, testbeds are useful for finding out what the real problem is in a multi-component environment. For example, if a phone can’t find a motor controller, is the motor controller not connecting, or is the phone just not seeing it? The testbed contains all known good components, so it can help us make that determination. </a:t>
            </a: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249869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can use the testbed to evaluate many aspects of robot components. </a:t>
            </a:r>
          </a:p>
          <a:p>
            <a:pPr lvl="0">
              <a:spcBef>
                <a:spcPts val="0"/>
              </a:spcBef>
              <a:buNone/>
            </a:pPr>
            <a:endParaRPr/>
          </a:p>
          <a:p>
            <a:pPr lvl="0">
              <a:spcBef>
                <a:spcPts val="0"/>
              </a:spcBef>
              <a:buNone/>
            </a:pPr>
            <a:r>
              <a:rPr lang="en"/>
              <a:t>We can test the battery to determine if it is going to reliably last through a match.</a:t>
            </a:r>
          </a:p>
          <a:p>
            <a:pPr lvl="0">
              <a:spcBef>
                <a:spcPts val="0"/>
              </a:spcBef>
              <a:buNone/>
            </a:pPr>
            <a:endParaRPr/>
          </a:p>
          <a:p>
            <a:pPr lvl="0">
              <a:spcBef>
                <a:spcPts val="0"/>
              </a:spcBef>
              <a:buNone/>
            </a:pPr>
            <a:r>
              <a:rPr lang="en"/>
              <a:t>We can test servo controllers, motor controllers, and the power distribution module, including whether the app on the phone is seeing them or if they are actually not connecting.</a:t>
            </a:r>
          </a:p>
          <a:p>
            <a:pPr lvl="0">
              <a:spcBef>
                <a:spcPts val="0"/>
              </a:spcBef>
              <a:buNone/>
            </a:pPr>
            <a:endParaRPr/>
          </a:p>
          <a:p>
            <a:pPr lvl="0">
              <a:spcBef>
                <a:spcPts val="0"/>
              </a:spcBef>
              <a:buNone/>
            </a:pPr>
            <a:r>
              <a:rPr lang="en"/>
              <a:t>One of the things we have tested in the past is, “is this module leaking power?” One team in our club was losing battery power quickly and wanted to see if their motor controller was the problem.</a:t>
            </a:r>
          </a:p>
          <a:p>
            <a:pPr lvl="0">
              <a:spcBef>
                <a:spcPts val="0"/>
              </a:spcBef>
              <a:buNone/>
            </a:pPr>
            <a:endParaRPr/>
          </a:p>
          <a:p>
            <a:pPr lvl="0">
              <a:spcBef>
                <a:spcPts val="0"/>
              </a:spcBef>
              <a:buNone/>
            </a:pPr>
            <a:r>
              <a:rPr lang="en" b="1"/>
              <a:t>[Pause]</a:t>
            </a:r>
          </a:p>
          <a:p>
            <a:pPr lvl="0">
              <a:spcBef>
                <a:spcPts val="0"/>
              </a:spcBef>
              <a:buNone/>
            </a:pPr>
            <a:endParaRPr/>
          </a:p>
          <a:p>
            <a:pPr lvl="0">
              <a:spcBef>
                <a:spcPts val="0"/>
              </a:spcBef>
              <a:buNone/>
            </a:pPr>
            <a:r>
              <a:rPr lang="en"/>
              <a:t>We can test the core device interface module to see if it connects correctly and we can test anything that is plugged into it, like sensors. </a:t>
            </a:r>
          </a:p>
          <a:p>
            <a:pPr lvl="0">
              <a:spcBef>
                <a:spcPts val="0"/>
              </a:spcBef>
              <a:buNone/>
            </a:pPr>
            <a:endParaRPr/>
          </a:p>
          <a:p>
            <a:pPr lvl="0">
              <a:spcBef>
                <a:spcPts val="0"/>
              </a:spcBef>
              <a:buNone/>
            </a:pPr>
            <a:r>
              <a:rPr lang="en"/>
              <a:t>We have also used the testbed to measure how much current a robot draws during certain actions. That allows the team the robot belongs to to make decisions about how they use available power.</a:t>
            </a:r>
          </a:p>
        </p:txBody>
      </p:sp>
    </p:spTree>
    <p:extLst>
      <p:ext uri="{BB962C8B-B14F-4D97-AF65-F5344CB8AC3E}">
        <p14:creationId xmlns:p14="http://schemas.microsoft.com/office/powerpoint/2010/main" val="280806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Before building the testbed, I needed to understand Ohm’s law and the specifications of FTC batteries and motors.</a:t>
            </a:r>
          </a:p>
          <a:p>
            <a:pPr lvl="0">
              <a:spcBef>
                <a:spcPts val="0"/>
              </a:spcBef>
              <a:buNone/>
            </a:pPr>
            <a:endParaRPr/>
          </a:p>
          <a:p>
            <a:pPr lvl="0">
              <a:spcBef>
                <a:spcPts val="0"/>
              </a:spcBef>
              <a:buNone/>
            </a:pPr>
            <a:r>
              <a:rPr lang="en"/>
              <a:t>I looked at similar projects other teams had completed, mainly battery testers.</a:t>
            </a:r>
          </a:p>
          <a:p>
            <a:pPr lvl="0">
              <a:spcBef>
                <a:spcPts val="0"/>
              </a:spcBef>
              <a:buNone/>
            </a:pPr>
            <a:endParaRPr/>
          </a:p>
          <a:p>
            <a:pPr lvl="0">
              <a:spcBef>
                <a:spcPts val="0"/>
              </a:spcBef>
              <a:buNone/>
            </a:pPr>
            <a:r>
              <a:rPr lang="en"/>
              <a:t>I used Ohm’s law to estimate the sizes of some of the components I would need.</a:t>
            </a:r>
          </a:p>
          <a:p>
            <a:pPr lvl="0">
              <a:spcBef>
                <a:spcPts val="0"/>
              </a:spcBef>
              <a:buNone/>
            </a:pPr>
            <a:endParaRPr/>
          </a:p>
          <a:p>
            <a:pPr lvl="0">
              <a:spcBef>
                <a:spcPts val="0"/>
              </a:spcBef>
              <a:buNone/>
            </a:pPr>
            <a:r>
              <a:rPr lang="en"/>
              <a:t>Speaking of Ohm’s law…</a:t>
            </a:r>
          </a:p>
          <a:p>
            <a:pPr lvl="0">
              <a:spcBef>
                <a:spcPts val="0"/>
              </a:spcBef>
              <a:buNone/>
            </a:pPr>
            <a:r>
              <a:rPr lang="en" b="1"/>
              <a:t>[CHANGE SLIDE]</a:t>
            </a:r>
          </a:p>
        </p:txBody>
      </p:sp>
    </p:spTree>
    <p:extLst>
      <p:ext uri="{BB962C8B-B14F-4D97-AF65-F5344CB8AC3E}">
        <p14:creationId xmlns:p14="http://schemas.microsoft.com/office/powerpoint/2010/main" val="396494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working with electricity, Ohm’s law is important because nearly everything you do can be explained or predicted mathematically.</a:t>
            </a:r>
          </a:p>
          <a:p>
            <a:pPr lvl="0">
              <a:spcBef>
                <a:spcPts val="0"/>
              </a:spcBef>
              <a:buNone/>
            </a:pPr>
            <a:endParaRPr/>
          </a:p>
          <a:p>
            <a:pPr lvl="0">
              <a:spcBef>
                <a:spcPts val="0"/>
              </a:spcBef>
              <a:buNone/>
            </a:pPr>
            <a:r>
              <a:rPr lang="en"/>
              <a:t>In this diagram, E is voltage in volts, I is current in amps and R is resistance in Ohm’s.</a:t>
            </a:r>
          </a:p>
          <a:p>
            <a:pPr lvl="0">
              <a:spcBef>
                <a:spcPts val="0"/>
              </a:spcBef>
              <a:buNone/>
            </a:pPr>
            <a:endParaRPr/>
          </a:p>
          <a:p>
            <a:pPr lvl="0">
              <a:spcBef>
                <a:spcPts val="0"/>
              </a:spcBef>
              <a:buNone/>
            </a:pPr>
            <a:r>
              <a:rPr lang="en"/>
              <a:t>When you’re thinking about intentionally draining a battery, you need to know how much resistance to use. We wanted to use a static drain, so hook up a battery to a set load and watch what happens to the voltage as it drains. Throughout this presentation, I will refer to that as the “static load test”</a:t>
            </a:r>
          </a:p>
          <a:p>
            <a:pPr lvl="0">
              <a:spcBef>
                <a:spcPts val="0"/>
              </a:spcBef>
              <a:buNone/>
            </a:pPr>
            <a:endParaRPr/>
          </a:p>
          <a:p>
            <a:pPr lvl="0">
              <a:spcBef>
                <a:spcPts val="0"/>
              </a:spcBef>
              <a:buNone/>
            </a:pPr>
            <a:r>
              <a:rPr lang="en"/>
              <a:t>There are commercial battery testers available, but mainly for car batteries. There are also testers like the battery beak specifically for Tetrix batteries, but we wanted a tester that gave us the raw data and one that we could easily modify. We also wanted our tester to be able to be used as a testbed for other FTC robot components.</a:t>
            </a:r>
          </a:p>
          <a:p>
            <a:pPr lvl="0">
              <a:spcBef>
                <a:spcPts val="0"/>
              </a:spcBef>
              <a:buNone/>
            </a:pPr>
            <a:endParaRPr/>
          </a:p>
          <a:p>
            <a:pPr lvl="0">
              <a:spcBef>
                <a:spcPts val="0"/>
              </a:spcBef>
              <a:buNone/>
            </a:pPr>
            <a:r>
              <a:rPr lang="en"/>
              <a:t>For our static load, we decided on three 25 watt one ohm resistors in series, so 3 Ohms of resistance with a 75 Watt rating, which we know using Ohm’s law, creates a 4-5 amp draw depending on the battery voltage.  FTC robots can certainly draw more than four amps during a match, but for our static test, four amps allows the battery to drain fast enough to be observed without taking too long and slow enough so as not to damage the battery or be dangerous.</a:t>
            </a:r>
          </a:p>
          <a:p>
            <a:pPr lvl="0">
              <a:spcBef>
                <a:spcPts val="0"/>
              </a:spcBef>
              <a:buNone/>
            </a:pPr>
            <a:endParaRPr/>
          </a:p>
        </p:txBody>
      </p:sp>
    </p:spTree>
    <p:extLst>
      <p:ext uri="{BB962C8B-B14F-4D97-AF65-F5344CB8AC3E}">
        <p14:creationId xmlns:p14="http://schemas.microsoft.com/office/powerpoint/2010/main" val="297314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omments" Target="../comments/commen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Testbed 1.0</a:t>
            </a:r>
          </a:p>
        </p:txBody>
      </p:sp>
      <p:pic>
        <p:nvPicPr>
          <p:cNvPr id="126" name="Shape 126"/>
          <p:cNvPicPr preferRelativeResize="0"/>
          <p:nvPr/>
        </p:nvPicPr>
        <p:blipFill>
          <a:blip r:embed="rId3">
            <a:alphaModFix/>
          </a:blip>
          <a:stretch>
            <a:fillRect/>
          </a:stretch>
        </p:blipFill>
        <p:spPr>
          <a:xfrm>
            <a:off x="1702794" y="1686775"/>
            <a:ext cx="5760307" cy="34567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Building the Testbed</a:t>
            </a:r>
          </a:p>
        </p:txBody>
      </p:sp>
      <p:sp>
        <p:nvSpPr>
          <p:cNvPr id="132" name="Shape 132"/>
          <p:cNvSpPr txBox="1">
            <a:spLocks noGrp="1"/>
          </p:cNvSpPr>
          <p:nvPr>
            <p:ph type="body" idx="1"/>
          </p:nvPr>
        </p:nvSpPr>
        <p:spPr>
          <a:xfrm>
            <a:off x="471900" y="1919075"/>
            <a:ext cx="8222100" cy="2652900"/>
          </a:xfrm>
          <a:prstGeom prst="rect">
            <a:avLst/>
          </a:prstGeom>
        </p:spPr>
        <p:txBody>
          <a:bodyPr lIns="91425" tIns="91425" rIns="91425" bIns="91425" anchor="t" anchorCtr="0">
            <a:noAutofit/>
          </a:bodyPr>
          <a:lstStyle/>
          <a:p>
            <a:pPr lvl="0" rtl="0">
              <a:spcBef>
                <a:spcPts val="0"/>
              </a:spcBef>
              <a:buNone/>
            </a:pPr>
            <a:r>
              <a:rPr lang="en">
                <a:solidFill>
                  <a:srgbClr val="000000"/>
                </a:solidFill>
              </a:rPr>
              <a:t>-Sketch device.  Mentor review.  Repeat.</a:t>
            </a:r>
          </a:p>
          <a:p>
            <a:pPr lvl="0" rtl="0">
              <a:spcBef>
                <a:spcPts val="0"/>
              </a:spcBef>
              <a:buNone/>
            </a:pPr>
            <a:r>
              <a:rPr lang="en">
                <a:solidFill>
                  <a:srgbClr val="000000"/>
                </a:solidFill>
              </a:rPr>
              <a:t>-Created mounting plate</a:t>
            </a:r>
          </a:p>
          <a:p>
            <a:pPr lvl="0" rtl="0">
              <a:spcBef>
                <a:spcPts val="0"/>
              </a:spcBef>
              <a:buNone/>
            </a:pPr>
            <a:r>
              <a:rPr lang="en">
                <a:solidFill>
                  <a:srgbClr val="000000"/>
                </a:solidFill>
              </a:rPr>
              <a:t>-Mounted components</a:t>
            </a:r>
          </a:p>
          <a:p>
            <a:pPr lvl="0" rtl="0">
              <a:spcBef>
                <a:spcPts val="0"/>
              </a:spcBef>
              <a:buNone/>
            </a:pPr>
            <a:r>
              <a:rPr lang="en">
                <a:solidFill>
                  <a:srgbClr val="000000"/>
                </a:solidFill>
              </a:rPr>
              <a:t>-Wire management</a:t>
            </a:r>
          </a:p>
        </p:txBody>
      </p:sp>
      <p:pic>
        <p:nvPicPr>
          <p:cNvPr id="133" name="Shape 133"/>
          <p:cNvPicPr preferRelativeResize="0"/>
          <p:nvPr/>
        </p:nvPicPr>
        <p:blipFill>
          <a:blip r:embed="rId3">
            <a:alphaModFix/>
          </a:blip>
          <a:stretch>
            <a:fillRect/>
          </a:stretch>
        </p:blipFill>
        <p:spPr>
          <a:xfrm rot="5400000">
            <a:off x="5711850" y="1100561"/>
            <a:ext cx="2574374" cy="42899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Building the Testbed, cont.</a:t>
            </a:r>
          </a:p>
        </p:txBody>
      </p:sp>
      <p:sp>
        <p:nvSpPr>
          <p:cNvPr id="139" name="Shape 139"/>
          <p:cNvSpPr txBox="1">
            <a:spLocks noGrp="1"/>
          </p:cNvSpPr>
          <p:nvPr>
            <p:ph type="body" idx="1"/>
          </p:nvPr>
        </p:nvSpPr>
        <p:spPr>
          <a:xfrm>
            <a:off x="471900" y="1842875"/>
            <a:ext cx="5455200" cy="2621400"/>
          </a:xfrm>
          <a:prstGeom prst="rect">
            <a:avLst/>
          </a:prstGeom>
        </p:spPr>
        <p:txBody>
          <a:bodyPr lIns="91425" tIns="91425" rIns="91425" bIns="91425" anchor="t" anchorCtr="0">
            <a:noAutofit/>
          </a:bodyPr>
          <a:lstStyle/>
          <a:p>
            <a:pPr lvl="0" rtl="0">
              <a:lnSpc>
                <a:spcPct val="115000"/>
              </a:lnSpc>
              <a:spcBef>
                <a:spcPts val="0"/>
              </a:spcBef>
              <a:buNone/>
            </a:pPr>
            <a:r>
              <a:rPr lang="en" sz="2000">
                <a:solidFill>
                  <a:srgbClr val="000000"/>
                </a:solidFill>
              </a:rPr>
              <a:t>-Heat sink</a:t>
            </a:r>
          </a:p>
          <a:p>
            <a:pPr lvl="0" rtl="0">
              <a:lnSpc>
                <a:spcPct val="115000"/>
              </a:lnSpc>
              <a:spcBef>
                <a:spcPts val="0"/>
              </a:spcBef>
              <a:buNone/>
            </a:pPr>
            <a:r>
              <a:rPr lang="en">
                <a:solidFill>
                  <a:srgbClr val="000000"/>
                </a:solidFill>
              </a:rPr>
              <a:t>-Estimated 50</a:t>
            </a:r>
            <a:r>
              <a:rPr lang="en">
                <a:solidFill>
                  <a:srgbClr val="222222"/>
                </a:solidFill>
              </a:rPr>
              <a:t>℃ </a:t>
            </a:r>
            <a:r>
              <a:rPr lang="en">
                <a:solidFill>
                  <a:srgbClr val="000000"/>
                </a:solidFill>
              </a:rPr>
              <a:t>with help of Dr. Fraser</a:t>
            </a:r>
          </a:p>
          <a:p>
            <a:pPr lvl="0" rtl="0">
              <a:lnSpc>
                <a:spcPct val="115000"/>
              </a:lnSpc>
              <a:spcBef>
                <a:spcPts val="0"/>
              </a:spcBef>
              <a:buNone/>
            </a:pPr>
            <a:r>
              <a:rPr lang="en">
                <a:solidFill>
                  <a:srgbClr val="000000"/>
                </a:solidFill>
              </a:rPr>
              <a:t>-Obtained a heat sink from Dan Terry, a local business owner.</a:t>
            </a:r>
          </a:p>
          <a:p>
            <a:pPr lvl="0" rtl="0">
              <a:lnSpc>
                <a:spcPct val="115000"/>
              </a:lnSpc>
              <a:spcBef>
                <a:spcPts val="0"/>
              </a:spcBef>
              <a:buNone/>
            </a:pPr>
            <a:r>
              <a:rPr lang="en">
                <a:solidFill>
                  <a:srgbClr val="000000"/>
                </a:solidFill>
              </a:rPr>
              <a:t>-Added color to enable IR temperature measurement</a:t>
            </a:r>
          </a:p>
          <a:p>
            <a:pPr marL="0" lvl="0" indent="0" rtl="0">
              <a:lnSpc>
                <a:spcPct val="115000"/>
              </a:lnSpc>
              <a:spcBef>
                <a:spcPts val="0"/>
              </a:spcBef>
              <a:buNone/>
            </a:pPr>
            <a:r>
              <a:rPr lang="en">
                <a:solidFill>
                  <a:srgbClr val="000000"/>
                </a:solidFill>
              </a:rPr>
              <a:t>-Fan added, but not strictly required</a:t>
            </a:r>
          </a:p>
        </p:txBody>
      </p:sp>
      <p:pic>
        <p:nvPicPr>
          <p:cNvPr id="140" name="Shape 140"/>
          <p:cNvPicPr preferRelativeResize="0"/>
          <p:nvPr/>
        </p:nvPicPr>
        <p:blipFill rotWithShape="1">
          <a:blip r:embed="rId3">
            <a:alphaModFix/>
          </a:blip>
          <a:srcRect l="2924" t="27740" r="5095" b="1548"/>
          <a:stretch/>
        </p:blipFill>
        <p:spPr>
          <a:xfrm>
            <a:off x="5926999" y="1701250"/>
            <a:ext cx="3216998" cy="1854800"/>
          </a:xfrm>
          <a:prstGeom prst="rect">
            <a:avLst/>
          </a:prstGeom>
          <a:noFill/>
          <a:ln>
            <a:noFill/>
          </a:ln>
        </p:spPr>
      </p:pic>
      <p:pic>
        <p:nvPicPr>
          <p:cNvPr id="141" name="Shape 141"/>
          <p:cNvPicPr preferRelativeResize="0"/>
          <p:nvPr/>
        </p:nvPicPr>
        <p:blipFill>
          <a:blip r:embed="rId4">
            <a:alphaModFix/>
          </a:blip>
          <a:stretch>
            <a:fillRect/>
          </a:stretch>
        </p:blipFill>
        <p:spPr>
          <a:xfrm>
            <a:off x="5927000" y="3695625"/>
            <a:ext cx="3217000" cy="1018548"/>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1.0 Wiring Diagram</a:t>
            </a:r>
          </a:p>
        </p:txBody>
      </p:sp>
      <p:pic>
        <p:nvPicPr>
          <p:cNvPr id="147" name="Shape 147"/>
          <p:cNvPicPr preferRelativeResize="0"/>
          <p:nvPr/>
        </p:nvPicPr>
        <p:blipFill rotWithShape="1">
          <a:blip r:embed="rId3">
            <a:alphaModFix/>
          </a:blip>
          <a:srcRect b="31191"/>
          <a:stretch/>
        </p:blipFill>
        <p:spPr>
          <a:xfrm>
            <a:off x="1199475" y="1651325"/>
            <a:ext cx="6766951" cy="34921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Software</a:t>
            </a:r>
          </a:p>
        </p:txBody>
      </p:sp>
      <p:sp>
        <p:nvSpPr>
          <p:cNvPr id="153" name="Shape 153"/>
          <p:cNvSpPr txBox="1">
            <a:spLocks noGrp="1"/>
          </p:cNvSpPr>
          <p:nvPr>
            <p:ph type="body" idx="1"/>
          </p:nvPr>
        </p:nvSpPr>
        <p:spPr>
          <a:xfrm>
            <a:off x="471900" y="1919075"/>
            <a:ext cx="6232500" cy="2710200"/>
          </a:xfrm>
          <a:prstGeom prst="rect">
            <a:avLst/>
          </a:prstGeom>
        </p:spPr>
        <p:txBody>
          <a:bodyPr lIns="91425" tIns="91425" rIns="91425" bIns="91425" anchor="t" anchorCtr="0">
            <a:noAutofit/>
          </a:bodyPr>
          <a:lstStyle/>
          <a:p>
            <a:pPr lvl="0">
              <a:spcBef>
                <a:spcPts val="0"/>
              </a:spcBef>
              <a:buNone/>
            </a:pPr>
            <a:r>
              <a:rPr lang="en">
                <a:solidFill>
                  <a:srgbClr val="000000"/>
                </a:solidFill>
              </a:rPr>
              <a:t>Created different OpModes for testing:</a:t>
            </a:r>
          </a:p>
          <a:p>
            <a:pPr lvl="0">
              <a:spcBef>
                <a:spcPts val="0"/>
              </a:spcBef>
              <a:buNone/>
            </a:pPr>
            <a:r>
              <a:rPr lang="en" sz="1400">
                <a:solidFill>
                  <a:srgbClr val="000000"/>
                </a:solidFill>
              </a:rPr>
              <a:t>-Batteries					-Servos</a:t>
            </a:r>
          </a:p>
          <a:p>
            <a:pPr lvl="0">
              <a:spcBef>
                <a:spcPts val="0"/>
              </a:spcBef>
              <a:buNone/>
            </a:pPr>
            <a:r>
              <a:rPr lang="en" sz="1400">
                <a:solidFill>
                  <a:srgbClr val="000000"/>
                </a:solidFill>
              </a:rPr>
              <a:t>-Core Device Interface Modules     -Motor Controllers</a:t>
            </a:r>
          </a:p>
          <a:p>
            <a:pPr marL="0" lvl="0" indent="0" rtl="0">
              <a:spcBef>
                <a:spcPts val="0"/>
              </a:spcBef>
              <a:buNone/>
            </a:pPr>
            <a:r>
              <a:rPr lang="en" sz="1400">
                <a:solidFill>
                  <a:srgbClr val="000000"/>
                </a:solidFill>
              </a:rPr>
              <a:t>-Servo Controllers                             -Core Power Distribution Modules</a:t>
            </a:r>
          </a:p>
          <a:p>
            <a:pPr lvl="0" rtl="0">
              <a:spcBef>
                <a:spcPts val="0"/>
              </a:spcBef>
              <a:buNone/>
            </a:pPr>
            <a:r>
              <a:rPr lang="en" sz="1400">
                <a:solidFill>
                  <a:srgbClr val="000000"/>
                </a:solidFill>
              </a:rPr>
              <a:t>-Motors					-Various sensors</a:t>
            </a:r>
          </a:p>
        </p:txBody>
      </p:sp>
      <p:pic>
        <p:nvPicPr>
          <p:cNvPr id="154" name="Shape 154"/>
          <p:cNvPicPr preferRelativeResize="0"/>
          <p:nvPr/>
        </p:nvPicPr>
        <p:blipFill>
          <a:blip r:embed="rId3">
            <a:alphaModFix/>
          </a:blip>
          <a:stretch>
            <a:fillRect/>
          </a:stretch>
        </p:blipFill>
        <p:spPr>
          <a:xfrm>
            <a:off x="6544749" y="1346100"/>
            <a:ext cx="1949925" cy="3469249"/>
          </a:xfrm>
          <a:prstGeom prst="rect">
            <a:avLst/>
          </a:prstGeom>
          <a:noFill/>
          <a:ln>
            <a:noFill/>
          </a:ln>
        </p:spPr>
      </p:pic>
      <p:sp>
        <p:nvSpPr>
          <p:cNvPr id="155" name="Shape 155"/>
          <p:cNvSpPr/>
          <p:nvPr/>
        </p:nvSpPr>
        <p:spPr>
          <a:xfrm>
            <a:off x="6472112" y="4274450"/>
            <a:ext cx="2095200" cy="611700"/>
          </a:xfrm>
          <a:prstGeom prst="rect">
            <a:avLst/>
          </a:prstGeom>
          <a:noFill/>
          <a:ln w="76200"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Software, cont.</a:t>
            </a:r>
          </a:p>
        </p:txBody>
      </p:sp>
      <p:sp>
        <p:nvSpPr>
          <p:cNvPr id="161" name="Shape 161"/>
          <p:cNvSpPr txBox="1">
            <a:spLocks noGrp="1"/>
          </p:cNvSpPr>
          <p:nvPr>
            <p:ph type="body" idx="1"/>
          </p:nvPr>
        </p:nvSpPr>
        <p:spPr>
          <a:xfrm>
            <a:off x="471900" y="1919075"/>
            <a:ext cx="8222100" cy="2113800"/>
          </a:xfrm>
          <a:prstGeom prst="rect">
            <a:avLst/>
          </a:prstGeom>
        </p:spPr>
        <p:txBody>
          <a:bodyPr lIns="91425" tIns="91425" rIns="91425" bIns="91425" anchor="t" anchorCtr="0">
            <a:noAutofit/>
          </a:bodyPr>
          <a:lstStyle/>
          <a:p>
            <a:pPr lvl="0">
              <a:spcBef>
                <a:spcPts val="0"/>
              </a:spcBef>
              <a:buNone/>
            </a:pPr>
            <a:r>
              <a:rPr lang="en">
                <a:solidFill>
                  <a:srgbClr val="000000"/>
                </a:solidFill>
              </a:rPr>
              <a:t>-Encountered bug in FTC software framework</a:t>
            </a:r>
          </a:p>
          <a:p>
            <a:pPr marL="457200" lvl="0" indent="0">
              <a:spcBef>
                <a:spcPts val="0"/>
              </a:spcBef>
              <a:buNone/>
            </a:pPr>
            <a:r>
              <a:rPr lang="en">
                <a:solidFill>
                  <a:srgbClr val="000000"/>
                </a:solidFill>
              </a:rPr>
              <a:t>-FTC framework not expecting a 20 minute match</a:t>
            </a:r>
          </a:p>
          <a:p>
            <a:pPr marL="457200" lvl="0" indent="0">
              <a:spcBef>
                <a:spcPts val="0"/>
              </a:spcBef>
              <a:buNone/>
            </a:pPr>
            <a:r>
              <a:rPr lang="en">
                <a:solidFill>
                  <a:srgbClr val="000000"/>
                </a:solidFill>
              </a:rPr>
              <a:t>-Reported bug to Bob Atkinson, bug was fixed during next update</a:t>
            </a:r>
          </a:p>
          <a:p>
            <a:pPr lvl="0">
              <a:spcBef>
                <a:spcPts val="0"/>
              </a:spcBef>
              <a:buNone/>
            </a:pPr>
            <a:r>
              <a:rPr lang="en">
                <a:solidFill>
                  <a:srgbClr val="000000"/>
                </a:solidFill>
              </a:rPr>
              <a:t>-Can find other hardware components on testbed using standard FIRST apps</a:t>
            </a:r>
          </a:p>
          <a:p>
            <a:pPr lvl="0">
              <a:spcBef>
                <a:spcPts val="0"/>
              </a:spcBef>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71900" y="738725"/>
            <a:ext cx="8275200" cy="767700"/>
          </a:xfrm>
          <a:prstGeom prst="rect">
            <a:avLst/>
          </a:prstGeom>
        </p:spPr>
        <p:txBody>
          <a:bodyPr lIns="91425" tIns="91425" rIns="91425" bIns="91425" anchor="b" anchorCtr="0">
            <a:noAutofit/>
          </a:bodyPr>
          <a:lstStyle/>
          <a:p>
            <a:pPr lvl="0">
              <a:spcBef>
                <a:spcPts val="0"/>
              </a:spcBef>
              <a:buNone/>
            </a:pPr>
            <a:r>
              <a:rPr lang="en"/>
              <a:t>Using the Testbed to Evaluate Battery Health</a:t>
            </a:r>
          </a:p>
        </p:txBody>
      </p:sp>
      <p:pic>
        <p:nvPicPr>
          <p:cNvPr id="167" name="Shape 167"/>
          <p:cNvPicPr preferRelativeResize="0"/>
          <p:nvPr/>
        </p:nvPicPr>
        <p:blipFill>
          <a:blip r:embed="rId3">
            <a:alphaModFix/>
          </a:blip>
          <a:stretch>
            <a:fillRect/>
          </a:stretch>
        </p:blipFill>
        <p:spPr>
          <a:xfrm>
            <a:off x="2278600" y="1667325"/>
            <a:ext cx="4634926" cy="34761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Battery Basics</a:t>
            </a:r>
          </a:p>
        </p:txBody>
      </p:sp>
      <p:sp>
        <p:nvSpPr>
          <p:cNvPr id="173" name="Shape 173"/>
          <p:cNvSpPr txBox="1">
            <a:spLocks noGrp="1"/>
          </p:cNvSpPr>
          <p:nvPr>
            <p:ph type="body" idx="1"/>
          </p:nvPr>
        </p:nvSpPr>
        <p:spPr>
          <a:xfrm>
            <a:off x="308600" y="1847850"/>
            <a:ext cx="6177900" cy="2781300"/>
          </a:xfrm>
          <a:prstGeom prst="rect">
            <a:avLst/>
          </a:prstGeom>
        </p:spPr>
        <p:txBody>
          <a:bodyPr lIns="91425" tIns="91425" rIns="91425" bIns="91425" anchor="t" anchorCtr="0">
            <a:noAutofit/>
          </a:bodyPr>
          <a:lstStyle/>
          <a:p>
            <a:pPr lvl="0" rtl="0">
              <a:spcBef>
                <a:spcPts val="0"/>
              </a:spcBef>
              <a:buNone/>
            </a:pPr>
            <a:r>
              <a:rPr lang="en">
                <a:solidFill>
                  <a:srgbClr val="000000"/>
                </a:solidFill>
              </a:rPr>
              <a:t>-3000mah (a.k.a. 3 amp hours)</a:t>
            </a:r>
          </a:p>
          <a:p>
            <a:pPr marL="457200" lvl="0" indent="0" rtl="0">
              <a:lnSpc>
                <a:spcPct val="100000"/>
              </a:lnSpc>
              <a:spcBef>
                <a:spcPts val="0"/>
              </a:spcBef>
              <a:buNone/>
            </a:pPr>
            <a:r>
              <a:rPr lang="en">
                <a:solidFill>
                  <a:srgbClr val="000000"/>
                </a:solidFill>
              </a:rPr>
              <a:t>-In theory, 3 amps for one hour, 6 amps for 30 minutes, etc.</a:t>
            </a:r>
          </a:p>
          <a:p>
            <a:pPr lvl="0" rtl="0">
              <a:spcBef>
                <a:spcPts val="0"/>
              </a:spcBef>
              <a:buNone/>
            </a:pPr>
            <a:r>
              <a:rPr lang="en">
                <a:solidFill>
                  <a:srgbClr val="000000"/>
                </a:solidFill>
              </a:rPr>
              <a:t>-Working range of 14 to 11.5 volts</a:t>
            </a:r>
          </a:p>
          <a:p>
            <a:pPr lvl="0" rtl="0">
              <a:spcBef>
                <a:spcPts val="0"/>
              </a:spcBef>
              <a:buNone/>
            </a:pPr>
            <a:r>
              <a:rPr lang="en">
                <a:solidFill>
                  <a:srgbClr val="000000"/>
                </a:solidFill>
              </a:rPr>
              <a:t>-Usable down to 11.5 or 11 volts, depending on need</a:t>
            </a:r>
          </a:p>
          <a:p>
            <a:pPr lvl="0" rtl="0">
              <a:spcBef>
                <a:spcPts val="0"/>
              </a:spcBef>
              <a:buNone/>
            </a:pPr>
            <a:r>
              <a:rPr lang="en">
                <a:solidFill>
                  <a:srgbClr val="000000"/>
                </a:solidFill>
              </a:rPr>
              <a:t>-Hanging likely the most demanding maneuver</a:t>
            </a:r>
          </a:p>
          <a:p>
            <a:pPr lvl="0">
              <a:spcBef>
                <a:spcPts val="0"/>
              </a:spcBef>
              <a:buNone/>
            </a:pPr>
            <a:r>
              <a:rPr lang="en">
                <a:solidFill>
                  <a:srgbClr val="000000"/>
                </a:solidFill>
              </a:rPr>
              <a:t>-Actual demand varies per robot</a:t>
            </a:r>
          </a:p>
        </p:txBody>
      </p:sp>
      <p:pic>
        <p:nvPicPr>
          <p:cNvPr id="174" name="Shape 174"/>
          <p:cNvPicPr preferRelativeResize="0"/>
          <p:nvPr/>
        </p:nvPicPr>
        <p:blipFill>
          <a:blip r:embed="rId3">
            <a:alphaModFix/>
          </a:blip>
          <a:stretch>
            <a:fillRect/>
          </a:stretch>
        </p:blipFill>
        <p:spPr>
          <a:xfrm>
            <a:off x="6486512" y="195037"/>
            <a:ext cx="2657475" cy="1724025"/>
          </a:xfrm>
          <a:prstGeom prst="rect">
            <a:avLst/>
          </a:prstGeom>
          <a:noFill/>
          <a:ln>
            <a:noFill/>
          </a:ln>
        </p:spPr>
      </p:pic>
      <p:pic>
        <p:nvPicPr>
          <p:cNvPr id="175" name="Shape 175"/>
          <p:cNvPicPr preferRelativeResize="0"/>
          <p:nvPr/>
        </p:nvPicPr>
        <p:blipFill>
          <a:blip r:embed="rId4">
            <a:alphaModFix/>
          </a:blip>
          <a:stretch>
            <a:fillRect/>
          </a:stretch>
        </p:blipFill>
        <p:spPr>
          <a:xfrm>
            <a:off x="6496060" y="1847850"/>
            <a:ext cx="2724139" cy="1647825"/>
          </a:xfrm>
          <a:prstGeom prst="rect">
            <a:avLst/>
          </a:prstGeom>
          <a:noFill/>
          <a:ln>
            <a:noFill/>
          </a:ln>
        </p:spPr>
      </p:pic>
      <p:pic>
        <p:nvPicPr>
          <p:cNvPr id="176" name="Shape 176"/>
          <p:cNvPicPr preferRelativeResize="0"/>
          <p:nvPr/>
        </p:nvPicPr>
        <p:blipFill>
          <a:blip r:embed="rId5">
            <a:alphaModFix/>
          </a:blip>
          <a:stretch>
            <a:fillRect/>
          </a:stretch>
        </p:blipFill>
        <p:spPr>
          <a:xfrm>
            <a:off x="6486525" y="3495675"/>
            <a:ext cx="2657474" cy="16478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Options for Measuring Battery Health</a:t>
            </a:r>
          </a:p>
        </p:txBody>
      </p:sp>
      <p:sp>
        <p:nvSpPr>
          <p:cNvPr id="182" name="Shape 182"/>
          <p:cNvSpPr txBox="1">
            <a:spLocks noGrp="1"/>
          </p:cNvSpPr>
          <p:nvPr>
            <p:ph type="body" idx="1"/>
          </p:nvPr>
        </p:nvSpPr>
        <p:spPr>
          <a:xfrm>
            <a:off x="247775" y="1919075"/>
            <a:ext cx="7826700" cy="2710200"/>
          </a:xfrm>
          <a:prstGeom prst="rect">
            <a:avLst/>
          </a:prstGeom>
        </p:spPr>
        <p:txBody>
          <a:bodyPr lIns="91425" tIns="91425" rIns="91425" bIns="91425" anchor="t" anchorCtr="0">
            <a:noAutofit/>
          </a:bodyPr>
          <a:lstStyle/>
          <a:p>
            <a:pPr marL="457200" lvl="0" indent="-228600" rtl="0">
              <a:spcBef>
                <a:spcPts val="0"/>
              </a:spcBef>
              <a:buClr>
                <a:srgbClr val="000000"/>
              </a:buClr>
              <a:buAutoNum type="arabicPeriod"/>
            </a:pPr>
            <a:r>
              <a:rPr lang="en">
                <a:solidFill>
                  <a:srgbClr val="000000"/>
                </a:solidFill>
              </a:rPr>
              <a:t>Drain via static 3</a:t>
            </a:r>
            <a:r>
              <a:rPr lang="en">
                <a:solidFill>
                  <a:srgbClr val="000000"/>
                </a:solidFill>
                <a:latin typeface="Arial"/>
                <a:ea typeface="Arial"/>
                <a:cs typeface="Arial"/>
                <a:sym typeface="Arial"/>
              </a:rPr>
              <a:t>Ω</a:t>
            </a:r>
            <a:r>
              <a:rPr lang="en">
                <a:solidFill>
                  <a:srgbClr val="000000"/>
                </a:solidFill>
              </a:rPr>
              <a:t> resistance measuring voltage over time</a:t>
            </a:r>
          </a:p>
          <a:p>
            <a:pPr marL="457200" lvl="0" indent="-228600" rtl="0">
              <a:spcBef>
                <a:spcPts val="0"/>
              </a:spcBef>
              <a:buClr>
                <a:srgbClr val="000000"/>
              </a:buClr>
              <a:buAutoNum type="arabicPeriod"/>
            </a:pPr>
            <a:r>
              <a:rPr lang="en">
                <a:solidFill>
                  <a:srgbClr val="000000"/>
                </a:solidFill>
              </a:rPr>
              <a:t>Calculate total WaH output during static drain test</a:t>
            </a:r>
          </a:p>
          <a:p>
            <a:pPr marL="457200" lvl="0" indent="-228600" rtl="0">
              <a:spcBef>
                <a:spcPts val="0"/>
              </a:spcBef>
              <a:buClr>
                <a:srgbClr val="000000"/>
              </a:buClr>
              <a:buAutoNum type="arabicPeriod"/>
            </a:pPr>
            <a:r>
              <a:rPr lang="en">
                <a:solidFill>
                  <a:srgbClr val="000000"/>
                </a:solidFill>
              </a:rPr>
              <a:t>Measure a battery’s internal resistance</a:t>
            </a:r>
          </a:p>
          <a:p>
            <a:pPr lvl="0">
              <a:spcBef>
                <a:spcPts val="0"/>
              </a:spcBef>
              <a:buNone/>
            </a:pPr>
            <a:r>
              <a:rPr lang="en">
                <a:solidFill>
                  <a:srgbClr val="000000"/>
                </a:solidFill>
              </a:rPr>
              <a:t>-Compare results to known-good battery</a:t>
            </a:r>
          </a:p>
          <a:p>
            <a:pPr marL="0" lvl="0" indent="0" rtl="0">
              <a:spcBef>
                <a:spcPts val="0"/>
              </a:spcBef>
              <a:buNone/>
            </a:pPr>
            <a:r>
              <a:rPr lang="en">
                <a:solidFill>
                  <a:srgbClr val="000000"/>
                </a:solidFill>
              </a:rPr>
              <a:t>	-Known-good battery can power robot through a match reliably.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Static Load Test</a:t>
            </a:r>
          </a:p>
        </p:txBody>
      </p:sp>
      <p:sp>
        <p:nvSpPr>
          <p:cNvPr id="188" name="Shape 188"/>
          <p:cNvSpPr txBox="1">
            <a:spLocks noGrp="1"/>
          </p:cNvSpPr>
          <p:nvPr>
            <p:ph type="body" idx="1"/>
          </p:nvPr>
        </p:nvSpPr>
        <p:spPr>
          <a:xfrm>
            <a:off x="471900" y="1919075"/>
            <a:ext cx="5202900" cy="2710200"/>
          </a:xfrm>
          <a:prstGeom prst="rect">
            <a:avLst/>
          </a:prstGeom>
        </p:spPr>
        <p:txBody>
          <a:bodyPr lIns="91425" tIns="91425" rIns="91425" bIns="91425" anchor="t" anchorCtr="0">
            <a:noAutofit/>
          </a:bodyPr>
          <a:lstStyle/>
          <a:p>
            <a:pPr lvl="0">
              <a:spcBef>
                <a:spcPts val="0"/>
              </a:spcBef>
              <a:buNone/>
            </a:pPr>
            <a:r>
              <a:rPr lang="en">
                <a:solidFill>
                  <a:srgbClr val="000000"/>
                </a:solidFill>
              </a:rPr>
              <a:t>-Battery connected to 3 one Ohm resistors</a:t>
            </a:r>
          </a:p>
          <a:p>
            <a:pPr lvl="0">
              <a:spcBef>
                <a:spcPts val="0"/>
              </a:spcBef>
              <a:buNone/>
            </a:pPr>
            <a:r>
              <a:rPr lang="en">
                <a:solidFill>
                  <a:srgbClr val="000000"/>
                </a:solidFill>
              </a:rPr>
              <a:t>	-Total resistance is not exactly 3</a:t>
            </a:r>
            <a:r>
              <a:rPr lang="en">
                <a:solidFill>
                  <a:srgbClr val="000000"/>
                </a:solidFill>
                <a:latin typeface="Arial"/>
                <a:ea typeface="Arial"/>
                <a:cs typeface="Arial"/>
                <a:sym typeface="Arial"/>
              </a:rPr>
              <a:t>Ω</a:t>
            </a:r>
          </a:p>
          <a:p>
            <a:pPr lvl="0">
              <a:spcBef>
                <a:spcPts val="0"/>
              </a:spcBef>
              <a:buNone/>
            </a:pPr>
            <a:r>
              <a:rPr lang="en">
                <a:solidFill>
                  <a:srgbClr val="000000"/>
                </a:solidFill>
                <a:latin typeface="Arial"/>
                <a:ea typeface="Arial"/>
                <a:cs typeface="Arial"/>
                <a:sym typeface="Arial"/>
              </a:rPr>
              <a:t>-Voltage and time logged to document on phone </a:t>
            </a:r>
          </a:p>
          <a:p>
            <a:pPr lvl="0">
              <a:spcBef>
                <a:spcPts val="0"/>
              </a:spcBef>
              <a:buNone/>
            </a:pPr>
            <a:endParaRPr>
              <a:solidFill>
                <a:srgbClr val="000000"/>
              </a:solidFill>
              <a:latin typeface="Arial"/>
              <a:ea typeface="Arial"/>
              <a:cs typeface="Arial"/>
              <a:sym typeface="Arial"/>
            </a:endParaRPr>
          </a:p>
        </p:txBody>
      </p:sp>
      <p:pic>
        <p:nvPicPr>
          <p:cNvPr id="189" name="Shape 189"/>
          <p:cNvPicPr preferRelativeResize="0"/>
          <p:nvPr/>
        </p:nvPicPr>
        <p:blipFill>
          <a:blip r:embed="rId3">
            <a:alphaModFix/>
          </a:blip>
          <a:stretch>
            <a:fillRect/>
          </a:stretch>
        </p:blipFill>
        <p:spPr>
          <a:xfrm>
            <a:off x="5674750" y="1665575"/>
            <a:ext cx="3469250" cy="34779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390525" y="1211450"/>
            <a:ext cx="8222100" cy="1541400"/>
          </a:xfrm>
          <a:prstGeom prst="rect">
            <a:avLst/>
          </a:prstGeom>
        </p:spPr>
        <p:txBody>
          <a:bodyPr lIns="91425" tIns="91425" rIns="91425" bIns="91425" anchor="b" anchorCtr="0">
            <a:noAutofit/>
          </a:bodyPr>
          <a:lstStyle/>
          <a:p>
            <a:pPr lvl="0">
              <a:spcBef>
                <a:spcPts val="0"/>
              </a:spcBef>
              <a:buNone/>
            </a:pPr>
            <a:r>
              <a:rPr lang="en"/>
              <a:t>A Testbed for FTC robot Components</a:t>
            </a:r>
          </a:p>
        </p:txBody>
      </p:sp>
      <p:sp>
        <p:nvSpPr>
          <p:cNvPr id="72" name="Shape 72"/>
          <p:cNvSpPr txBox="1">
            <a:spLocks noGrp="1"/>
          </p:cNvSpPr>
          <p:nvPr>
            <p:ph type="subTitle" idx="1"/>
          </p:nvPr>
        </p:nvSpPr>
        <p:spPr>
          <a:xfrm>
            <a:off x="460950" y="3779504"/>
            <a:ext cx="8222100" cy="893400"/>
          </a:xfrm>
          <a:prstGeom prst="rect">
            <a:avLst/>
          </a:prstGeom>
        </p:spPr>
        <p:txBody>
          <a:bodyPr lIns="91425" tIns="91425" rIns="91425" bIns="91425" anchor="t" anchorCtr="0">
            <a:noAutofit/>
          </a:bodyPr>
          <a:lstStyle/>
          <a:p>
            <a:pPr lvl="0" algn="l" rtl="0">
              <a:spcBef>
                <a:spcPts val="0"/>
              </a:spcBef>
              <a:buNone/>
            </a:pPr>
            <a:r>
              <a:rPr lang="en">
                <a:solidFill>
                  <a:srgbClr val="000000"/>
                </a:solidFill>
              </a:rPr>
              <a:t>Sig Johnson</a:t>
            </a:r>
          </a:p>
          <a:p>
            <a:pPr lvl="0" algn="l">
              <a:spcBef>
                <a:spcPts val="0"/>
              </a:spcBef>
              <a:buNone/>
            </a:pPr>
            <a:r>
              <a:rPr lang="en">
                <a:solidFill>
                  <a:srgbClr val="000000"/>
                </a:solidFill>
              </a:rPr>
              <a:t>April, 2016</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Capacity Test</a:t>
            </a:r>
          </a:p>
        </p:txBody>
      </p:sp>
      <p:sp>
        <p:nvSpPr>
          <p:cNvPr id="195" name="Shape 195"/>
          <p:cNvSpPr txBox="1">
            <a:spLocks noGrp="1"/>
          </p:cNvSpPr>
          <p:nvPr>
            <p:ph type="body" idx="1"/>
          </p:nvPr>
        </p:nvSpPr>
        <p:spPr>
          <a:xfrm>
            <a:off x="471900" y="1919075"/>
            <a:ext cx="6173700" cy="2710200"/>
          </a:xfrm>
          <a:prstGeom prst="rect">
            <a:avLst/>
          </a:prstGeom>
        </p:spPr>
        <p:txBody>
          <a:bodyPr lIns="91425" tIns="91425" rIns="91425" bIns="91425" anchor="t" anchorCtr="0">
            <a:noAutofit/>
          </a:bodyPr>
          <a:lstStyle/>
          <a:p>
            <a:pPr lvl="0">
              <a:spcBef>
                <a:spcPts val="0"/>
              </a:spcBef>
              <a:buNone/>
            </a:pPr>
            <a:r>
              <a:rPr lang="en">
                <a:solidFill>
                  <a:srgbClr val="000000"/>
                </a:solidFill>
              </a:rPr>
              <a:t>-Measures how much the battery outputs in WaH</a:t>
            </a:r>
          </a:p>
          <a:p>
            <a:pPr lvl="0">
              <a:spcBef>
                <a:spcPts val="0"/>
              </a:spcBef>
              <a:buNone/>
            </a:pPr>
            <a:r>
              <a:rPr lang="en">
                <a:solidFill>
                  <a:srgbClr val="000000"/>
                </a:solidFill>
              </a:rPr>
              <a:t>	--The volume of water that came out</a:t>
            </a:r>
          </a:p>
          <a:p>
            <a:pPr lvl="0">
              <a:spcBef>
                <a:spcPts val="0"/>
              </a:spcBef>
              <a:buNone/>
            </a:pPr>
            <a:r>
              <a:rPr lang="en">
                <a:solidFill>
                  <a:srgbClr val="000000"/>
                </a:solidFill>
              </a:rPr>
              <a:t>-Can be calculated from static load data</a:t>
            </a:r>
          </a:p>
          <a:p>
            <a:pPr lvl="0">
              <a:spcBef>
                <a:spcPts val="0"/>
              </a:spcBef>
              <a:buNone/>
            </a:pPr>
            <a:r>
              <a:rPr lang="en">
                <a:solidFill>
                  <a:srgbClr val="000000"/>
                </a:solidFill>
              </a:rPr>
              <a:t>	- Cumulative WaH=V</a:t>
            </a:r>
            <a:r>
              <a:rPr lang="en" baseline="-25000">
                <a:solidFill>
                  <a:srgbClr val="000000"/>
                </a:solidFill>
              </a:rPr>
              <a:t>2</a:t>
            </a:r>
            <a:r>
              <a:rPr lang="en">
                <a:solidFill>
                  <a:srgbClr val="000000"/>
                </a:solidFill>
              </a:rPr>
              <a:t>(V</a:t>
            </a:r>
            <a:r>
              <a:rPr lang="en" baseline="-25000">
                <a:solidFill>
                  <a:srgbClr val="000000"/>
                </a:solidFill>
              </a:rPr>
              <a:t>2</a:t>
            </a:r>
            <a:r>
              <a:rPr lang="en">
                <a:solidFill>
                  <a:srgbClr val="000000"/>
                </a:solidFill>
              </a:rPr>
              <a:t>/I)+V</a:t>
            </a:r>
            <a:r>
              <a:rPr lang="en" baseline="-25000">
                <a:solidFill>
                  <a:srgbClr val="000000"/>
                </a:solidFill>
              </a:rPr>
              <a:t>1</a:t>
            </a:r>
            <a:r>
              <a:rPr lang="en">
                <a:solidFill>
                  <a:srgbClr val="000000"/>
                </a:solidFill>
              </a:rPr>
              <a:t>(V</a:t>
            </a:r>
            <a:r>
              <a:rPr lang="en" baseline="-25000">
                <a:solidFill>
                  <a:srgbClr val="000000"/>
                </a:solidFill>
              </a:rPr>
              <a:t>1</a:t>
            </a:r>
            <a:r>
              <a:rPr lang="en">
                <a:solidFill>
                  <a:srgbClr val="000000"/>
                </a:solidFill>
              </a:rPr>
              <a:t>/I)</a:t>
            </a:r>
          </a:p>
          <a:p>
            <a:pPr lvl="0">
              <a:spcBef>
                <a:spcPts val="0"/>
              </a:spcBef>
              <a:buNone/>
            </a:pPr>
            <a:r>
              <a:rPr lang="en">
                <a:solidFill>
                  <a:srgbClr val="000000"/>
                </a:solidFill>
              </a:rPr>
              <a:t>-Most important because it measures how much it can give to a robot</a:t>
            </a:r>
          </a:p>
        </p:txBody>
      </p:sp>
      <p:pic>
        <p:nvPicPr>
          <p:cNvPr id="196" name="Shape 196"/>
          <p:cNvPicPr preferRelativeResize="0"/>
          <p:nvPr/>
        </p:nvPicPr>
        <p:blipFill rotWithShape="1">
          <a:blip r:embed="rId3">
            <a:alphaModFix/>
          </a:blip>
          <a:srcRect l="22224" t="23732" r="28088" b="23574"/>
          <a:stretch/>
        </p:blipFill>
        <p:spPr>
          <a:xfrm>
            <a:off x="6645600" y="1715265"/>
            <a:ext cx="2498397" cy="3428238"/>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Measuring Internal Resistance</a:t>
            </a:r>
          </a:p>
        </p:txBody>
      </p:sp>
      <p:sp>
        <p:nvSpPr>
          <p:cNvPr id="202" name="Shape 202"/>
          <p:cNvSpPr txBox="1">
            <a:spLocks noGrp="1"/>
          </p:cNvSpPr>
          <p:nvPr>
            <p:ph type="body" idx="1"/>
          </p:nvPr>
        </p:nvSpPr>
        <p:spPr>
          <a:xfrm>
            <a:off x="471900" y="1919075"/>
            <a:ext cx="5290800" cy="2710200"/>
          </a:xfrm>
          <a:prstGeom prst="rect">
            <a:avLst/>
          </a:prstGeom>
        </p:spPr>
        <p:txBody>
          <a:bodyPr lIns="91425" tIns="91425" rIns="91425" bIns="91425" anchor="t" anchorCtr="0">
            <a:noAutofit/>
          </a:bodyPr>
          <a:lstStyle/>
          <a:p>
            <a:pPr lvl="0">
              <a:lnSpc>
                <a:spcPct val="115000"/>
              </a:lnSpc>
              <a:spcBef>
                <a:spcPts val="0"/>
              </a:spcBef>
              <a:spcAft>
                <a:spcPts val="0"/>
              </a:spcAft>
              <a:buNone/>
            </a:pPr>
            <a:r>
              <a:rPr lang="en">
                <a:solidFill>
                  <a:srgbClr val="000000"/>
                </a:solidFill>
              </a:rPr>
              <a:t>-Internal resistance is resistance inside the battery that causes a voltage drop when the battery is used.</a:t>
            </a:r>
          </a:p>
          <a:p>
            <a:pPr lvl="0">
              <a:lnSpc>
                <a:spcPct val="115000"/>
              </a:lnSpc>
              <a:spcBef>
                <a:spcPts val="0"/>
              </a:spcBef>
              <a:buNone/>
            </a:pPr>
            <a:endParaRPr>
              <a:solidFill>
                <a:srgbClr val="000000"/>
              </a:solidFill>
            </a:endParaRPr>
          </a:p>
          <a:p>
            <a:pPr lvl="0" rtl="0">
              <a:lnSpc>
                <a:spcPct val="115000"/>
              </a:lnSpc>
              <a:spcBef>
                <a:spcPts val="0"/>
              </a:spcBef>
              <a:buNone/>
            </a:pPr>
            <a:r>
              <a:rPr lang="en">
                <a:solidFill>
                  <a:srgbClr val="000000"/>
                </a:solidFill>
              </a:rPr>
              <a:t>-To measure, change resistance and graph voltage against current before and after change </a:t>
            </a:r>
          </a:p>
          <a:p>
            <a:pPr lvl="0" rtl="0">
              <a:lnSpc>
                <a:spcPct val="115000"/>
              </a:lnSpc>
              <a:spcBef>
                <a:spcPts val="0"/>
              </a:spcBef>
              <a:buNone/>
            </a:pPr>
            <a:r>
              <a:rPr lang="en">
                <a:solidFill>
                  <a:srgbClr val="000000"/>
                </a:solidFill>
              </a:rPr>
              <a:t>	-Slope is the internal resistance</a:t>
            </a:r>
          </a:p>
        </p:txBody>
      </p:sp>
      <p:pic>
        <p:nvPicPr>
          <p:cNvPr id="203" name="Shape 203"/>
          <p:cNvPicPr preferRelativeResize="0"/>
          <p:nvPr/>
        </p:nvPicPr>
        <p:blipFill>
          <a:blip r:embed="rId3">
            <a:alphaModFix/>
          </a:blip>
          <a:stretch>
            <a:fillRect/>
          </a:stretch>
        </p:blipFill>
        <p:spPr>
          <a:xfrm>
            <a:off x="7467600" y="2105024"/>
            <a:ext cx="1676400" cy="3038475"/>
          </a:xfrm>
          <a:prstGeom prst="rect">
            <a:avLst/>
          </a:prstGeom>
          <a:noFill/>
          <a:ln>
            <a:noFill/>
          </a:ln>
        </p:spPr>
      </p:pic>
      <p:pic>
        <p:nvPicPr>
          <p:cNvPr id="204" name="Shape 204"/>
          <p:cNvPicPr preferRelativeResize="0"/>
          <p:nvPr/>
        </p:nvPicPr>
        <p:blipFill>
          <a:blip r:embed="rId4">
            <a:alphaModFix/>
          </a:blip>
          <a:stretch>
            <a:fillRect/>
          </a:stretch>
        </p:blipFill>
        <p:spPr>
          <a:xfrm>
            <a:off x="5762612" y="2105012"/>
            <a:ext cx="1781175" cy="3038475"/>
          </a:xfrm>
          <a:prstGeom prst="rect">
            <a:avLst/>
          </a:prstGeom>
          <a:noFill/>
          <a:ln>
            <a:noFill/>
          </a:ln>
        </p:spPr>
      </p:pic>
      <p:sp>
        <p:nvSpPr>
          <p:cNvPr id="205" name="Shape 205"/>
          <p:cNvSpPr txBox="1"/>
          <p:nvPr/>
        </p:nvSpPr>
        <p:spPr>
          <a:xfrm>
            <a:off x="6647400" y="1746225"/>
            <a:ext cx="820200" cy="358800"/>
          </a:xfrm>
          <a:prstGeom prst="rect">
            <a:avLst/>
          </a:prstGeom>
          <a:noFill/>
          <a:ln>
            <a:noFill/>
          </a:ln>
        </p:spPr>
        <p:txBody>
          <a:bodyPr lIns="91425" tIns="91425" rIns="91425" bIns="91425" anchor="t" anchorCtr="0">
            <a:noAutofit/>
          </a:bodyPr>
          <a:lstStyle/>
          <a:p>
            <a:pPr lvl="0" rtl="0">
              <a:spcBef>
                <a:spcPts val="0"/>
              </a:spcBef>
              <a:buNone/>
            </a:pPr>
            <a:r>
              <a:rPr lang="en"/>
              <a:t>Low IR</a:t>
            </a:r>
          </a:p>
        </p:txBody>
      </p:sp>
      <p:sp>
        <p:nvSpPr>
          <p:cNvPr id="206" name="Shape 206"/>
          <p:cNvSpPr txBox="1"/>
          <p:nvPr/>
        </p:nvSpPr>
        <p:spPr>
          <a:xfrm>
            <a:off x="8252300" y="1746225"/>
            <a:ext cx="820200" cy="358800"/>
          </a:xfrm>
          <a:prstGeom prst="rect">
            <a:avLst/>
          </a:prstGeom>
          <a:noFill/>
          <a:ln>
            <a:noFill/>
          </a:ln>
        </p:spPr>
        <p:txBody>
          <a:bodyPr lIns="91425" tIns="91425" rIns="91425" bIns="91425" anchor="t" anchorCtr="0">
            <a:noAutofit/>
          </a:bodyPr>
          <a:lstStyle/>
          <a:p>
            <a:pPr lvl="0" rtl="0">
              <a:spcBef>
                <a:spcPts val="0"/>
              </a:spcBef>
              <a:buNone/>
            </a:pPr>
            <a:r>
              <a:rPr lang="en"/>
              <a:t>High IR</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71900" y="129125"/>
            <a:ext cx="8222100" cy="767700"/>
          </a:xfrm>
          <a:prstGeom prst="rect">
            <a:avLst/>
          </a:prstGeom>
        </p:spPr>
        <p:txBody>
          <a:bodyPr lIns="91425" tIns="91425" rIns="91425" bIns="91425" anchor="b" anchorCtr="0">
            <a:noAutofit/>
          </a:bodyPr>
          <a:lstStyle/>
          <a:p>
            <a:pPr lvl="0">
              <a:spcBef>
                <a:spcPts val="0"/>
              </a:spcBef>
              <a:buNone/>
            </a:pPr>
            <a:r>
              <a:rPr lang="en"/>
              <a:t>Current Wiring Diagram</a:t>
            </a:r>
          </a:p>
        </p:txBody>
      </p:sp>
      <p:pic>
        <p:nvPicPr>
          <p:cNvPr id="212" name="Shape 212"/>
          <p:cNvPicPr preferRelativeResize="0"/>
          <p:nvPr/>
        </p:nvPicPr>
        <p:blipFill>
          <a:blip r:embed="rId3">
            <a:alphaModFix/>
          </a:blip>
          <a:stretch>
            <a:fillRect/>
          </a:stretch>
        </p:blipFill>
        <p:spPr>
          <a:xfrm>
            <a:off x="780574" y="785100"/>
            <a:ext cx="7624875" cy="43584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Battery Capacity Requirements</a:t>
            </a:r>
          </a:p>
        </p:txBody>
      </p:sp>
      <p:sp>
        <p:nvSpPr>
          <p:cNvPr id="218" name="Shape 218"/>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a:solidFill>
                  <a:srgbClr val="000000"/>
                </a:solidFill>
              </a:rPr>
              <a:t>-Able to power a robot through all maneuvers required by a match, including:</a:t>
            </a:r>
          </a:p>
          <a:p>
            <a:pPr marL="457200" lvl="0" indent="0" rtl="0">
              <a:spcBef>
                <a:spcPts val="0"/>
              </a:spcBef>
              <a:buNone/>
            </a:pPr>
            <a:r>
              <a:rPr lang="en">
                <a:solidFill>
                  <a:srgbClr val="000000"/>
                </a:solidFill>
              </a:rPr>
              <a:t>-A 20 minute delay before starting the match</a:t>
            </a:r>
          </a:p>
          <a:p>
            <a:pPr marL="457200" lvl="0" indent="0" rtl="0">
              <a:spcBef>
                <a:spcPts val="0"/>
              </a:spcBef>
              <a:buNone/>
            </a:pPr>
            <a:r>
              <a:rPr lang="en">
                <a:solidFill>
                  <a:srgbClr val="000000"/>
                </a:solidFill>
              </a:rPr>
              <a:t>-A restarted match following a technical delay</a:t>
            </a:r>
          </a:p>
          <a:p>
            <a:pPr lvl="0" rtl="0">
              <a:spcBef>
                <a:spcPts val="0"/>
              </a:spcBef>
              <a:buNone/>
            </a:pPr>
            <a:r>
              <a:rPr lang="en">
                <a:solidFill>
                  <a:srgbClr val="000000"/>
                </a:solidFill>
              </a:rPr>
              <a:t>-Able to deliver 5+ amps at 12+ volts (with spikes to 10 amps) for two and a half minutes, including delays</a:t>
            </a:r>
          </a:p>
          <a:p>
            <a:pPr lvl="0" rtl="0">
              <a:spcBef>
                <a:spcPts val="0"/>
              </a:spcBef>
              <a:buNone/>
            </a:pP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Profile of a Viable Battery</a:t>
            </a:r>
          </a:p>
        </p:txBody>
      </p:sp>
      <p:sp>
        <p:nvSpPr>
          <p:cNvPr id="224" name="Shape 224"/>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a:solidFill>
                  <a:srgbClr val="000000"/>
                </a:solidFill>
              </a:rPr>
              <a:t>-13.5+ volts after charging (open circuit)</a:t>
            </a:r>
          </a:p>
          <a:p>
            <a:pPr lvl="0">
              <a:spcBef>
                <a:spcPts val="0"/>
              </a:spcBef>
              <a:buNone/>
            </a:pPr>
            <a:r>
              <a:rPr lang="en">
                <a:solidFill>
                  <a:srgbClr val="000000"/>
                </a:solidFill>
              </a:rPr>
              <a:t>-Reading 12+ volts after being drained at 3Ω for 15 minutes</a:t>
            </a:r>
          </a:p>
          <a:p>
            <a:pPr lvl="0" rtl="0">
              <a:spcBef>
                <a:spcPts val="0"/>
              </a:spcBef>
              <a:buNone/>
            </a:pPr>
            <a:r>
              <a:rPr lang="en">
                <a:solidFill>
                  <a:srgbClr val="000000"/>
                </a:solidFill>
              </a:rPr>
              <a:t>-Internal resistance of less than .3Ω</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Profile of a Viable Battery</a:t>
            </a:r>
          </a:p>
        </p:txBody>
      </p:sp>
      <p:pic>
        <p:nvPicPr>
          <p:cNvPr id="230" name="Shape 230"/>
          <p:cNvPicPr preferRelativeResize="0"/>
          <p:nvPr/>
        </p:nvPicPr>
        <p:blipFill rotWithShape="1">
          <a:blip r:embed="rId3">
            <a:alphaModFix/>
          </a:blip>
          <a:srcRect l="16630" r="14932"/>
          <a:stretch/>
        </p:blipFill>
        <p:spPr>
          <a:xfrm rot="5400000">
            <a:off x="2856226" y="151624"/>
            <a:ext cx="3453447" cy="6530298"/>
          </a:xfrm>
          <a:prstGeom prst="rect">
            <a:avLst/>
          </a:prstGeom>
          <a:noFill/>
          <a:ln>
            <a:noFill/>
          </a:ln>
        </p:spPr>
      </p:pic>
      <p:sp>
        <p:nvSpPr>
          <p:cNvPr id="231" name="Shape 231"/>
          <p:cNvSpPr txBox="1"/>
          <p:nvPr/>
        </p:nvSpPr>
        <p:spPr>
          <a:xfrm>
            <a:off x="7240800" y="3198450"/>
            <a:ext cx="1903200" cy="529800"/>
          </a:xfrm>
          <a:prstGeom prst="rect">
            <a:avLst/>
          </a:prstGeom>
          <a:noFill/>
          <a:ln>
            <a:noFill/>
          </a:ln>
        </p:spPr>
        <p:txBody>
          <a:bodyPr lIns="91425" tIns="91425" rIns="91425" bIns="91425" anchor="t" anchorCtr="0">
            <a:noAutofit/>
          </a:bodyPr>
          <a:lstStyle/>
          <a:p>
            <a:pPr lvl="0" algn="ctr">
              <a:spcBef>
                <a:spcPts val="0"/>
              </a:spcBef>
              <a:buNone/>
            </a:pPr>
            <a:r>
              <a:rPr lang="en"/>
              <a:t>Internal Resistance of .28 Ohms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Profile of a Non-Viable Battery</a:t>
            </a:r>
          </a:p>
        </p:txBody>
      </p:sp>
      <p:pic>
        <p:nvPicPr>
          <p:cNvPr id="237" name="Shape 237"/>
          <p:cNvPicPr preferRelativeResize="0"/>
          <p:nvPr/>
        </p:nvPicPr>
        <p:blipFill rotWithShape="1">
          <a:blip r:embed="rId3">
            <a:alphaModFix/>
          </a:blip>
          <a:srcRect l="15076" r="14206"/>
          <a:stretch/>
        </p:blipFill>
        <p:spPr>
          <a:xfrm rot="5400000">
            <a:off x="2847076" y="262049"/>
            <a:ext cx="3449848" cy="6313048"/>
          </a:xfrm>
          <a:prstGeom prst="rect">
            <a:avLst/>
          </a:prstGeom>
          <a:noFill/>
          <a:ln>
            <a:noFill/>
          </a:ln>
        </p:spPr>
      </p:pic>
      <p:sp>
        <p:nvSpPr>
          <p:cNvPr id="238" name="Shape 238"/>
          <p:cNvSpPr txBox="1"/>
          <p:nvPr/>
        </p:nvSpPr>
        <p:spPr>
          <a:xfrm>
            <a:off x="7103250" y="2953150"/>
            <a:ext cx="2040900" cy="677100"/>
          </a:xfrm>
          <a:prstGeom prst="rect">
            <a:avLst/>
          </a:prstGeom>
          <a:noFill/>
          <a:ln>
            <a:noFill/>
          </a:ln>
        </p:spPr>
        <p:txBody>
          <a:bodyPr lIns="91425" tIns="91425" rIns="91425" bIns="91425" anchor="t" anchorCtr="0">
            <a:noAutofit/>
          </a:bodyPr>
          <a:lstStyle/>
          <a:p>
            <a:pPr lvl="0" algn="ctr" rtl="0">
              <a:spcBef>
                <a:spcPts val="0"/>
              </a:spcBef>
              <a:buNone/>
            </a:pPr>
            <a:r>
              <a:rPr lang="en"/>
              <a:t>Internal Resistance of</a:t>
            </a:r>
          </a:p>
          <a:p>
            <a:pPr lvl="0" algn="ctr">
              <a:spcBef>
                <a:spcPts val="0"/>
              </a:spcBef>
              <a:buNone/>
            </a:pPr>
            <a:r>
              <a:rPr lang="en"/>
              <a:t>.64 Ohms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Testing a Number of Swerve Batteries</a:t>
            </a:r>
          </a:p>
        </p:txBody>
      </p:sp>
      <p:pic>
        <p:nvPicPr>
          <p:cNvPr id="244" name="Shape 244"/>
          <p:cNvPicPr preferRelativeResize="0"/>
          <p:nvPr/>
        </p:nvPicPr>
        <p:blipFill rotWithShape="1">
          <a:blip r:embed="rId3">
            <a:alphaModFix/>
          </a:blip>
          <a:srcRect l="17585" r="16625"/>
          <a:stretch/>
        </p:blipFill>
        <p:spPr>
          <a:xfrm rot="5400000">
            <a:off x="2856762" y="21838"/>
            <a:ext cx="3452376" cy="67909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Cumulative WaH Output</a:t>
            </a:r>
          </a:p>
        </p:txBody>
      </p:sp>
      <p:pic>
        <p:nvPicPr>
          <p:cNvPr id="250" name="Shape 250"/>
          <p:cNvPicPr preferRelativeResize="0"/>
          <p:nvPr/>
        </p:nvPicPr>
        <p:blipFill rotWithShape="1">
          <a:blip r:embed="rId3">
            <a:alphaModFix/>
          </a:blip>
          <a:srcRect l="17668" r="13446"/>
          <a:stretch/>
        </p:blipFill>
        <p:spPr>
          <a:xfrm rot="5400000">
            <a:off x="2899586" y="-438573"/>
            <a:ext cx="3366726" cy="761947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l="13345" r="5326"/>
          <a:stretch/>
        </p:blipFill>
        <p:spPr>
          <a:xfrm rot="5400000">
            <a:off x="2906248" y="658136"/>
            <a:ext cx="3461850" cy="5508877"/>
          </a:xfrm>
          <a:prstGeom prst="rect">
            <a:avLst/>
          </a:prstGeom>
          <a:noFill/>
          <a:ln>
            <a:noFill/>
          </a:ln>
        </p:spPr>
      </p:pic>
      <p:sp>
        <p:nvSpPr>
          <p:cNvPr id="256" name="Shape 25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What is a Good Total WaH Output?</a:t>
            </a:r>
          </a:p>
        </p:txBody>
      </p:sp>
      <p:sp>
        <p:nvSpPr>
          <p:cNvPr id="257" name="Shape 257"/>
          <p:cNvSpPr txBox="1"/>
          <p:nvPr/>
        </p:nvSpPr>
        <p:spPr>
          <a:xfrm>
            <a:off x="4419350" y="2559750"/>
            <a:ext cx="548100" cy="327900"/>
          </a:xfrm>
          <a:prstGeom prst="rect">
            <a:avLst/>
          </a:prstGeom>
          <a:noFill/>
          <a:ln>
            <a:noFill/>
          </a:ln>
        </p:spPr>
        <p:txBody>
          <a:bodyPr lIns="91425" tIns="91425" rIns="91425" bIns="91425" anchor="t" anchorCtr="0">
            <a:noAutofit/>
          </a:bodyPr>
          <a:lstStyle/>
          <a:p>
            <a:pPr lvl="0">
              <a:spcBef>
                <a:spcPts val="0"/>
              </a:spcBef>
              <a:buNone/>
            </a:pPr>
            <a:r>
              <a:rPr lang="en" sz="1200"/>
              <a:t>Okay</a:t>
            </a:r>
          </a:p>
        </p:txBody>
      </p:sp>
      <p:sp>
        <p:nvSpPr>
          <p:cNvPr id="258" name="Shape 258"/>
          <p:cNvSpPr txBox="1"/>
          <p:nvPr/>
        </p:nvSpPr>
        <p:spPr>
          <a:xfrm>
            <a:off x="5316750" y="1994425"/>
            <a:ext cx="632100" cy="327900"/>
          </a:xfrm>
          <a:prstGeom prst="rect">
            <a:avLst/>
          </a:prstGeom>
          <a:noFill/>
          <a:ln>
            <a:noFill/>
          </a:ln>
        </p:spPr>
        <p:txBody>
          <a:bodyPr lIns="91425" tIns="91425" rIns="91425" bIns="91425" anchor="t" anchorCtr="0">
            <a:noAutofit/>
          </a:bodyPr>
          <a:lstStyle/>
          <a:p>
            <a:pPr lvl="0">
              <a:spcBef>
                <a:spcPts val="0"/>
              </a:spcBef>
              <a:buNone/>
            </a:pPr>
            <a:r>
              <a:rPr lang="en" sz="1200"/>
              <a:t>Good</a:t>
            </a:r>
          </a:p>
        </p:txBody>
      </p:sp>
      <p:sp>
        <p:nvSpPr>
          <p:cNvPr id="259" name="Shape 259"/>
          <p:cNvSpPr txBox="1"/>
          <p:nvPr/>
        </p:nvSpPr>
        <p:spPr>
          <a:xfrm>
            <a:off x="6255400" y="2535750"/>
            <a:ext cx="632100" cy="375900"/>
          </a:xfrm>
          <a:prstGeom prst="rect">
            <a:avLst/>
          </a:prstGeom>
          <a:noFill/>
          <a:ln>
            <a:noFill/>
          </a:ln>
        </p:spPr>
        <p:txBody>
          <a:bodyPr lIns="91425" tIns="91425" rIns="91425" bIns="91425" anchor="t" anchorCtr="0">
            <a:noAutofit/>
          </a:bodyPr>
          <a:lstStyle/>
          <a:p>
            <a:pPr lvl="0">
              <a:spcBef>
                <a:spcPts val="0"/>
              </a:spcBef>
              <a:buNone/>
            </a:pPr>
            <a:r>
              <a:rPr lang="en" sz="1200"/>
              <a:t>Great</a:t>
            </a:r>
          </a:p>
        </p:txBody>
      </p:sp>
      <p:sp>
        <p:nvSpPr>
          <p:cNvPr id="260" name="Shape 260"/>
          <p:cNvSpPr txBox="1"/>
          <p:nvPr/>
        </p:nvSpPr>
        <p:spPr>
          <a:xfrm>
            <a:off x="3259875" y="2559750"/>
            <a:ext cx="1279800" cy="264000"/>
          </a:xfrm>
          <a:prstGeom prst="rect">
            <a:avLst/>
          </a:prstGeom>
          <a:noFill/>
          <a:ln>
            <a:noFill/>
          </a:ln>
        </p:spPr>
        <p:txBody>
          <a:bodyPr lIns="91425" tIns="91425" rIns="91425" bIns="91425" anchor="t" anchorCtr="0">
            <a:noAutofit/>
          </a:bodyPr>
          <a:lstStyle/>
          <a:p>
            <a:pPr lvl="0">
              <a:spcBef>
                <a:spcPts val="0"/>
              </a:spcBef>
              <a:buNone/>
            </a:pPr>
            <a:r>
              <a:rPr lang="en" sz="1200"/>
              <a:t>Questionable</a:t>
            </a:r>
          </a:p>
        </p:txBody>
      </p:sp>
      <p:sp>
        <p:nvSpPr>
          <p:cNvPr id="261" name="Shape 261"/>
          <p:cNvSpPr txBox="1"/>
          <p:nvPr/>
        </p:nvSpPr>
        <p:spPr>
          <a:xfrm>
            <a:off x="2583575" y="3139475"/>
            <a:ext cx="632100" cy="200100"/>
          </a:xfrm>
          <a:prstGeom prst="rect">
            <a:avLst/>
          </a:prstGeom>
          <a:noFill/>
          <a:ln>
            <a:noFill/>
          </a:ln>
        </p:spPr>
        <p:txBody>
          <a:bodyPr lIns="91425" tIns="91425" rIns="91425" bIns="91425" anchor="t" anchorCtr="0">
            <a:noAutofit/>
          </a:bodyPr>
          <a:lstStyle/>
          <a:p>
            <a:pPr lvl="0">
              <a:spcBef>
                <a:spcPts val="0"/>
              </a:spcBef>
              <a:buNone/>
            </a:pPr>
            <a:r>
              <a:rPr lang="en" sz="1200"/>
              <a:t>Trash</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Agenda</a:t>
            </a:r>
          </a:p>
        </p:txBody>
      </p:sp>
      <p:sp>
        <p:nvSpPr>
          <p:cNvPr id="78" name="Shape 78"/>
          <p:cNvSpPr txBox="1">
            <a:spLocks noGrp="1"/>
          </p:cNvSpPr>
          <p:nvPr>
            <p:ph type="body" idx="1"/>
          </p:nvPr>
        </p:nvSpPr>
        <p:spPr>
          <a:xfrm>
            <a:off x="471900" y="1919075"/>
            <a:ext cx="8222100" cy="30603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en">
                <a:solidFill>
                  <a:srgbClr val="000000"/>
                </a:solidFill>
              </a:rPr>
              <a:t>-Premise</a:t>
            </a:r>
          </a:p>
          <a:p>
            <a:pPr lvl="0" rtl="0">
              <a:spcBef>
                <a:spcPts val="0"/>
              </a:spcBef>
              <a:buClr>
                <a:schemeClr val="dk1"/>
              </a:buClr>
              <a:buSzPct val="61111"/>
              <a:buFont typeface="Arial"/>
              <a:buNone/>
            </a:pPr>
            <a:r>
              <a:rPr lang="en">
                <a:solidFill>
                  <a:srgbClr val="000000"/>
                </a:solidFill>
              </a:rPr>
              <a:t>-Design process</a:t>
            </a:r>
          </a:p>
          <a:p>
            <a:pPr lvl="0" rtl="0">
              <a:spcBef>
                <a:spcPts val="0"/>
              </a:spcBef>
              <a:buClr>
                <a:schemeClr val="dk1"/>
              </a:buClr>
              <a:buSzPct val="61111"/>
              <a:buFont typeface="Arial"/>
              <a:buNone/>
            </a:pPr>
            <a:r>
              <a:rPr lang="en">
                <a:solidFill>
                  <a:srgbClr val="000000"/>
                </a:solidFill>
              </a:rPr>
              <a:t>-Building the test bed</a:t>
            </a:r>
          </a:p>
          <a:p>
            <a:pPr lvl="0" rtl="0">
              <a:spcBef>
                <a:spcPts val="0"/>
              </a:spcBef>
              <a:buClr>
                <a:schemeClr val="dk1"/>
              </a:buClr>
              <a:buSzPct val="61111"/>
              <a:buFont typeface="Arial"/>
              <a:buNone/>
            </a:pPr>
            <a:r>
              <a:rPr lang="en">
                <a:solidFill>
                  <a:srgbClr val="000000"/>
                </a:solidFill>
              </a:rPr>
              <a:t>-Uses of the test bed</a:t>
            </a:r>
          </a:p>
          <a:p>
            <a:pPr lvl="0" rtl="0">
              <a:spcBef>
                <a:spcPts val="0"/>
              </a:spcBef>
              <a:buClr>
                <a:schemeClr val="dk1"/>
              </a:buClr>
              <a:buSzPct val="61111"/>
              <a:buFont typeface="Arial"/>
              <a:buNone/>
            </a:pPr>
            <a:r>
              <a:rPr lang="en">
                <a:solidFill>
                  <a:srgbClr val="000000"/>
                </a:solidFill>
              </a:rPr>
              <a:t>-Findings</a:t>
            </a:r>
          </a:p>
          <a:p>
            <a:pPr lvl="0" rtl="0">
              <a:spcBef>
                <a:spcPts val="0"/>
              </a:spcBef>
              <a:buClr>
                <a:schemeClr val="dk1"/>
              </a:buClr>
              <a:buSzPct val="61111"/>
              <a:buFont typeface="Arial"/>
              <a:buNone/>
            </a:pPr>
            <a:r>
              <a:rPr lang="en">
                <a:solidFill>
                  <a:srgbClr val="000000"/>
                </a:solidFill>
              </a:rPr>
              <a:t>-Q&amp;A</a:t>
            </a:r>
          </a:p>
          <a:p>
            <a:pPr lvl="0">
              <a:spcBef>
                <a:spcPts val="0"/>
              </a:spcBef>
              <a:buNone/>
            </a:pP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Does Time Lasted Predict Battery Health?</a:t>
            </a:r>
          </a:p>
        </p:txBody>
      </p:sp>
      <p:pic>
        <p:nvPicPr>
          <p:cNvPr id="267" name="Shape 267"/>
          <p:cNvPicPr preferRelativeResize="0"/>
          <p:nvPr/>
        </p:nvPicPr>
        <p:blipFill rotWithShape="1">
          <a:blip r:embed="rId3">
            <a:alphaModFix/>
          </a:blip>
          <a:srcRect l="28640" r="21279"/>
          <a:stretch/>
        </p:blipFill>
        <p:spPr>
          <a:xfrm rot="5400000">
            <a:off x="2855902" y="-1046350"/>
            <a:ext cx="3454098" cy="8925598"/>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548100" y="738725"/>
            <a:ext cx="7239000" cy="767700"/>
          </a:xfrm>
          <a:prstGeom prst="rect">
            <a:avLst/>
          </a:prstGeom>
        </p:spPr>
        <p:txBody>
          <a:bodyPr lIns="91425" tIns="91425" rIns="91425" bIns="91425" anchor="b" anchorCtr="0">
            <a:noAutofit/>
          </a:bodyPr>
          <a:lstStyle/>
          <a:p>
            <a:pPr lvl="0" rtl="0">
              <a:spcBef>
                <a:spcPts val="0"/>
              </a:spcBef>
              <a:buNone/>
            </a:pPr>
            <a:r>
              <a:rPr lang="en"/>
              <a:t>Does Internal Resistance Predict Battery Health?</a:t>
            </a:r>
          </a:p>
        </p:txBody>
      </p:sp>
      <p:pic>
        <p:nvPicPr>
          <p:cNvPr id="273" name="Shape 273"/>
          <p:cNvPicPr preferRelativeResize="0"/>
          <p:nvPr/>
        </p:nvPicPr>
        <p:blipFill rotWithShape="1">
          <a:blip r:embed="rId3">
            <a:alphaModFix/>
          </a:blip>
          <a:srcRect l="20714" r="19761"/>
          <a:stretch/>
        </p:blipFill>
        <p:spPr>
          <a:xfrm rot="5400000">
            <a:off x="2846813" y="-332337"/>
            <a:ext cx="3450349" cy="7501323"/>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71900" y="662525"/>
            <a:ext cx="8222100" cy="767700"/>
          </a:xfrm>
          <a:prstGeom prst="rect">
            <a:avLst/>
          </a:prstGeom>
        </p:spPr>
        <p:txBody>
          <a:bodyPr lIns="91425" tIns="91425" rIns="91425" bIns="91425" anchor="b" anchorCtr="0">
            <a:noAutofit/>
          </a:bodyPr>
          <a:lstStyle/>
          <a:p>
            <a:pPr lvl="0" rtl="0">
              <a:spcBef>
                <a:spcPts val="0"/>
              </a:spcBef>
              <a:buNone/>
            </a:pPr>
            <a:r>
              <a:rPr lang="en"/>
              <a:t>Testing with a Multimeter </a:t>
            </a:r>
          </a:p>
        </p:txBody>
      </p:sp>
      <p:sp>
        <p:nvSpPr>
          <p:cNvPr id="279" name="Shape 279"/>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a:solidFill>
                  <a:srgbClr val="000000"/>
                </a:solidFill>
              </a:rPr>
              <a:t>-Can a multimeter alone be used to evaluate battery health?</a:t>
            </a:r>
          </a:p>
          <a:p>
            <a:pPr marL="457200" lvl="0" indent="0" rtl="0">
              <a:spcBef>
                <a:spcPts val="0"/>
              </a:spcBef>
              <a:buNone/>
            </a:pPr>
            <a:r>
              <a:rPr lang="en">
                <a:solidFill>
                  <a:srgbClr val="000000"/>
                </a:solidFill>
              </a:rPr>
              <a:t>-Yes. A reading of less than ~13v right after charging indicates a battery that probably should not be used in a match</a:t>
            </a:r>
          </a:p>
          <a:p>
            <a:pPr marL="457200" lvl="0" indent="0" rtl="0">
              <a:spcBef>
                <a:spcPts val="0"/>
              </a:spcBef>
              <a:buNone/>
            </a:pPr>
            <a:r>
              <a:rPr lang="en">
                <a:solidFill>
                  <a:srgbClr val="000000"/>
                </a:solidFill>
              </a:rPr>
              <a:t>-No.  Some (bad) batteries show 14+v right after charging (open circuit), but fall to less than 12v within minutes of being loaded, like our earlier example</a:t>
            </a:r>
          </a:p>
          <a:p>
            <a:pPr marL="457200" lvl="0" indent="0" rtl="0">
              <a:spcBef>
                <a:spcPts val="0"/>
              </a:spcBef>
              <a:buNone/>
            </a:pPr>
            <a:endParaRPr>
              <a:solidFill>
                <a:srgbClr val="000000"/>
              </a:solidFill>
            </a:endParaRPr>
          </a:p>
          <a:p>
            <a:pPr lvl="0" rtl="0">
              <a:spcBef>
                <a:spcPts val="0"/>
              </a:spcBef>
              <a:buNone/>
            </a:pPr>
            <a:endParaRPr>
              <a:solidFill>
                <a:srgbClr val="000000"/>
              </a:solidFil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Testing Other Components</a:t>
            </a:r>
          </a:p>
        </p:txBody>
      </p:sp>
      <p:sp>
        <p:nvSpPr>
          <p:cNvPr id="285" name="Shape 28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a:solidFill>
                  <a:srgbClr val="000000"/>
                </a:solidFill>
              </a:rPr>
              <a:t>-We re-configure the testbed per current needs</a:t>
            </a:r>
          </a:p>
          <a:p>
            <a:pPr lvl="0" rtl="0">
              <a:spcBef>
                <a:spcPts val="0"/>
              </a:spcBef>
              <a:buNone/>
            </a:pPr>
            <a:r>
              <a:rPr lang="en">
                <a:solidFill>
                  <a:srgbClr val="000000"/>
                </a:solidFill>
              </a:rPr>
              <a:t>-Any component can be swapped in</a:t>
            </a:r>
          </a:p>
          <a:p>
            <a:pPr lvl="0" rtl="0">
              <a:spcBef>
                <a:spcPts val="0"/>
              </a:spcBef>
              <a:buNone/>
            </a:pPr>
            <a:r>
              <a:rPr lang="en">
                <a:solidFill>
                  <a:srgbClr val="000000"/>
                </a:solidFill>
              </a:rPr>
              <a:t>-Core Device Interface Module allows for the</a:t>
            </a:r>
          </a:p>
          <a:p>
            <a:pPr lvl="0" rtl="0">
              <a:spcBef>
                <a:spcPts val="0"/>
              </a:spcBef>
              <a:buNone/>
            </a:pPr>
            <a:r>
              <a:rPr lang="en">
                <a:solidFill>
                  <a:srgbClr val="000000"/>
                </a:solidFill>
              </a:rPr>
              <a:t>   addition of sensors as needed </a:t>
            </a:r>
          </a:p>
          <a:p>
            <a:pPr lvl="0" rtl="0">
              <a:spcBef>
                <a:spcPts val="0"/>
              </a:spcBef>
              <a:buNone/>
            </a:pPr>
            <a:r>
              <a:rPr lang="en">
                <a:solidFill>
                  <a:srgbClr val="000000"/>
                </a:solidFill>
              </a:rPr>
              <a:t>-Performed numerous “is this working?” tests</a:t>
            </a:r>
          </a:p>
        </p:txBody>
      </p:sp>
      <p:pic>
        <p:nvPicPr>
          <p:cNvPr id="286" name="Shape 286"/>
          <p:cNvPicPr preferRelativeResize="0"/>
          <p:nvPr/>
        </p:nvPicPr>
        <p:blipFill>
          <a:blip r:embed="rId3">
            <a:alphaModFix/>
          </a:blip>
          <a:stretch>
            <a:fillRect/>
          </a:stretch>
        </p:blipFill>
        <p:spPr>
          <a:xfrm>
            <a:off x="6177349" y="1693525"/>
            <a:ext cx="2070299" cy="3449973"/>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Testing Power Draw</a:t>
            </a:r>
          </a:p>
        </p:txBody>
      </p:sp>
      <p:sp>
        <p:nvSpPr>
          <p:cNvPr id="292" name="Shape 292"/>
          <p:cNvSpPr txBox="1">
            <a:spLocks noGrp="1"/>
          </p:cNvSpPr>
          <p:nvPr>
            <p:ph type="body" idx="1"/>
          </p:nvPr>
        </p:nvSpPr>
        <p:spPr>
          <a:xfrm>
            <a:off x="471900" y="1919075"/>
            <a:ext cx="5378700" cy="2710200"/>
          </a:xfrm>
          <a:prstGeom prst="rect">
            <a:avLst/>
          </a:prstGeom>
        </p:spPr>
        <p:txBody>
          <a:bodyPr lIns="91425" tIns="91425" rIns="91425" bIns="91425" anchor="t" anchorCtr="0">
            <a:noAutofit/>
          </a:bodyPr>
          <a:lstStyle/>
          <a:p>
            <a:pPr lvl="0" rtl="0">
              <a:spcBef>
                <a:spcPts val="0"/>
              </a:spcBef>
              <a:buNone/>
            </a:pPr>
            <a:r>
              <a:rPr lang="en">
                <a:solidFill>
                  <a:srgbClr val="000000"/>
                </a:solidFill>
              </a:rPr>
              <a:t>-Tested current required by 6220 during a hang</a:t>
            </a:r>
          </a:p>
          <a:p>
            <a:pPr lvl="0" rtl="0">
              <a:spcBef>
                <a:spcPts val="0"/>
              </a:spcBef>
              <a:buNone/>
            </a:pPr>
            <a:r>
              <a:rPr lang="en">
                <a:solidFill>
                  <a:srgbClr val="000000"/>
                </a:solidFill>
              </a:rPr>
              <a:t>-Used testbed battery to power the</a:t>
            </a:r>
          </a:p>
          <a:p>
            <a:pPr lvl="0" rtl="0">
              <a:spcBef>
                <a:spcPts val="0"/>
              </a:spcBef>
              <a:buNone/>
            </a:pPr>
            <a:r>
              <a:rPr lang="en">
                <a:solidFill>
                  <a:srgbClr val="000000"/>
                </a:solidFill>
              </a:rPr>
              <a:t>  controller used for hanging</a:t>
            </a:r>
          </a:p>
          <a:p>
            <a:pPr lvl="0" rtl="0">
              <a:spcBef>
                <a:spcPts val="0"/>
              </a:spcBef>
              <a:buNone/>
            </a:pPr>
            <a:r>
              <a:rPr lang="en">
                <a:solidFill>
                  <a:srgbClr val="000000"/>
                </a:solidFill>
              </a:rPr>
              <a:t>-Measured max draw of 10.3 amps</a:t>
            </a:r>
          </a:p>
        </p:txBody>
      </p:sp>
      <p:pic>
        <p:nvPicPr>
          <p:cNvPr id="293" name="Shape 293"/>
          <p:cNvPicPr preferRelativeResize="0"/>
          <p:nvPr/>
        </p:nvPicPr>
        <p:blipFill>
          <a:blip r:embed="rId3">
            <a:alphaModFix/>
          </a:blip>
          <a:stretch>
            <a:fillRect/>
          </a:stretch>
        </p:blipFill>
        <p:spPr>
          <a:xfrm>
            <a:off x="5353074" y="1852587"/>
            <a:ext cx="3790924" cy="2843174"/>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Key Learning and Experience </a:t>
            </a:r>
          </a:p>
        </p:txBody>
      </p:sp>
      <p:sp>
        <p:nvSpPr>
          <p:cNvPr id="299" name="Shape 299"/>
          <p:cNvSpPr txBox="1">
            <a:spLocks noGrp="1"/>
          </p:cNvSpPr>
          <p:nvPr>
            <p:ph type="body" idx="1"/>
          </p:nvPr>
        </p:nvSpPr>
        <p:spPr>
          <a:xfrm>
            <a:off x="471900" y="1919075"/>
            <a:ext cx="5555400" cy="2710200"/>
          </a:xfrm>
          <a:prstGeom prst="rect">
            <a:avLst/>
          </a:prstGeom>
        </p:spPr>
        <p:txBody>
          <a:bodyPr lIns="91425" tIns="91425" rIns="91425" bIns="91425" anchor="t" anchorCtr="0">
            <a:noAutofit/>
          </a:bodyPr>
          <a:lstStyle/>
          <a:p>
            <a:pPr lvl="0" rtl="0">
              <a:spcBef>
                <a:spcPts val="0"/>
              </a:spcBef>
              <a:buNone/>
            </a:pPr>
            <a:r>
              <a:rPr lang="en">
                <a:solidFill>
                  <a:srgbClr val="000000"/>
                </a:solidFill>
              </a:rPr>
              <a:t>-Ohm’s law</a:t>
            </a:r>
          </a:p>
          <a:p>
            <a:pPr lvl="0" rtl="0">
              <a:spcBef>
                <a:spcPts val="0"/>
              </a:spcBef>
              <a:buNone/>
            </a:pPr>
            <a:r>
              <a:rPr lang="en">
                <a:solidFill>
                  <a:srgbClr val="000000"/>
                </a:solidFill>
              </a:rPr>
              <a:t>-Deeper understanding of batteries</a:t>
            </a:r>
          </a:p>
          <a:p>
            <a:pPr lvl="0" rtl="0">
              <a:spcBef>
                <a:spcPts val="0"/>
              </a:spcBef>
              <a:buNone/>
            </a:pPr>
            <a:r>
              <a:rPr lang="en">
                <a:solidFill>
                  <a:srgbClr val="000000"/>
                </a:solidFill>
              </a:rPr>
              <a:t>-Testbeds can dramatically simplify the</a:t>
            </a:r>
          </a:p>
          <a:p>
            <a:pPr lvl="0" rtl="0">
              <a:spcBef>
                <a:spcPts val="0"/>
              </a:spcBef>
              <a:buNone/>
            </a:pPr>
            <a:r>
              <a:rPr lang="en">
                <a:solidFill>
                  <a:srgbClr val="000000"/>
                </a:solidFill>
              </a:rPr>
              <a:t>  process of isolating problems</a:t>
            </a:r>
          </a:p>
          <a:p>
            <a:pPr lvl="0" rtl="0">
              <a:spcBef>
                <a:spcPts val="0"/>
              </a:spcBef>
              <a:buNone/>
            </a:pPr>
            <a:r>
              <a:rPr lang="en">
                <a:solidFill>
                  <a:srgbClr val="000000"/>
                </a:solidFill>
              </a:rPr>
              <a:t>-Presenting findings of project</a:t>
            </a:r>
          </a:p>
        </p:txBody>
      </p:sp>
      <p:pic>
        <p:nvPicPr>
          <p:cNvPr id="300" name="Shape 300"/>
          <p:cNvPicPr preferRelativeResize="0"/>
          <p:nvPr/>
        </p:nvPicPr>
        <p:blipFill>
          <a:blip r:embed="rId3">
            <a:alphaModFix/>
          </a:blip>
          <a:stretch>
            <a:fillRect/>
          </a:stretch>
        </p:blipFill>
        <p:spPr>
          <a:xfrm>
            <a:off x="4946675" y="1976450"/>
            <a:ext cx="3813274" cy="285994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Wrap up </a:t>
            </a:r>
          </a:p>
        </p:txBody>
      </p:sp>
      <p:sp>
        <p:nvSpPr>
          <p:cNvPr id="306" name="Shape 306"/>
          <p:cNvSpPr txBox="1">
            <a:spLocks noGrp="1"/>
          </p:cNvSpPr>
          <p:nvPr>
            <p:ph type="body" idx="1"/>
          </p:nvPr>
        </p:nvSpPr>
        <p:spPr>
          <a:xfrm>
            <a:off x="471900" y="1919075"/>
            <a:ext cx="5463600" cy="2783100"/>
          </a:xfrm>
          <a:prstGeom prst="rect">
            <a:avLst/>
          </a:prstGeom>
        </p:spPr>
        <p:txBody>
          <a:bodyPr lIns="91425" tIns="91425" rIns="91425" bIns="91425" anchor="t" anchorCtr="0">
            <a:noAutofit/>
          </a:bodyPr>
          <a:lstStyle/>
          <a:p>
            <a:pPr lvl="0" rtl="0">
              <a:spcBef>
                <a:spcPts val="0"/>
              </a:spcBef>
              <a:buNone/>
            </a:pPr>
            <a:r>
              <a:rPr lang="en">
                <a:solidFill>
                  <a:srgbClr val="000000"/>
                </a:solidFill>
              </a:rPr>
              <a:t>-Excellent project for experienced students</a:t>
            </a:r>
          </a:p>
          <a:p>
            <a:pPr lvl="0" rtl="0">
              <a:lnSpc>
                <a:spcPct val="115000"/>
              </a:lnSpc>
              <a:spcBef>
                <a:spcPts val="0"/>
              </a:spcBef>
              <a:buNone/>
            </a:pPr>
            <a:r>
              <a:rPr lang="en">
                <a:solidFill>
                  <a:srgbClr val="000000"/>
                </a:solidFill>
              </a:rPr>
              <a:t>-This presentation, the code used, the wiring diagram, and some battery test results files as well as more details of this project are posted on our website: </a:t>
            </a:r>
            <a:r>
              <a:rPr lang="en" b="1">
                <a:solidFill>
                  <a:srgbClr val="000000"/>
                </a:solidFill>
              </a:rPr>
              <a:t>http://swerverobotics.org</a:t>
            </a:r>
          </a:p>
          <a:p>
            <a:pPr lvl="0" rtl="0">
              <a:spcBef>
                <a:spcPts val="0"/>
              </a:spcBef>
              <a:buNone/>
            </a:pPr>
            <a:r>
              <a:rPr lang="en">
                <a:solidFill>
                  <a:srgbClr val="000000"/>
                </a:solidFill>
              </a:rPr>
              <a:t>-Thank you for attending this presentation!</a:t>
            </a:r>
          </a:p>
          <a:p>
            <a:pPr lvl="0" rtl="0">
              <a:spcBef>
                <a:spcPts val="0"/>
              </a:spcBef>
              <a:buNone/>
            </a:pPr>
            <a:r>
              <a:rPr lang="en">
                <a:solidFill>
                  <a:srgbClr val="000000"/>
                </a:solidFill>
              </a:rPr>
              <a:t>-Q&amp;A</a:t>
            </a:r>
          </a:p>
          <a:p>
            <a:pPr lvl="0" rtl="0">
              <a:spcBef>
                <a:spcPts val="0"/>
              </a:spcBef>
              <a:buNone/>
            </a:pPr>
            <a:endParaRPr>
              <a:solidFill>
                <a:srgbClr val="000000"/>
              </a:solidFill>
            </a:endParaRPr>
          </a:p>
          <a:p>
            <a:pPr lvl="0" rtl="0">
              <a:spcBef>
                <a:spcPts val="0"/>
              </a:spcBef>
              <a:buNone/>
            </a:pPr>
            <a:endParaRPr>
              <a:solidFill>
                <a:srgbClr val="000000"/>
              </a:solidFill>
            </a:endParaRPr>
          </a:p>
          <a:p>
            <a:pPr lvl="0" rtl="0">
              <a:spcBef>
                <a:spcPts val="0"/>
              </a:spcBef>
              <a:buNone/>
            </a:pPr>
            <a:endParaRPr>
              <a:solidFill>
                <a:srgbClr val="000000"/>
              </a:solidFill>
            </a:endParaRPr>
          </a:p>
          <a:p>
            <a:pPr lvl="0" rtl="0">
              <a:spcBef>
                <a:spcPts val="0"/>
              </a:spcBef>
              <a:buNone/>
            </a:pPr>
            <a:endParaRPr>
              <a:solidFill>
                <a:srgbClr val="000000"/>
              </a:solidFill>
            </a:endParaRPr>
          </a:p>
          <a:p>
            <a:pPr lvl="0" rtl="0">
              <a:spcBef>
                <a:spcPts val="0"/>
              </a:spcBef>
              <a:buNone/>
            </a:pPr>
            <a:endParaRPr>
              <a:solidFill>
                <a:srgbClr val="000000"/>
              </a:solidFill>
            </a:endParaRPr>
          </a:p>
        </p:txBody>
      </p:sp>
      <p:sp>
        <p:nvSpPr>
          <p:cNvPr id="307" name="Shape 307"/>
          <p:cNvSpPr/>
          <p:nvPr/>
        </p:nvSpPr>
        <p:spPr>
          <a:xfrm>
            <a:off x="6081375" y="938975"/>
            <a:ext cx="2772600" cy="363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PICTURE OF SIG using shop equipment</a:t>
            </a:r>
          </a:p>
        </p:txBody>
      </p:sp>
      <p:pic>
        <p:nvPicPr>
          <p:cNvPr id="308" name="Shape 308"/>
          <p:cNvPicPr preferRelativeResize="0"/>
          <p:nvPr/>
        </p:nvPicPr>
        <p:blipFill>
          <a:blip r:embed="rId3">
            <a:alphaModFix/>
          </a:blip>
          <a:stretch>
            <a:fillRect/>
          </a:stretch>
        </p:blipFill>
        <p:spPr>
          <a:xfrm>
            <a:off x="5935497" y="802250"/>
            <a:ext cx="3054522" cy="4072721"/>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spcBef>
                <a:spcPts val="0"/>
              </a:spcBef>
              <a:buNone/>
            </a:pPr>
            <a:r>
              <a:rPr lang="en"/>
              <a:t>Calculating Internal Resistance</a:t>
            </a:r>
          </a:p>
        </p:txBody>
      </p:sp>
      <p:sp>
        <p:nvSpPr>
          <p:cNvPr id="314" name="Shape 314"/>
          <p:cNvSpPr txBox="1"/>
          <p:nvPr/>
        </p:nvSpPr>
        <p:spPr>
          <a:xfrm>
            <a:off x="0" y="697550"/>
            <a:ext cx="2575200" cy="1119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050">
                <a:latin typeface="Courier New"/>
                <a:ea typeface="Courier New"/>
                <a:cs typeface="Courier New"/>
                <a:sym typeface="Courier New"/>
              </a:rPr>
              <a:t>14.27,0.00</a:t>
            </a:r>
            <a:br>
              <a:rPr lang="en" sz="1050">
                <a:latin typeface="Courier New"/>
                <a:ea typeface="Courier New"/>
                <a:cs typeface="Courier New"/>
                <a:sym typeface="Courier New"/>
              </a:rPr>
            </a:br>
            <a:r>
              <a:rPr lang="en" sz="1050">
                <a:latin typeface="Courier New"/>
                <a:ea typeface="Courier New"/>
                <a:cs typeface="Courier New"/>
                <a:sym typeface="Courier New"/>
              </a:rPr>
              <a:t/>
            </a:r>
            <a:br>
              <a:rPr lang="en" sz="1050">
                <a:latin typeface="Courier New"/>
                <a:ea typeface="Courier New"/>
                <a:cs typeface="Courier New"/>
                <a:sym typeface="Courier New"/>
              </a:rPr>
            </a:br>
            <a:r>
              <a:rPr lang="en" sz="1050">
                <a:latin typeface="Courier New"/>
                <a:ea typeface="Courier New"/>
                <a:cs typeface="Courier New"/>
                <a:sym typeface="Courier New"/>
              </a:rPr>
              <a:t>12.46, 3.20</a:t>
            </a:r>
            <a:br>
              <a:rPr lang="en" sz="1050">
                <a:latin typeface="Courier New"/>
                <a:ea typeface="Courier New"/>
                <a:cs typeface="Courier New"/>
                <a:sym typeface="Courier New"/>
              </a:rPr>
            </a:br>
            <a:r>
              <a:rPr lang="en" sz="1050">
                <a:latin typeface="Courier New"/>
                <a:ea typeface="Courier New"/>
                <a:cs typeface="Courier New"/>
                <a:sym typeface="Courier New"/>
              </a:rPr>
              <a:t/>
            </a:r>
            <a:br>
              <a:rPr lang="en" sz="1050">
                <a:latin typeface="Courier New"/>
                <a:ea typeface="Courier New"/>
                <a:cs typeface="Courier New"/>
                <a:sym typeface="Courier New"/>
              </a:rPr>
            </a:br>
            <a:r>
              <a:rPr lang="en" sz="1050">
                <a:latin typeface="Courier New"/>
                <a:ea typeface="Courier New"/>
                <a:cs typeface="Courier New"/>
                <a:sym typeface="Courier New"/>
              </a:rPr>
              <a:t>internal resistance: 0.47 Ohms</a:t>
            </a:r>
          </a:p>
        </p:txBody>
      </p:sp>
      <p:sp>
        <p:nvSpPr>
          <p:cNvPr id="315" name="Shape 315"/>
          <p:cNvSpPr txBox="1"/>
          <p:nvPr/>
        </p:nvSpPr>
        <p:spPr>
          <a:xfrm>
            <a:off x="5953250" y="697550"/>
            <a:ext cx="2981100" cy="909900"/>
          </a:xfrm>
          <a:prstGeom prst="rect">
            <a:avLst/>
          </a:prstGeom>
          <a:noFill/>
          <a:ln>
            <a:noFill/>
          </a:ln>
        </p:spPr>
        <p:txBody>
          <a:bodyPr lIns="91425" tIns="91425" rIns="91425" bIns="91425" anchor="t" anchorCtr="0">
            <a:noAutofit/>
          </a:bodyPr>
          <a:lstStyle/>
          <a:p>
            <a:pPr lvl="0" algn="ctr">
              <a:spcBef>
                <a:spcPts val="0"/>
              </a:spcBef>
              <a:buNone/>
            </a:pPr>
            <a:r>
              <a:rPr lang="en"/>
              <a:t>That data gives us two points:</a:t>
            </a:r>
          </a:p>
          <a:p>
            <a:pPr lvl="0" algn="ctr">
              <a:spcBef>
                <a:spcPts val="0"/>
              </a:spcBef>
              <a:buNone/>
            </a:pPr>
            <a:endParaRPr/>
          </a:p>
          <a:p>
            <a:pPr lvl="0" algn="ctr" rtl="0">
              <a:lnSpc>
                <a:spcPct val="115000"/>
              </a:lnSpc>
              <a:spcBef>
                <a:spcPts val="0"/>
              </a:spcBef>
              <a:buNone/>
            </a:pPr>
            <a:r>
              <a:rPr lang="en" sz="1050">
                <a:latin typeface="Courier New"/>
                <a:ea typeface="Courier New"/>
                <a:cs typeface="Courier New"/>
                <a:sym typeface="Courier New"/>
              </a:rPr>
              <a:t>(14.27,0.00) </a:t>
            </a:r>
            <a:r>
              <a:rPr lang="en">
                <a:latin typeface="Roboto"/>
                <a:ea typeface="Roboto"/>
                <a:cs typeface="Roboto"/>
                <a:sym typeface="Roboto"/>
              </a:rPr>
              <a:t>and </a:t>
            </a:r>
            <a:r>
              <a:rPr lang="en" sz="1050">
                <a:latin typeface="Courier New"/>
                <a:ea typeface="Courier New"/>
                <a:cs typeface="Courier New"/>
                <a:sym typeface="Courier New"/>
              </a:rPr>
              <a:t>(12.46, 3.89)</a:t>
            </a:r>
          </a:p>
        </p:txBody>
      </p:sp>
      <p:sp>
        <p:nvSpPr>
          <p:cNvPr id="316" name="Shape 316"/>
          <p:cNvSpPr txBox="1"/>
          <p:nvPr/>
        </p:nvSpPr>
        <p:spPr>
          <a:xfrm>
            <a:off x="1632900" y="2661450"/>
            <a:ext cx="5757300" cy="1748700"/>
          </a:xfrm>
          <a:prstGeom prst="rect">
            <a:avLst/>
          </a:prstGeom>
          <a:noFill/>
          <a:ln>
            <a:noFill/>
          </a:ln>
        </p:spPr>
        <p:txBody>
          <a:bodyPr lIns="91425" tIns="91425" rIns="91425" bIns="91425" anchor="t" anchorCtr="0">
            <a:noAutofit/>
          </a:bodyPr>
          <a:lstStyle/>
          <a:p>
            <a:pPr lvl="0" algn="ctr">
              <a:spcBef>
                <a:spcPts val="0"/>
              </a:spcBef>
              <a:buNone/>
            </a:pPr>
            <a:r>
              <a:rPr lang="en">
                <a:latin typeface="Roboto"/>
                <a:ea typeface="Roboto"/>
                <a:cs typeface="Roboto"/>
                <a:sym typeface="Roboto"/>
              </a:rPr>
              <a:t>We find the slope between those points using the slope formula:</a:t>
            </a:r>
          </a:p>
          <a:p>
            <a:pPr lvl="0" algn="ctr">
              <a:spcBef>
                <a:spcPts val="0"/>
              </a:spcBef>
              <a:buNone/>
            </a:pPr>
            <a:endParaRPr>
              <a:latin typeface="Roboto"/>
              <a:ea typeface="Roboto"/>
              <a:cs typeface="Roboto"/>
              <a:sym typeface="Roboto"/>
            </a:endParaRPr>
          </a:p>
          <a:p>
            <a:pPr lvl="0" algn="ctr">
              <a:spcBef>
                <a:spcPts val="0"/>
              </a:spcBef>
              <a:buNone/>
            </a:pPr>
            <a:r>
              <a:rPr lang="en" sz="1800" b="1">
                <a:latin typeface="Courier New"/>
                <a:ea typeface="Courier New"/>
                <a:cs typeface="Courier New"/>
                <a:sym typeface="Courier New"/>
              </a:rPr>
              <a:t>m </a:t>
            </a:r>
            <a:r>
              <a:rPr lang="en" sz="1800">
                <a:latin typeface="Courier New"/>
                <a:ea typeface="Courier New"/>
                <a:cs typeface="Courier New"/>
                <a:sym typeface="Courier New"/>
              </a:rPr>
              <a:t>= ΔV/ΔI = (V</a:t>
            </a:r>
            <a:r>
              <a:rPr lang="en" sz="1800" baseline="-25000">
                <a:latin typeface="Courier New"/>
                <a:ea typeface="Courier New"/>
                <a:cs typeface="Courier New"/>
                <a:sym typeface="Courier New"/>
              </a:rPr>
              <a:t>2</a:t>
            </a:r>
            <a:r>
              <a:rPr lang="en" sz="1800">
                <a:latin typeface="Courier New"/>
                <a:ea typeface="Courier New"/>
                <a:cs typeface="Courier New"/>
                <a:sym typeface="Courier New"/>
              </a:rPr>
              <a:t>-V</a:t>
            </a:r>
            <a:r>
              <a:rPr lang="en" sz="1800" baseline="-25000">
                <a:latin typeface="Courier New"/>
                <a:ea typeface="Courier New"/>
                <a:cs typeface="Courier New"/>
                <a:sym typeface="Courier New"/>
              </a:rPr>
              <a:t>1</a:t>
            </a:r>
            <a:r>
              <a:rPr lang="en" sz="1800">
                <a:latin typeface="Courier New"/>
                <a:ea typeface="Courier New"/>
                <a:cs typeface="Courier New"/>
                <a:sym typeface="Courier New"/>
              </a:rPr>
              <a:t>)/(I</a:t>
            </a:r>
            <a:r>
              <a:rPr lang="en" sz="1800" baseline="-25000">
                <a:latin typeface="Courier New"/>
                <a:ea typeface="Courier New"/>
                <a:cs typeface="Courier New"/>
                <a:sym typeface="Courier New"/>
              </a:rPr>
              <a:t>2</a:t>
            </a:r>
            <a:r>
              <a:rPr lang="en" sz="1800">
                <a:latin typeface="Courier New"/>
                <a:ea typeface="Courier New"/>
                <a:cs typeface="Courier New"/>
                <a:sym typeface="Courier New"/>
              </a:rPr>
              <a:t>-I</a:t>
            </a:r>
            <a:r>
              <a:rPr lang="en" sz="1800" baseline="-25000">
                <a:latin typeface="Courier New"/>
                <a:ea typeface="Courier New"/>
                <a:cs typeface="Courier New"/>
                <a:sym typeface="Courier New"/>
              </a:rPr>
              <a:t>1</a:t>
            </a:r>
            <a:r>
              <a:rPr lang="en" sz="1800">
                <a:latin typeface="Courier New"/>
                <a:ea typeface="Courier New"/>
                <a:cs typeface="Courier New"/>
                <a:sym typeface="Courier New"/>
              </a:rPr>
              <a:t>)</a:t>
            </a:r>
          </a:p>
          <a:p>
            <a:pPr lvl="0" algn="ctr">
              <a:spcBef>
                <a:spcPts val="0"/>
              </a:spcBef>
              <a:buNone/>
            </a:pPr>
            <a:endParaRPr sz="1800">
              <a:latin typeface="Courier New"/>
              <a:ea typeface="Courier New"/>
              <a:cs typeface="Courier New"/>
              <a:sym typeface="Courier New"/>
            </a:endParaRPr>
          </a:p>
          <a:p>
            <a:pPr lvl="0" algn="ctr">
              <a:spcBef>
                <a:spcPts val="0"/>
              </a:spcBef>
              <a:buNone/>
            </a:pPr>
            <a:r>
              <a:rPr lang="en" b="1">
                <a:latin typeface="Roboto"/>
                <a:ea typeface="Roboto"/>
                <a:cs typeface="Roboto"/>
                <a:sym typeface="Roboto"/>
              </a:rPr>
              <a:t>m</a:t>
            </a:r>
            <a:r>
              <a:rPr lang="en">
                <a:latin typeface="Roboto"/>
                <a:ea typeface="Roboto"/>
                <a:cs typeface="Roboto"/>
                <a:sym typeface="Roboto"/>
              </a:rPr>
              <a:t> = </a:t>
            </a:r>
            <a:r>
              <a:rPr lang="en">
                <a:latin typeface="Courier New"/>
                <a:ea typeface="Courier New"/>
                <a:cs typeface="Courier New"/>
                <a:sym typeface="Courier New"/>
              </a:rPr>
              <a:t>(12.46-14.27)/(3.89-0)</a:t>
            </a:r>
          </a:p>
          <a:p>
            <a:pPr lvl="0" algn="ctr">
              <a:spcBef>
                <a:spcPts val="0"/>
              </a:spcBef>
              <a:buNone/>
            </a:pPr>
            <a:endParaRPr>
              <a:latin typeface="Courier New"/>
              <a:ea typeface="Courier New"/>
              <a:cs typeface="Courier New"/>
              <a:sym typeface="Courier New"/>
            </a:endParaRPr>
          </a:p>
          <a:p>
            <a:pPr lvl="0" algn="ctr">
              <a:spcBef>
                <a:spcPts val="0"/>
              </a:spcBef>
              <a:buNone/>
            </a:pPr>
            <a:r>
              <a:rPr lang="en" b="1">
                <a:latin typeface="Roboto"/>
                <a:ea typeface="Roboto"/>
                <a:cs typeface="Roboto"/>
                <a:sym typeface="Roboto"/>
              </a:rPr>
              <a:t>m</a:t>
            </a:r>
            <a:r>
              <a:rPr lang="en">
                <a:latin typeface="Roboto"/>
                <a:ea typeface="Roboto"/>
                <a:cs typeface="Roboto"/>
                <a:sym typeface="Roboto"/>
              </a:rPr>
              <a:t> = </a:t>
            </a:r>
            <a:r>
              <a:rPr lang="en">
                <a:latin typeface="Courier New"/>
                <a:ea typeface="Courier New"/>
                <a:cs typeface="Courier New"/>
                <a:sym typeface="Courier New"/>
              </a:rPr>
              <a:t>-.47 Ohms</a:t>
            </a:r>
          </a:p>
          <a:p>
            <a:pPr lvl="0" algn="ctr">
              <a:spcBef>
                <a:spcPts val="0"/>
              </a:spcBef>
              <a:buNone/>
            </a:pPr>
            <a:endParaRPr>
              <a:latin typeface="Courier New"/>
              <a:ea typeface="Courier New"/>
              <a:cs typeface="Courier New"/>
              <a:sym typeface="Courier New"/>
            </a:endParaRPr>
          </a:p>
          <a:p>
            <a:pPr lvl="0" algn="ctr">
              <a:spcBef>
                <a:spcPts val="0"/>
              </a:spcBef>
              <a:buNone/>
            </a:pPr>
            <a:endParaRPr sz="1800">
              <a:latin typeface="Courier New"/>
              <a:ea typeface="Courier New"/>
              <a:cs typeface="Courier New"/>
              <a:sym typeface="Courier New"/>
            </a:endParaRPr>
          </a:p>
          <a:p>
            <a:pPr lvl="0" algn="ctr">
              <a:spcBef>
                <a:spcPts val="0"/>
              </a:spcBef>
              <a:buNone/>
            </a:pPr>
            <a:endParaRPr>
              <a:latin typeface="Roboto"/>
              <a:ea typeface="Roboto"/>
              <a:cs typeface="Roboto"/>
              <a:sym typeface="Roboto"/>
            </a:endParaRPr>
          </a:p>
          <a:p>
            <a:pPr lvl="0" algn="ctr">
              <a:spcBef>
                <a:spcPts val="0"/>
              </a:spcBef>
              <a:buNone/>
            </a:pPr>
            <a:endParaRPr/>
          </a:p>
        </p:txBody>
      </p:sp>
      <p:sp>
        <p:nvSpPr>
          <p:cNvPr id="317" name="Shape 317"/>
          <p:cNvSpPr txBox="1"/>
          <p:nvPr/>
        </p:nvSpPr>
        <p:spPr>
          <a:xfrm>
            <a:off x="4474250" y="1241075"/>
            <a:ext cx="1479000" cy="1205100"/>
          </a:xfrm>
          <a:prstGeom prst="rect">
            <a:avLst/>
          </a:prstGeom>
          <a:noFill/>
          <a:ln>
            <a:noFill/>
          </a:ln>
        </p:spPr>
        <p:txBody>
          <a:bodyPr lIns="91425" tIns="91425" rIns="91425" bIns="91425" anchor="t" anchorCtr="0">
            <a:noAutofit/>
          </a:bodyPr>
          <a:lstStyle/>
          <a:p>
            <a:pPr lvl="0">
              <a:spcBef>
                <a:spcPts val="0"/>
              </a:spcBef>
              <a:buNone/>
            </a:pPr>
            <a:r>
              <a:rPr lang="en"/>
              <a:t>I</a:t>
            </a:r>
            <a:r>
              <a:rPr lang="en" baseline="-25000"/>
              <a:t>2</a:t>
            </a:r>
            <a:r>
              <a:rPr lang="en"/>
              <a:t> = V</a:t>
            </a:r>
            <a:r>
              <a:rPr lang="en" baseline="-25000"/>
              <a:t>2</a:t>
            </a:r>
            <a:r>
              <a:rPr lang="en"/>
              <a:t> / R</a:t>
            </a:r>
            <a:r>
              <a:rPr lang="en" baseline="-25000"/>
              <a:t>2</a:t>
            </a:r>
          </a:p>
          <a:p>
            <a:pPr lvl="0">
              <a:spcBef>
                <a:spcPts val="0"/>
              </a:spcBef>
              <a:buNone/>
            </a:pPr>
            <a:endParaRPr>
              <a:latin typeface="Roboto"/>
              <a:ea typeface="Roboto"/>
              <a:cs typeface="Roboto"/>
              <a:sym typeface="Roboto"/>
            </a:endParaRPr>
          </a:p>
          <a:p>
            <a:pPr lvl="0">
              <a:spcBef>
                <a:spcPts val="0"/>
              </a:spcBef>
              <a:buNone/>
            </a:pPr>
            <a:r>
              <a:rPr lang="en">
                <a:latin typeface="Roboto"/>
                <a:ea typeface="Roboto"/>
                <a:cs typeface="Roboto"/>
                <a:sym typeface="Roboto"/>
              </a:rPr>
              <a:t>I</a:t>
            </a:r>
            <a:r>
              <a:rPr lang="en" baseline="-25000">
                <a:latin typeface="Roboto"/>
                <a:ea typeface="Roboto"/>
                <a:cs typeface="Roboto"/>
                <a:sym typeface="Roboto"/>
              </a:rPr>
              <a:t>2</a:t>
            </a:r>
            <a:r>
              <a:rPr lang="en">
                <a:latin typeface="Roboto"/>
                <a:ea typeface="Roboto"/>
                <a:cs typeface="Roboto"/>
                <a:sym typeface="Roboto"/>
              </a:rPr>
              <a:t> = </a:t>
            </a:r>
            <a:r>
              <a:rPr lang="en">
                <a:latin typeface="Courier New"/>
                <a:ea typeface="Courier New"/>
                <a:cs typeface="Courier New"/>
                <a:sym typeface="Courier New"/>
              </a:rPr>
              <a:t>12.46</a:t>
            </a:r>
            <a:r>
              <a:rPr lang="en">
                <a:latin typeface="Roboto"/>
                <a:ea typeface="Roboto"/>
                <a:cs typeface="Roboto"/>
                <a:sym typeface="Roboto"/>
              </a:rPr>
              <a:t>/</a:t>
            </a:r>
            <a:r>
              <a:rPr lang="en">
                <a:latin typeface="Courier New"/>
                <a:ea typeface="Courier New"/>
                <a:cs typeface="Courier New"/>
                <a:sym typeface="Courier New"/>
              </a:rPr>
              <a:t>3.2</a:t>
            </a:r>
          </a:p>
          <a:p>
            <a:pPr lvl="0">
              <a:spcBef>
                <a:spcPts val="0"/>
              </a:spcBef>
              <a:buNone/>
            </a:pPr>
            <a:endParaRPr>
              <a:latin typeface="Courier New"/>
              <a:ea typeface="Courier New"/>
              <a:cs typeface="Courier New"/>
              <a:sym typeface="Courier New"/>
            </a:endParaRPr>
          </a:p>
          <a:p>
            <a:pPr lvl="0">
              <a:spcBef>
                <a:spcPts val="0"/>
              </a:spcBef>
              <a:buNone/>
            </a:pPr>
            <a:r>
              <a:rPr lang="en">
                <a:latin typeface="Roboto"/>
                <a:ea typeface="Roboto"/>
                <a:cs typeface="Roboto"/>
                <a:sym typeface="Roboto"/>
              </a:rPr>
              <a:t>I</a:t>
            </a:r>
            <a:r>
              <a:rPr lang="en" baseline="-25000">
                <a:latin typeface="Roboto"/>
                <a:ea typeface="Roboto"/>
                <a:cs typeface="Roboto"/>
                <a:sym typeface="Roboto"/>
              </a:rPr>
              <a:t>2</a:t>
            </a:r>
            <a:r>
              <a:rPr lang="en">
                <a:latin typeface="Roboto"/>
                <a:ea typeface="Roboto"/>
                <a:cs typeface="Roboto"/>
                <a:sym typeface="Roboto"/>
              </a:rPr>
              <a:t> = </a:t>
            </a:r>
            <a:r>
              <a:rPr lang="en">
                <a:latin typeface="Courier New"/>
                <a:ea typeface="Courier New"/>
                <a:cs typeface="Courier New"/>
                <a:sym typeface="Courier New"/>
              </a:rPr>
              <a:t>3.89</a:t>
            </a:r>
          </a:p>
        </p:txBody>
      </p:sp>
      <p:grpSp>
        <p:nvGrpSpPr>
          <p:cNvPr id="318" name="Shape 318"/>
          <p:cNvGrpSpPr/>
          <p:nvPr/>
        </p:nvGrpSpPr>
        <p:grpSpPr>
          <a:xfrm>
            <a:off x="3190750" y="697550"/>
            <a:ext cx="1450900" cy="976575"/>
            <a:chOff x="3190750" y="697550"/>
            <a:chExt cx="1450900" cy="976575"/>
          </a:xfrm>
        </p:grpSpPr>
        <p:sp>
          <p:nvSpPr>
            <p:cNvPr id="319" name="Shape 319"/>
            <p:cNvSpPr txBox="1"/>
            <p:nvPr/>
          </p:nvSpPr>
          <p:spPr>
            <a:xfrm>
              <a:off x="3804650" y="697550"/>
              <a:ext cx="837000" cy="409200"/>
            </a:xfrm>
            <a:prstGeom prst="rect">
              <a:avLst/>
            </a:prstGeom>
            <a:noFill/>
            <a:ln>
              <a:noFill/>
            </a:ln>
          </p:spPr>
          <p:txBody>
            <a:bodyPr lIns="91425" tIns="91425" rIns="91425" bIns="91425" anchor="t" anchorCtr="0">
              <a:noAutofit/>
            </a:bodyPr>
            <a:lstStyle/>
            <a:p>
              <a:pPr lvl="0">
                <a:spcBef>
                  <a:spcPts val="0"/>
                </a:spcBef>
                <a:buNone/>
              </a:pPr>
              <a:r>
                <a:rPr lang="en">
                  <a:latin typeface="Roboto"/>
                  <a:ea typeface="Roboto"/>
                  <a:cs typeface="Roboto"/>
                  <a:sym typeface="Roboto"/>
                </a:rPr>
                <a:t>I = V/R</a:t>
              </a:r>
            </a:p>
          </p:txBody>
        </p:sp>
        <p:sp>
          <p:nvSpPr>
            <p:cNvPr id="320" name="Shape 320"/>
            <p:cNvSpPr txBox="1"/>
            <p:nvPr/>
          </p:nvSpPr>
          <p:spPr>
            <a:xfrm>
              <a:off x="3190750" y="1264925"/>
              <a:ext cx="1097400" cy="409200"/>
            </a:xfrm>
            <a:prstGeom prst="rect">
              <a:avLst/>
            </a:prstGeom>
            <a:noFill/>
            <a:ln>
              <a:noFill/>
            </a:ln>
          </p:spPr>
          <p:txBody>
            <a:bodyPr lIns="91425" tIns="91425" rIns="91425" bIns="91425" anchor="t" anchorCtr="0">
              <a:noAutofit/>
            </a:bodyPr>
            <a:lstStyle/>
            <a:p>
              <a:pPr lvl="0">
                <a:spcBef>
                  <a:spcPts val="0"/>
                </a:spcBef>
                <a:buNone/>
              </a:pPr>
              <a:r>
                <a:rPr lang="en"/>
                <a:t>I</a:t>
              </a:r>
              <a:r>
                <a:rPr lang="en" baseline="-25000"/>
                <a:t>1</a:t>
              </a:r>
              <a:r>
                <a:rPr lang="en"/>
                <a:t> = 0</a:t>
              </a:r>
            </a:p>
          </p:txBody>
        </p:sp>
      </p:grpSp>
      <p:sp>
        <p:nvSpPr>
          <p:cNvPr id="321" name="Shape 321"/>
          <p:cNvSpPr txBox="1"/>
          <p:nvPr/>
        </p:nvSpPr>
        <p:spPr>
          <a:xfrm>
            <a:off x="1632900" y="4410150"/>
            <a:ext cx="5757300" cy="502500"/>
          </a:xfrm>
          <a:prstGeom prst="rect">
            <a:avLst/>
          </a:prstGeom>
          <a:noFill/>
          <a:ln>
            <a:noFill/>
          </a:ln>
        </p:spPr>
        <p:txBody>
          <a:bodyPr lIns="91425" tIns="91425" rIns="91425" bIns="91425" anchor="t" anchorCtr="0">
            <a:noAutofit/>
          </a:bodyPr>
          <a:lstStyle/>
          <a:p>
            <a:pPr lvl="0" algn="ctr">
              <a:spcBef>
                <a:spcPts val="0"/>
              </a:spcBef>
              <a:buNone/>
            </a:pPr>
            <a:r>
              <a:rPr lang="en" b="1">
                <a:latin typeface="Roboto"/>
                <a:ea typeface="Roboto"/>
                <a:cs typeface="Roboto"/>
                <a:sym typeface="Roboto"/>
              </a:rPr>
              <a:t>m = </a:t>
            </a:r>
            <a:r>
              <a:rPr lang="en">
                <a:latin typeface="Courier New"/>
                <a:ea typeface="Courier New"/>
                <a:cs typeface="Courier New"/>
                <a:sym typeface="Courier New"/>
              </a:rPr>
              <a:t>.47 Ohms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1000"/>
                                        <p:tgtEl>
                                          <p:spTgt spid="31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18"/>
                                        </p:tgtEl>
                                        <p:attrNameLst>
                                          <p:attrName>style.visibility</p:attrName>
                                        </p:attrNameLst>
                                      </p:cBhvr>
                                      <p:to>
                                        <p:strVal val="visible"/>
                                      </p:to>
                                    </p:set>
                                    <p:anim calcmode="lin" valueType="num">
                                      <p:cBhvr additive="base">
                                        <p:cTn id="12" dur="1000"/>
                                        <p:tgtEl>
                                          <p:spTgt spid="31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17"/>
                                        </p:tgtEl>
                                        <p:attrNameLst>
                                          <p:attrName>style.visibility</p:attrName>
                                        </p:attrNameLst>
                                      </p:cBhvr>
                                      <p:to>
                                        <p:strVal val="visible"/>
                                      </p:to>
                                    </p:set>
                                    <p:anim calcmode="lin" valueType="num">
                                      <p:cBhvr additive="base">
                                        <p:cTn id="17" dur="1000"/>
                                        <p:tgtEl>
                                          <p:spTgt spid="31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15"/>
                                        </p:tgtEl>
                                        <p:attrNameLst>
                                          <p:attrName>style.visibility</p:attrName>
                                        </p:attrNameLst>
                                      </p:cBhvr>
                                      <p:to>
                                        <p:strVal val="visible"/>
                                      </p:to>
                                    </p:set>
                                    <p:anim calcmode="lin" valueType="num">
                                      <p:cBhvr additive="base">
                                        <p:cTn id="22" dur="1000"/>
                                        <p:tgtEl>
                                          <p:spTgt spid="31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6"/>
                                        </p:tgtEl>
                                        <p:attrNameLst>
                                          <p:attrName>style.visibility</p:attrName>
                                        </p:attrNameLst>
                                      </p:cBhvr>
                                      <p:to>
                                        <p:strVal val="visible"/>
                                      </p:to>
                                    </p:set>
                                    <p:anim calcmode="lin" valueType="num">
                                      <p:cBhvr additive="base">
                                        <p:cTn id="27" dur="1000"/>
                                        <p:tgtEl>
                                          <p:spTgt spid="3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21"/>
                                        </p:tgtEl>
                                        <p:attrNameLst>
                                          <p:attrName>style.visibility</p:attrName>
                                        </p:attrNameLst>
                                      </p:cBhvr>
                                      <p:to>
                                        <p:strVal val="visible"/>
                                      </p:to>
                                    </p:set>
                                    <p:anim calcmode="lin" valueType="num">
                                      <p:cBhvr additive="base">
                                        <p:cTn id="32" dur="1000"/>
                                        <p:tgtEl>
                                          <p:spTgt spid="3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Intro</a:t>
            </a:r>
          </a:p>
        </p:txBody>
      </p:sp>
      <p:sp>
        <p:nvSpPr>
          <p:cNvPr id="84" name="Shape 84"/>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a:solidFill>
                  <a:srgbClr val="000000"/>
                </a:solidFill>
              </a:rPr>
              <a:t>-Sig Johnson</a:t>
            </a:r>
          </a:p>
          <a:p>
            <a:pPr lvl="0" rtl="0">
              <a:spcBef>
                <a:spcPts val="0"/>
              </a:spcBef>
              <a:buNone/>
            </a:pPr>
            <a:r>
              <a:rPr lang="en">
                <a:solidFill>
                  <a:srgbClr val="000000"/>
                </a:solidFill>
              </a:rPr>
              <a:t>-Junior in high school.  3rd year in FTC</a:t>
            </a:r>
          </a:p>
          <a:p>
            <a:pPr lvl="0" rtl="0">
              <a:spcBef>
                <a:spcPts val="0"/>
              </a:spcBef>
              <a:buNone/>
            </a:pPr>
            <a:r>
              <a:rPr lang="en">
                <a:solidFill>
                  <a:srgbClr val="000000"/>
                </a:solidFill>
              </a:rPr>
              <a:t>-Team 8923, Swerve Robotics Club, Woodinville, WA  (Near Seattle)</a:t>
            </a:r>
          </a:p>
          <a:p>
            <a:pPr lvl="0">
              <a:spcBef>
                <a:spcPts val="0"/>
              </a:spcBef>
              <a:buNone/>
            </a:pPr>
            <a:r>
              <a:rPr lang="en">
                <a:solidFill>
                  <a:srgbClr val="000000"/>
                </a:solidFill>
              </a:rPr>
              <a:t>-Testbed project mentors: Dr. John Fraser, Alan Johnson, Bob Atkinson, Steve Geffner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Premise</a:t>
            </a:r>
          </a:p>
        </p:txBody>
      </p:sp>
      <p:sp>
        <p:nvSpPr>
          <p:cNvPr id="90" name="Shape 90"/>
          <p:cNvSpPr txBox="1">
            <a:spLocks noGrp="1"/>
          </p:cNvSpPr>
          <p:nvPr>
            <p:ph type="body" idx="1"/>
          </p:nvPr>
        </p:nvSpPr>
        <p:spPr>
          <a:xfrm>
            <a:off x="471900" y="1919075"/>
            <a:ext cx="6275700" cy="2710200"/>
          </a:xfrm>
          <a:prstGeom prst="rect">
            <a:avLst/>
          </a:prstGeom>
        </p:spPr>
        <p:txBody>
          <a:bodyPr lIns="91425" tIns="91425" rIns="91425" bIns="91425" anchor="t" anchorCtr="0">
            <a:noAutofit/>
          </a:bodyPr>
          <a:lstStyle/>
          <a:p>
            <a:pPr lvl="0" rtl="0">
              <a:spcBef>
                <a:spcPts val="0"/>
              </a:spcBef>
              <a:buNone/>
            </a:pPr>
            <a:r>
              <a:rPr lang="en">
                <a:solidFill>
                  <a:srgbClr val="000000"/>
                </a:solidFill>
              </a:rPr>
              <a:t>-Battery health questions	</a:t>
            </a:r>
          </a:p>
          <a:p>
            <a:pPr lvl="0" rtl="0">
              <a:spcBef>
                <a:spcPts val="0"/>
              </a:spcBef>
              <a:buNone/>
            </a:pPr>
            <a:r>
              <a:rPr lang="en">
                <a:solidFill>
                  <a:srgbClr val="000000"/>
                </a:solidFill>
              </a:rPr>
              <a:t>-Learning opportunity for experienced FTC student		    </a:t>
            </a:r>
          </a:p>
          <a:p>
            <a:pPr lvl="0">
              <a:spcBef>
                <a:spcPts val="0"/>
              </a:spcBef>
              <a:buNone/>
            </a:pPr>
            <a:r>
              <a:rPr lang="en">
                <a:solidFill>
                  <a:srgbClr val="000000"/>
                </a:solidFill>
              </a:rPr>
              <a:t>-Create a valuable tool for the club</a:t>
            </a:r>
          </a:p>
          <a:p>
            <a:pPr lvl="0">
              <a:spcBef>
                <a:spcPts val="0"/>
              </a:spcBef>
              <a:buNone/>
            </a:pPr>
            <a:r>
              <a:rPr lang="en">
                <a:solidFill>
                  <a:srgbClr val="000000"/>
                </a:solidFill>
              </a:rPr>
              <a:t>-Project quickly morphed into platform for testing multiple FTC components</a:t>
            </a:r>
          </a:p>
        </p:txBody>
      </p:sp>
      <p:pic>
        <p:nvPicPr>
          <p:cNvPr id="91" name="Shape 91"/>
          <p:cNvPicPr preferRelativeResize="0"/>
          <p:nvPr/>
        </p:nvPicPr>
        <p:blipFill>
          <a:blip r:embed="rId3">
            <a:alphaModFix/>
          </a:blip>
          <a:stretch>
            <a:fillRect/>
          </a:stretch>
        </p:blipFill>
        <p:spPr>
          <a:xfrm>
            <a:off x="5001600" y="0"/>
            <a:ext cx="4142402" cy="24858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Testbeds</a:t>
            </a:r>
          </a:p>
        </p:txBody>
      </p:sp>
      <p:sp>
        <p:nvSpPr>
          <p:cNvPr id="97" name="Shape 97"/>
          <p:cNvSpPr txBox="1">
            <a:spLocks noGrp="1"/>
          </p:cNvSpPr>
          <p:nvPr>
            <p:ph type="body" idx="1"/>
          </p:nvPr>
        </p:nvSpPr>
        <p:spPr>
          <a:xfrm>
            <a:off x="471900" y="1842875"/>
            <a:ext cx="8222100" cy="3181500"/>
          </a:xfrm>
          <a:prstGeom prst="rect">
            <a:avLst/>
          </a:prstGeom>
        </p:spPr>
        <p:txBody>
          <a:bodyPr lIns="91425" tIns="91425" rIns="91425" bIns="91425" anchor="t" anchorCtr="0">
            <a:noAutofit/>
          </a:bodyPr>
          <a:lstStyle/>
          <a:p>
            <a:pPr lvl="0" rtl="0">
              <a:spcBef>
                <a:spcPts val="0"/>
              </a:spcBef>
              <a:buNone/>
            </a:pPr>
            <a:r>
              <a:rPr lang="en">
                <a:solidFill>
                  <a:srgbClr val="000000"/>
                </a:solidFill>
              </a:rPr>
              <a:t>-Fun, educational project</a:t>
            </a:r>
          </a:p>
          <a:p>
            <a:pPr lvl="0" rtl="0">
              <a:spcBef>
                <a:spcPts val="0"/>
              </a:spcBef>
              <a:buNone/>
            </a:pPr>
            <a:r>
              <a:rPr lang="en">
                <a:solidFill>
                  <a:srgbClr val="000000"/>
                </a:solidFill>
              </a:rPr>
              <a:t>-Valuable for testing components in isolation</a:t>
            </a:r>
          </a:p>
          <a:p>
            <a:pPr marL="457200" lvl="0" indent="0" rtl="0">
              <a:lnSpc>
                <a:spcPct val="115000"/>
              </a:lnSpc>
              <a:spcBef>
                <a:spcPts val="0"/>
              </a:spcBef>
              <a:spcAft>
                <a:spcPts val="0"/>
              </a:spcAft>
              <a:buNone/>
            </a:pPr>
            <a:r>
              <a:rPr lang="en">
                <a:solidFill>
                  <a:srgbClr val="000000"/>
                </a:solidFill>
              </a:rPr>
              <a:t>-Is this motor controller working?</a:t>
            </a:r>
          </a:p>
          <a:p>
            <a:pPr marL="457200" lvl="0" indent="0" rtl="0">
              <a:lnSpc>
                <a:spcPct val="115000"/>
              </a:lnSpc>
              <a:spcBef>
                <a:spcPts val="0"/>
              </a:spcBef>
              <a:spcAft>
                <a:spcPts val="0"/>
              </a:spcAft>
              <a:buNone/>
            </a:pPr>
            <a:r>
              <a:rPr lang="en">
                <a:solidFill>
                  <a:srgbClr val="000000"/>
                </a:solidFill>
              </a:rPr>
              <a:t>-Our phone can’t find the components on our robot.  Is it the phone or the components?</a:t>
            </a:r>
          </a:p>
          <a:p>
            <a:pPr marL="457200" lvl="0" indent="0" rtl="0">
              <a:lnSpc>
                <a:spcPct val="115000"/>
              </a:lnSpc>
              <a:spcBef>
                <a:spcPts val="0"/>
              </a:spcBef>
              <a:spcAft>
                <a:spcPts val="0"/>
              </a:spcAft>
              <a:buNone/>
            </a:pPr>
            <a:endParaRPr sz="1200">
              <a:solidFill>
                <a:srgbClr val="000000"/>
              </a:solidFill>
            </a:endParaRPr>
          </a:p>
          <a:p>
            <a:pPr lvl="0" rtl="0">
              <a:spcBef>
                <a:spcPts val="0"/>
              </a:spcBef>
              <a:buNone/>
            </a:pPr>
            <a:r>
              <a:rPr lang="en">
                <a:solidFill>
                  <a:srgbClr val="000000"/>
                </a:solidFill>
              </a:rPr>
              <a:t>-Expandable platform for testing many aspects of a robot</a:t>
            </a:r>
          </a:p>
          <a:p>
            <a:pPr lvl="0" rtl="0">
              <a:spcBef>
                <a:spcPts val="0"/>
              </a:spcBef>
              <a:buNone/>
            </a:pPr>
            <a:r>
              <a:rPr lang="en">
                <a:solidFill>
                  <a:srgbClr val="000000"/>
                </a:solidFill>
              </a:rPr>
              <a:t>-Common in industry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What Might We Test?</a:t>
            </a:r>
          </a:p>
        </p:txBody>
      </p:sp>
      <p:sp>
        <p:nvSpPr>
          <p:cNvPr id="103" name="Shape 103"/>
          <p:cNvSpPr txBox="1">
            <a:spLocks noGrp="1"/>
          </p:cNvSpPr>
          <p:nvPr>
            <p:ph type="body" idx="1"/>
          </p:nvPr>
        </p:nvSpPr>
        <p:spPr>
          <a:xfrm>
            <a:off x="471900" y="1842875"/>
            <a:ext cx="3618300" cy="3222900"/>
          </a:xfrm>
          <a:prstGeom prst="rect">
            <a:avLst/>
          </a:prstGeom>
        </p:spPr>
        <p:txBody>
          <a:bodyPr lIns="91425" tIns="91425" rIns="91425" bIns="91425" anchor="t" anchorCtr="0">
            <a:noAutofit/>
          </a:bodyPr>
          <a:lstStyle/>
          <a:p>
            <a:pPr lvl="0" rtl="0">
              <a:lnSpc>
                <a:spcPct val="115000"/>
              </a:lnSpc>
              <a:spcBef>
                <a:spcPts val="0"/>
              </a:spcBef>
              <a:buNone/>
            </a:pPr>
            <a:r>
              <a:rPr lang="en">
                <a:solidFill>
                  <a:srgbClr val="000000"/>
                </a:solidFill>
              </a:rPr>
              <a:t>-Servo Controller</a:t>
            </a:r>
          </a:p>
          <a:p>
            <a:pPr lvl="0" rtl="0">
              <a:lnSpc>
                <a:spcPct val="115000"/>
              </a:lnSpc>
              <a:spcBef>
                <a:spcPts val="0"/>
              </a:spcBef>
              <a:buNone/>
            </a:pPr>
            <a:r>
              <a:rPr lang="en">
                <a:solidFill>
                  <a:srgbClr val="000000"/>
                </a:solidFill>
              </a:rPr>
              <a:t>-Core Power Distribution Module</a:t>
            </a:r>
          </a:p>
          <a:p>
            <a:pPr lvl="0" rtl="0">
              <a:lnSpc>
                <a:spcPct val="115000"/>
              </a:lnSpc>
              <a:spcBef>
                <a:spcPts val="0"/>
              </a:spcBef>
              <a:buNone/>
            </a:pPr>
            <a:r>
              <a:rPr lang="en">
                <a:solidFill>
                  <a:srgbClr val="000000"/>
                </a:solidFill>
              </a:rPr>
              <a:t>-Battery</a:t>
            </a:r>
          </a:p>
          <a:p>
            <a:pPr lvl="0" rtl="0">
              <a:lnSpc>
                <a:spcPct val="115000"/>
              </a:lnSpc>
              <a:spcBef>
                <a:spcPts val="0"/>
              </a:spcBef>
              <a:buNone/>
            </a:pPr>
            <a:r>
              <a:rPr lang="en">
                <a:solidFill>
                  <a:srgbClr val="000000"/>
                </a:solidFill>
              </a:rPr>
              <a:t>-Core Device Interface Module</a:t>
            </a:r>
          </a:p>
          <a:p>
            <a:pPr lvl="0" rtl="0">
              <a:lnSpc>
                <a:spcPct val="115000"/>
              </a:lnSpc>
              <a:spcBef>
                <a:spcPts val="0"/>
              </a:spcBef>
              <a:buNone/>
            </a:pPr>
            <a:r>
              <a:rPr lang="en">
                <a:solidFill>
                  <a:srgbClr val="000000"/>
                </a:solidFill>
              </a:rPr>
              <a:t>        	-Various sensors on module</a:t>
            </a:r>
          </a:p>
          <a:p>
            <a:pPr lvl="0" rtl="0">
              <a:lnSpc>
                <a:spcPct val="100000"/>
              </a:lnSpc>
              <a:spcBef>
                <a:spcPts val="0"/>
              </a:spcBef>
              <a:spcAft>
                <a:spcPts val="0"/>
              </a:spcAft>
              <a:buNone/>
            </a:pPr>
            <a:r>
              <a:rPr lang="en">
                <a:solidFill>
                  <a:srgbClr val="000000"/>
                </a:solidFill>
              </a:rPr>
              <a:t>-Cables and connections</a:t>
            </a:r>
          </a:p>
          <a:p>
            <a:pPr lvl="0" rtl="0">
              <a:lnSpc>
                <a:spcPct val="115000"/>
              </a:lnSpc>
              <a:spcBef>
                <a:spcPts val="0"/>
              </a:spcBef>
              <a:buNone/>
            </a:pPr>
            <a:endParaRPr>
              <a:solidFill>
                <a:srgbClr val="000000"/>
              </a:solidFill>
            </a:endParaRPr>
          </a:p>
        </p:txBody>
      </p:sp>
      <p:sp>
        <p:nvSpPr>
          <p:cNvPr id="104" name="Shape 104"/>
          <p:cNvSpPr txBox="1"/>
          <p:nvPr/>
        </p:nvSpPr>
        <p:spPr>
          <a:xfrm>
            <a:off x="4841100" y="1842875"/>
            <a:ext cx="3852900" cy="4491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a:latin typeface="Roboto"/>
                <a:ea typeface="Roboto"/>
                <a:cs typeface="Roboto"/>
                <a:sym typeface="Roboto"/>
              </a:rPr>
              <a:t>-Motor Controller</a:t>
            </a:r>
          </a:p>
          <a:p>
            <a:pPr lvl="0" rtl="0">
              <a:lnSpc>
                <a:spcPct val="115000"/>
              </a:lnSpc>
              <a:spcBef>
                <a:spcPts val="0"/>
              </a:spcBef>
              <a:spcAft>
                <a:spcPts val="1600"/>
              </a:spcAft>
              <a:buNone/>
            </a:pPr>
            <a:endParaRPr sz="1800"/>
          </a:p>
        </p:txBody>
      </p:sp>
      <p:sp>
        <p:nvSpPr>
          <p:cNvPr id="105" name="Shape 105"/>
          <p:cNvSpPr txBox="1"/>
          <p:nvPr/>
        </p:nvSpPr>
        <p:spPr>
          <a:xfrm>
            <a:off x="4815300" y="3387650"/>
            <a:ext cx="2756100" cy="7677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a:latin typeface="Roboto"/>
                <a:ea typeface="Roboto"/>
                <a:cs typeface="Roboto"/>
                <a:sym typeface="Roboto"/>
              </a:rPr>
              <a:t>-Robot Controller Phone and Driver Station Phone</a:t>
            </a:r>
          </a:p>
          <a:p>
            <a:pPr lvl="0">
              <a:spcBef>
                <a:spcPts val="0"/>
              </a:spcBef>
              <a:buNone/>
            </a:pPr>
            <a:endParaRPr/>
          </a:p>
        </p:txBody>
      </p:sp>
      <p:sp>
        <p:nvSpPr>
          <p:cNvPr id="106" name="Shape 106"/>
          <p:cNvSpPr txBox="1"/>
          <p:nvPr/>
        </p:nvSpPr>
        <p:spPr>
          <a:xfrm>
            <a:off x="4802200" y="2271000"/>
            <a:ext cx="2696400" cy="4491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a:latin typeface="Roboto"/>
                <a:ea typeface="Roboto"/>
                <a:cs typeface="Roboto"/>
                <a:sym typeface="Roboto"/>
              </a:rPr>
              <a:t>-Power draw of a robot</a:t>
            </a:r>
          </a:p>
        </p:txBody>
      </p:sp>
      <p:sp>
        <p:nvSpPr>
          <p:cNvPr id="107" name="Shape 107"/>
          <p:cNvSpPr txBox="1"/>
          <p:nvPr/>
        </p:nvSpPr>
        <p:spPr>
          <a:xfrm>
            <a:off x="4841100" y="2843200"/>
            <a:ext cx="2696400" cy="588900"/>
          </a:xfrm>
          <a:prstGeom prst="rect">
            <a:avLst/>
          </a:prstGeom>
          <a:noFill/>
          <a:ln>
            <a:noFill/>
          </a:ln>
        </p:spPr>
        <p:txBody>
          <a:bodyPr lIns="91425" tIns="91425" rIns="91425" bIns="91425" anchor="t" anchorCtr="0">
            <a:noAutofit/>
          </a:bodyPr>
          <a:lstStyle/>
          <a:p>
            <a:pPr lvl="0">
              <a:spcBef>
                <a:spcPts val="0"/>
              </a:spcBef>
              <a:buNone/>
            </a:pPr>
            <a:r>
              <a:rPr lang="en" sz="1800">
                <a:latin typeface="Roboto"/>
                <a:ea typeface="Roboto"/>
                <a:cs typeface="Roboto"/>
                <a:sym typeface="Roboto"/>
              </a:rPr>
              <a:t>-Game controllers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Design Precursors</a:t>
            </a:r>
          </a:p>
        </p:txBody>
      </p:sp>
      <p:sp>
        <p:nvSpPr>
          <p:cNvPr id="113" name="Shape 113"/>
          <p:cNvSpPr txBox="1">
            <a:spLocks noGrp="1"/>
          </p:cNvSpPr>
          <p:nvPr>
            <p:ph type="body" idx="1"/>
          </p:nvPr>
        </p:nvSpPr>
        <p:spPr>
          <a:xfrm>
            <a:off x="471900" y="1919075"/>
            <a:ext cx="8222100" cy="3130800"/>
          </a:xfrm>
          <a:prstGeom prst="rect">
            <a:avLst/>
          </a:prstGeom>
        </p:spPr>
        <p:txBody>
          <a:bodyPr lIns="91425" tIns="91425" rIns="91425" bIns="91425" anchor="t" anchorCtr="0">
            <a:noAutofit/>
          </a:bodyPr>
          <a:lstStyle/>
          <a:p>
            <a:pPr lvl="0" rtl="0">
              <a:lnSpc>
                <a:spcPct val="115000"/>
              </a:lnSpc>
              <a:spcBef>
                <a:spcPts val="0"/>
              </a:spcBef>
              <a:buNone/>
            </a:pPr>
            <a:r>
              <a:rPr lang="en">
                <a:solidFill>
                  <a:srgbClr val="000000"/>
                </a:solidFill>
              </a:rPr>
              <a:t>-Learn Ohm’s law</a:t>
            </a:r>
          </a:p>
          <a:p>
            <a:pPr lvl="0" rtl="0">
              <a:lnSpc>
                <a:spcPct val="115000"/>
              </a:lnSpc>
              <a:spcBef>
                <a:spcPts val="0"/>
              </a:spcBef>
              <a:buNone/>
            </a:pPr>
            <a:r>
              <a:rPr lang="en">
                <a:solidFill>
                  <a:srgbClr val="000000"/>
                </a:solidFill>
              </a:rPr>
              <a:t>-Review battery and robot motor specs</a:t>
            </a:r>
          </a:p>
          <a:p>
            <a:pPr lvl="0" rtl="0">
              <a:lnSpc>
                <a:spcPct val="115000"/>
              </a:lnSpc>
              <a:spcBef>
                <a:spcPts val="0"/>
              </a:spcBef>
              <a:buNone/>
            </a:pPr>
            <a:r>
              <a:rPr lang="en">
                <a:solidFill>
                  <a:srgbClr val="000000"/>
                </a:solidFill>
              </a:rPr>
              <a:t>-Evaluated similar projects from other teams</a:t>
            </a:r>
          </a:p>
          <a:p>
            <a:pPr lvl="0" rtl="0">
              <a:lnSpc>
                <a:spcPct val="115000"/>
              </a:lnSpc>
              <a:spcBef>
                <a:spcPts val="0"/>
              </a:spcBef>
              <a:buNone/>
            </a:pPr>
            <a:r>
              <a:rPr lang="en">
                <a:solidFill>
                  <a:srgbClr val="000000"/>
                </a:solidFill>
              </a:rPr>
              <a:t>-Made predictions</a:t>
            </a:r>
          </a:p>
          <a:p>
            <a:pPr lvl="0">
              <a:lnSpc>
                <a:spcPct val="115000"/>
              </a:lnSpc>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Ohm’s law</a:t>
            </a:r>
          </a:p>
        </p:txBody>
      </p:sp>
      <p:sp>
        <p:nvSpPr>
          <p:cNvPr id="119" name="Shape 119"/>
          <p:cNvSpPr txBox="1">
            <a:spLocks noGrp="1"/>
          </p:cNvSpPr>
          <p:nvPr>
            <p:ph type="body" idx="1"/>
          </p:nvPr>
        </p:nvSpPr>
        <p:spPr>
          <a:xfrm>
            <a:off x="167100" y="1919075"/>
            <a:ext cx="5895300" cy="2710200"/>
          </a:xfrm>
          <a:prstGeom prst="rect">
            <a:avLst/>
          </a:prstGeom>
        </p:spPr>
        <p:txBody>
          <a:bodyPr lIns="91425" tIns="91425" rIns="91425" bIns="91425" anchor="t" anchorCtr="0">
            <a:noAutofit/>
          </a:bodyPr>
          <a:lstStyle/>
          <a:p>
            <a:pPr marL="457200" lvl="0" indent="-228600" rtl="0">
              <a:spcBef>
                <a:spcPts val="0"/>
              </a:spcBef>
              <a:buClr>
                <a:srgbClr val="000000"/>
              </a:buClr>
              <a:buChar char="-"/>
            </a:pPr>
            <a:r>
              <a:rPr lang="en">
                <a:solidFill>
                  <a:srgbClr val="000000"/>
                </a:solidFill>
              </a:rPr>
              <a:t>Voltage equals amps times resistance</a:t>
            </a:r>
          </a:p>
          <a:p>
            <a:pPr marL="914400" lvl="1" indent="-342900" rtl="0">
              <a:spcBef>
                <a:spcPts val="0"/>
              </a:spcBef>
              <a:buClr>
                <a:srgbClr val="000000"/>
              </a:buClr>
              <a:buSzPct val="100000"/>
              <a:buChar char="-"/>
            </a:pPr>
            <a:r>
              <a:rPr lang="en" sz="1800">
                <a:solidFill>
                  <a:srgbClr val="000000"/>
                </a:solidFill>
              </a:rPr>
              <a:t>With any two, you can find the third</a:t>
            </a:r>
          </a:p>
          <a:p>
            <a:pPr marL="457200" lvl="0" indent="-228600" rtl="0">
              <a:spcBef>
                <a:spcPts val="0"/>
              </a:spcBef>
              <a:buClr>
                <a:srgbClr val="000000"/>
              </a:buClr>
              <a:buChar char="-"/>
            </a:pPr>
            <a:r>
              <a:rPr lang="en">
                <a:solidFill>
                  <a:srgbClr val="000000"/>
                </a:solidFill>
              </a:rPr>
              <a:t>Used for sizing electrical components</a:t>
            </a:r>
          </a:p>
          <a:p>
            <a:pPr marL="457200" lvl="0" indent="-228600" rtl="0">
              <a:spcBef>
                <a:spcPts val="0"/>
              </a:spcBef>
              <a:buClr>
                <a:srgbClr val="000000"/>
              </a:buClr>
              <a:buChar char="-"/>
            </a:pPr>
            <a:r>
              <a:rPr lang="en">
                <a:solidFill>
                  <a:srgbClr val="000000"/>
                </a:solidFill>
              </a:rPr>
              <a:t>For our battery test load we decided on three one Ohm resistors for battery draining</a:t>
            </a:r>
          </a:p>
          <a:p>
            <a:pPr marL="457200" lvl="0" indent="-228600" rtl="0">
              <a:spcBef>
                <a:spcPts val="0"/>
              </a:spcBef>
              <a:buClr>
                <a:srgbClr val="000000"/>
              </a:buClr>
              <a:buChar char="-"/>
            </a:pPr>
            <a:r>
              <a:rPr lang="en">
                <a:solidFill>
                  <a:srgbClr val="000000"/>
                </a:solidFill>
              </a:rPr>
              <a:t>12 volts and 3 ohms will give us a 4 amp draw</a:t>
            </a:r>
          </a:p>
          <a:p>
            <a:pPr lvl="0">
              <a:spcBef>
                <a:spcPts val="0"/>
              </a:spcBef>
              <a:buNone/>
            </a:pPr>
            <a:endParaRPr>
              <a:solidFill>
                <a:srgbClr val="000000"/>
              </a:solidFill>
            </a:endParaRPr>
          </a:p>
        </p:txBody>
      </p:sp>
      <p:pic>
        <p:nvPicPr>
          <p:cNvPr id="120" name="Shape 120"/>
          <p:cNvPicPr preferRelativeResize="0"/>
          <p:nvPr/>
        </p:nvPicPr>
        <p:blipFill>
          <a:blip r:embed="rId3">
            <a:alphaModFix/>
          </a:blip>
          <a:stretch>
            <a:fillRect/>
          </a:stretch>
        </p:blipFill>
        <p:spPr>
          <a:xfrm>
            <a:off x="6062279" y="1946129"/>
            <a:ext cx="2911749" cy="29117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6290</Words>
  <Application>Microsoft Office PowerPoint</Application>
  <PresentationFormat>On-screen Show (16:9)</PresentationFormat>
  <Paragraphs>436</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Courier New</vt:lpstr>
      <vt:lpstr>Roboto</vt:lpstr>
      <vt:lpstr>material</vt:lpstr>
      <vt:lpstr>PowerPoint Presentation</vt:lpstr>
      <vt:lpstr>A Testbed for FTC robot Components</vt:lpstr>
      <vt:lpstr>Agenda</vt:lpstr>
      <vt:lpstr>Intro</vt:lpstr>
      <vt:lpstr>Premise</vt:lpstr>
      <vt:lpstr>Testbeds</vt:lpstr>
      <vt:lpstr>What Might We Test?</vt:lpstr>
      <vt:lpstr>Design Precursors</vt:lpstr>
      <vt:lpstr>Ohm’s law</vt:lpstr>
      <vt:lpstr>Testbed 1.0</vt:lpstr>
      <vt:lpstr>Building the Testbed</vt:lpstr>
      <vt:lpstr>Building the Testbed, cont.</vt:lpstr>
      <vt:lpstr>1.0 Wiring Diagram</vt:lpstr>
      <vt:lpstr>Software</vt:lpstr>
      <vt:lpstr>Software, cont.</vt:lpstr>
      <vt:lpstr>Using the Testbed to Evaluate Battery Health</vt:lpstr>
      <vt:lpstr>Battery Basics</vt:lpstr>
      <vt:lpstr>Options for Measuring Battery Health</vt:lpstr>
      <vt:lpstr>Static Load Test</vt:lpstr>
      <vt:lpstr>Capacity Test</vt:lpstr>
      <vt:lpstr>Measuring Internal Resistance</vt:lpstr>
      <vt:lpstr>Current Wiring Diagram</vt:lpstr>
      <vt:lpstr>Battery Capacity Requirements</vt:lpstr>
      <vt:lpstr>Profile of a Viable Battery</vt:lpstr>
      <vt:lpstr>Profile of a Viable Battery</vt:lpstr>
      <vt:lpstr>Profile of a Non-Viable Battery</vt:lpstr>
      <vt:lpstr>Testing a Number of Swerve Batteries</vt:lpstr>
      <vt:lpstr>Cumulative WaH Output</vt:lpstr>
      <vt:lpstr>What is a Good Total WaH Output?</vt:lpstr>
      <vt:lpstr>Does Time Lasted Predict Battery Health?</vt:lpstr>
      <vt:lpstr>Does Internal Resistance Predict Battery Health?</vt:lpstr>
      <vt:lpstr>Testing with a Multimeter </vt:lpstr>
      <vt:lpstr>Testing Other Components</vt:lpstr>
      <vt:lpstr>Testing Power Draw</vt:lpstr>
      <vt:lpstr>Key Learning and Experience </vt:lpstr>
      <vt:lpstr>Wrap up </vt:lpstr>
      <vt:lpstr>Calculating Internal Resistance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Sachs</dc:creator>
  <cp:lastModifiedBy>Jamie Sachs</cp:lastModifiedBy>
  <cp:revision>1</cp:revision>
  <dcterms:modified xsi:type="dcterms:W3CDTF">2016-05-16T18:37:17Z</dcterms:modified>
</cp:coreProperties>
</file>