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69" r:id="rId4"/>
    <p:sldId id="258" r:id="rId5"/>
    <p:sldId id="266" r:id="rId6"/>
    <p:sldId id="287" r:id="rId7"/>
    <p:sldId id="283" r:id="rId8"/>
    <p:sldId id="263" r:id="rId9"/>
    <p:sldId id="261" r:id="rId10"/>
    <p:sldId id="286" r:id="rId11"/>
    <p:sldId id="270" r:id="rId12"/>
    <p:sldId id="271" r:id="rId13"/>
    <p:sldId id="272" r:id="rId14"/>
    <p:sldId id="274" r:id="rId15"/>
    <p:sldId id="262" r:id="rId16"/>
    <p:sldId id="264" r:id="rId17"/>
    <p:sldId id="281" r:id="rId18"/>
    <p:sldId id="268" r:id="rId19"/>
    <p:sldId id="280" r:id="rId20"/>
    <p:sldId id="284" r:id="rId21"/>
    <p:sldId id="285" r:id="rId22"/>
    <p:sldId id="277" r:id="rId23"/>
    <p:sldId id="278" r:id="rId24"/>
    <p:sldId id="276" r:id="rId25"/>
    <p:sldId id="279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0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43489"/>
    <a:srgbClr val="0D30B7"/>
    <a:srgbClr val="38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09" autoAdjust="0"/>
    <p:restoredTop sz="94674"/>
  </p:normalViewPr>
  <p:slideViewPr>
    <p:cSldViewPr snapToGrid="0" snapToObjects="1" showGuides="1">
      <p:cViewPr varScale="1">
        <p:scale>
          <a:sx n="98" d="100"/>
          <a:sy n="98" d="100"/>
        </p:scale>
        <p:origin x="972" y="84"/>
      </p:cViewPr>
      <p:guideLst>
        <p:guide orient="horz" pos="1620"/>
        <p:guide pos="40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E3DD7-4E24-4DF7-AC3F-164283CFE831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89F1D-7975-4C40-940B-EEFCB030E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7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8993" y="3485674"/>
            <a:ext cx="3507085" cy="131445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875477"/>
            <a:ext cx="2133600" cy="273844"/>
          </a:xfrm>
        </p:spPr>
        <p:txBody>
          <a:bodyPr/>
          <a:lstStyle>
            <a:lvl1pPr>
              <a:defRPr sz="675">
                <a:solidFill>
                  <a:schemeClr val="bg1"/>
                </a:solidFill>
              </a:defRPr>
            </a:lvl1pPr>
          </a:lstStyle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25300" y="4870371"/>
            <a:ext cx="1743673" cy="273844"/>
          </a:xfrm>
        </p:spPr>
        <p:txBody>
          <a:bodyPr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956" y="4876518"/>
            <a:ext cx="553044" cy="273844"/>
          </a:xfrm>
        </p:spPr>
        <p:txBody>
          <a:bodyPr/>
          <a:lstStyle>
            <a:lvl1pPr>
              <a:defRPr sz="675">
                <a:solidFill>
                  <a:schemeClr val="bg1"/>
                </a:solidFill>
              </a:defRPr>
            </a:lvl1pPr>
          </a:lstStyle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0212" y="2920713"/>
            <a:ext cx="5628794" cy="564961"/>
          </a:xfrm>
        </p:spPr>
        <p:txBody>
          <a:bodyPr>
            <a:noAutofit/>
          </a:bodyPr>
          <a:lstStyle>
            <a:lvl1pPr algn="l">
              <a:lnSpc>
                <a:spcPts val="2550"/>
              </a:lnSpc>
              <a:defRPr sz="3000" b="0" i="0" cap="none" spc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5" name="Picture 14" descr="FIRSTWordMark_Reverse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829" y="317267"/>
            <a:ext cx="1747588" cy="422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02" y="4209180"/>
            <a:ext cx="852551" cy="640080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41" y="4770689"/>
            <a:ext cx="2707640" cy="67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242" y="430306"/>
            <a:ext cx="6087758" cy="5510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176515"/>
            <a:ext cx="9144000" cy="14885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16" y="2780020"/>
            <a:ext cx="7772400" cy="1021556"/>
          </a:xfrm>
        </p:spPr>
        <p:txBody>
          <a:bodyPr anchor="t"/>
          <a:lstStyle>
            <a:lvl1pPr algn="l">
              <a:defRPr sz="30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916" y="1608226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56242" y="325733"/>
            <a:ext cx="8229600" cy="664571"/>
          </a:xfrm>
        </p:spPr>
        <p:txBody>
          <a:bodyPr/>
          <a:lstStyle/>
          <a:p>
            <a:r>
              <a:rPr lang="en-US" dirty="0" smtClean="0"/>
              <a:t>Really long titles still will not </a:t>
            </a:r>
            <a:r>
              <a:rPr lang="en-US" smtClean="0"/>
              <a:t>infringe ABCD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9793"/>
            <a:ext cx="4038600" cy="3394472"/>
          </a:xfrm>
        </p:spPr>
        <p:txBody>
          <a:bodyPr/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9793"/>
            <a:ext cx="4038600" cy="3394472"/>
          </a:xfrm>
        </p:spPr>
        <p:txBody>
          <a:bodyPr/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982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solidFill>
                  <a:srgbClr val="0D30B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046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26371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solidFill>
                  <a:srgbClr val="0D30B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06191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Long Titles will not infringe on protected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37279"/>
            <a:ext cx="3825104" cy="871538"/>
          </a:xfrm>
        </p:spPr>
        <p:txBody>
          <a:bodyPr anchor="b"/>
          <a:lstStyle>
            <a:lvl1pPr algn="l">
              <a:defRPr sz="1500" b="1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2420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32420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28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01212" y="0"/>
            <a:ext cx="8229600" cy="1035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5623"/>
            <a:ext cx="8229600" cy="329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2825" y="48759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D30B7"/>
                </a:solidFill>
              </a:defRPr>
            </a:lvl1pPr>
          </a:lstStyle>
          <a:p>
            <a:fld id="{464D0CA2-141A-C141-9C43-386128AAA560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0239" y="486965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417" y="4869657"/>
            <a:ext cx="13635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30B7"/>
                </a:solidFill>
              </a:defRPr>
            </a:lvl1pPr>
          </a:lstStyle>
          <a:p>
            <a:fld id="{3828DCA4-A777-C846-BBEA-A5F7CFEF07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63" y="4621440"/>
            <a:ext cx="1504188" cy="39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" y="4695546"/>
            <a:ext cx="2093976" cy="393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850" b="0" i="0" kern="1200" spc="-113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404" y="2953746"/>
            <a:ext cx="4221596" cy="548833"/>
          </a:xfrm>
        </p:spPr>
        <p:txBody>
          <a:bodyPr/>
          <a:lstStyle/>
          <a:p>
            <a:r>
              <a:rPr lang="en-US" dirty="0" smtClean="0"/>
              <a:t>Go Ahead, Be Disruptive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2404" y="3502579"/>
            <a:ext cx="3503965" cy="1314450"/>
          </a:xfrm>
        </p:spPr>
        <p:txBody>
          <a:bodyPr/>
          <a:lstStyle/>
          <a:p>
            <a:endParaRPr lang="en-US" dirty="0" smtClean="0"/>
          </a:p>
          <a:p>
            <a:r>
              <a:rPr lang="en-US" i="1" dirty="0" smtClean="0"/>
              <a:t>Everything is changing…</a:t>
            </a:r>
          </a:p>
          <a:p>
            <a:r>
              <a:rPr lang="en-US" i="1" dirty="0" smtClean="0"/>
              <a:t>Including the pace of change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H="1">
            <a:off x="5289701" y="2020186"/>
            <a:ext cx="1111099" cy="350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465136" y="3394541"/>
            <a:ext cx="839971" cy="433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13524" y="3573739"/>
            <a:ext cx="18481" cy="870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67023" y="3394539"/>
            <a:ext cx="1348313" cy="35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51659" y="1850091"/>
            <a:ext cx="1201879" cy="520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6242" y="325733"/>
            <a:ext cx="5790046" cy="664571"/>
          </a:xfrm>
        </p:spPr>
        <p:txBody>
          <a:bodyPr>
            <a:normAutofit/>
          </a:bodyPr>
          <a:lstStyle/>
          <a:p>
            <a:r>
              <a:rPr lang="en-US" dirty="0" smtClean="0"/>
              <a:t>Innovation requires different thinking</a:t>
            </a:r>
            <a:endParaRPr lang="en-US" dirty="0"/>
          </a:p>
        </p:txBody>
      </p:sp>
      <p:sp>
        <p:nvSpPr>
          <p:cNvPr id="4" name="AutoShape 2" descr="Image result for linear graph"/>
          <p:cNvSpPr>
            <a:spLocks noChangeAspect="1" noChangeArrowheads="1"/>
          </p:cNvSpPr>
          <p:nvPr/>
        </p:nvSpPr>
        <p:spPr bwMode="auto">
          <a:xfrm>
            <a:off x="0" y="-102394"/>
            <a:ext cx="22916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7" descr="Image result for linear graphs"/>
          <p:cNvSpPr>
            <a:spLocks noChangeAspect="1" noChangeArrowheads="1"/>
          </p:cNvSpPr>
          <p:nvPr/>
        </p:nvSpPr>
        <p:spPr bwMode="auto">
          <a:xfrm>
            <a:off x="114583" y="11906"/>
            <a:ext cx="22916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3" descr="Image result for picture of earth"/>
          <p:cNvSpPr>
            <a:spLocks noChangeAspect="1" noChangeArrowheads="1"/>
          </p:cNvSpPr>
          <p:nvPr/>
        </p:nvSpPr>
        <p:spPr bwMode="auto">
          <a:xfrm>
            <a:off x="0" y="-102394"/>
            <a:ext cx="837892" cy="8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7" descr="Image result for amygdala"/>
          <p:cNvSpPr>
            <a:spLocks noChangeAspect="1" noChangeArrowheads="1"/>
          </p:cNvSpPr>
          <p:nvPr/>
        </p:nvSpPr>
        <p:spPr bwMode="auto">
          <a:xfrm>
            <a:off x="229167" y="126206"/>
            <a:ext cx="22916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r="8141"/>
          <a:stretch/>
        </p:blipFill>
        <p:spPr bwMode="auto">
          <a:xfrm>
            <a:off x="2934589" y="1550363"/>
            <a:ext cx="2860158" cy="225410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1" descr="Image result for positivity"/>
          <p:cNvSpPr>
            <a:spLocks noChangeAspect="1" noChangeArrowheads="1"/>
          </p:cNvSpPr>
          <p:nvPr/>
        </p:nvSpPr>
        <p:spPr bwMode="auto">
          <a:xfrm>
            <a:off x="343750" y="240506"/>
            <a:ext cx="22916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26" descr="Image result for smiley face"/>
          <p:cNvSpPr>
            <a:spLocks noChangeAspect="1" noChangeArrowheads="1"/>
          </p:cNvSpPr>
          <p:nvPr/>
        </p:nvSpPr>
        <p:spPr bwMode="auto">
          <a:xfrm>
            <a:off x="0" y="-102394"/>
            <a:ext cx="644532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1" y="1190845"/>
            <a:ext cx="2137537" cy="135033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4041"/>
            <a:ext cx="2484074" cy="138764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56" y="1122760"/>
            <a:ext cx="2413591" cy="159147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8521" b="42301"/>
          <a:stretch/>
        </p:blipFill>
        <p:spPr bwMode="auto">
          <a:xfrm>
            <a:off x="3675182" y="4265912"/>
            <a:ext cx="1676684" cy="729310"/>
          </a:xfrm>
          <a:prstGeom prst="rect">
            <a:avLst/>
          </a:prstGeom>
          <a:noFill/>
          <a:ln w="127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AutoShape 5" descr="Image result for linear grap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55" y="2977814"/>
            <a:ext cx="2413592" cy="153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52217" r="6279" b="7163"/>
          <a:stretch/>
        </p:blipFill>
        <p:spPr bwMode="auto">
          <a:xfrm>
            <a:off x="114583" y="1280944"/>
            <a:ext cx="2492109" cy="117013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3" y="3260735"/>
            <a:ext cx="2521891" cy="126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t="5464" r="3919" b="10280"/>
          <a:stretch/>
        </p:blipFill>
        <p:spPr bwMode="auto">
          <a:xfrm>
            <a:off x="3777121" y="3932544"/>
            <a:ext cx="1387742" cy="11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54" y="3149669"/>
            <a:ext cx="2178791" cy="130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55" y="979671"/>
            <a:ext cx="2143125" cy="2143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32" y="1709317"/>
            <a:ext cx="2977539" cy="200983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3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Exponentials: Walking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09" y="1606379"/>
            <a:ext cx="3249827" cy="280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148282" y="1173894"/>
            <a:ext cx="790832" cy="864972"/>
          </a:xfrm>
          <a:prstGeom prst="borderCallout1">
            <a:avLst>
              <a:gd name="adj1" fmla="val 47321"/>
              <a:gd name="adj2" fmla="val 99480"/>
              <a:gd name="adj3" fmla="val 206855"/>
              <a:gd name="adj4" fmla="val 331913"/>
            </a:avLst>
          </a:prstGeom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You are Here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8437"/>
          <a:stretch/>
        </p:blipFill>
        <p:spPr bwMode="auto">
          <a:xfrm>
            <a:off x="6030097" y="1406662"/>
            <a:ext cx="3113903" cy="32012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4473147" y="1223324"/>
            <a:ext cx="1680520" cy="1783983"/>
          </a:xfrm>
          <a:prstGeom prst="borderCallout1">
            <a:avLst>
              <a:gd name="adj1" fmla="val 47321"/>
              <a:gd name="adj2" fmla="val 99480"/>
              <a:gd name="adj3" fmla="val 67374"/>
              <a:gd name="adj4" fmla="val 164726"/>
            </a:avLst>
          </a:prstGeom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You are Here…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26 times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13 orbits come on the </a:t>
            </a:r>
            <a:r>
              <a:rPr lang="en-US" b="1" i="1" dirty="0" smtClean="0">
                <a:solidFill>
                  <a:schemeClr val="tx1"/>
                </a:solidFill>
              </a:rPr>
              <a:t>last step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2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Exponentials: Folding Paper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3"/>
          <a:stretch/>
        </p:blipFill>
        <p:spPr bwMode="auto">
          <a:xfrm>
            <a:off x="1365161" y="1621206"/>
            <a:ext cx="2032947" cy="287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141668" y="1173894"/>
            <a:ext cx="1080782" cy="864972"/>
          </a:xfrm>
          <a:prstGeom prst="borderCallout1">
            <a:avLst>
              <a:gd name="adj1" fmla="val 47321"/>
              <a:gd name="adj2" fmla="val 99480"/>
              <a:gd name="adj3" fmla="val 190477"/>
              <a:gd name="adj4" fmla="val 206792"/>
            </a:avLst>
          </a:prstGeom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Stack 50 Sheets of Paper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99" y="1779373"/>
            <a:ext cx="3134411" cy="234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Callout 1 10"/>
          <p:cNvSpPr/>
          <p:nvPr/>
        </p:nvSpPr>
        <p:spPr>
          <a:xfrm>
            <a:off x="3707027" y="1173894"/>
            <a:ext cx="1226569" cy="1173890"/>
          </a:xfrm>
          <a:prstGeom prst="borderCallout1">
            <a:avLst>
              <a:gd name="adj1" fmla="val 47321"/>
              <a:gd name="adj2" fmla="val 99480"/>
              <a:gd name="adj3" fmla="val 85740"/>
              <a:gd name="adj4" fmla="val 267820"/>
            </a:avLst>
          </a:prstGeom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Fold One Sheet of Paper 50 Times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Exponentials: Lily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1632606"/>
            <a:ext cx="4194332" cy="5789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pond has 1 </a:t>
            </a:r>
            <a:r>
              <a:rPr lang="en-US" dirty="0" smtClean="0"/>
              <a:t>Lily pad.</a:t>
            </a:r>
          </a:p>
        </p:txBody>
      </p:sp>
      <p:pic>
        <p:nvPicPr>
          <p:cNvPr id="4" name="Picture 4" descr="Lilly pad pond flower stock by Enchantedgal-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21" y="1632606"/>
            <a:ext cx="3823379" cy="29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b="13047"/>
          <a:stretch/>
        </p:blipFill>
        <p:spPr bwMode="auto">
          <a:xfrm>
            <a:off x="4991233" y="1665070"/>
            <a:ext cx="3567754" cy="28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2608" y="2216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Lily pads double every </a:t>
            </a:r>
            <a:r>
              <a:rPr lang="en-US" sz="2400" dirty="0" smtClean="0"/>
              <a:t>day.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92608" y="274803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On day 20 the pond is </a:t>
            </a:r>
            <a:r>
              <a:rPr lang="en-US" sz="2400" dirty="0" smtClean="0"/>
              <a:t>full.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92608" y="3673624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When is it half full?</a:t>
            </a:r>
          </a:p>
        </p:txBody>
      </p:sp>
    </p:spTree>
    <p:extLst>
      <p:ext uri="{BB962C8B-B14F-4D97-AF65-F5344CB8AC3E}">
        <p14:creationId xmlns:p14="http://schemas.microsoft.com/office/powerpoint/2010/main" val="11872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Exponentials: Kurzweil Curve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42" y="1181784"/>
            <a:ext cx="6523576" cy="36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307265" y="1023871"/>
            <a:ext cx="1499191" cy="400894"/>
          </a:xfrm>
          <a:prstGeom prst="wedgeRectCallout">
            <a:avLst>
              <a:gd name="adj1" fmla="val -16751"/>
              <a:gd name="adj2" fmla="val 916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than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23570" y="1370428"/>
            <a:ext cx="9267569" cy="669608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en-US" sz="2600" dirty="0" smtClean="0"/>
              <a:t>Change happens in a hurry</a:t>
            </a:r>
          </a:p>
          <a:p>
            <a:pPr marL="0" indent="0" algn="ctr">
              <a:buNone/>
            </a:pPr>
            <a:r>
              <a:rPr lang="en-US" sz="2600" dirty="0" smtClean="0"/>
              <a:t>15 years for overnight success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and myth of “overnight success”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6582" r="7326"/>
          <a:stretch/>
        </p:blipFill>
        <p:spPr bwMode="auto">
          <a:xfrm>
            <a:off x="654906" y="1923835"/>
            <a:ext cx="3286898" cy="26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42" y="1892387"/>
            <a:ext cx="3015048" cy="263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Kurzweil Take 2: Some Exponential Predictions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5182" y="1035623"/>
            <a:ext cx="6734175" cy="388365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Most Americans trust AI to read/reply to their email</a:t>
            </a:r>
          </a:p>
        </p:txBody>
      </p:sp>
      <p:sp>
        <p:nvSpPr>
          <p:cNvPr id="6" name="AutoShape 2" descr="Image result for skating to where the puck will be"/>
          <p:cNvSpPr>
            <a:spLocks noChangeAspect="1" noChangeArrowheads="1"/>
          </p:cNvSpPr>
          <p:nvPr/>
        </p:nvSpPr>
        <p:spPr bwMode="auto">
          <a:xfrm>
            <a:off x="0" y="-102394"/>
            <a:ext cx="22916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2" descr="Image result for picture of artificial intelligenc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2" y="1047751"/>
            <a:ext cx="1481433" cy="75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t="24040" r="3582" b="31149"/>
          <a:stretch/>
        </p:blipFill>
        <p:spPr bwMode="auto">
          <a:xfrm>
            <a:off x="359805" y="3142040"/>
            <a:ext cx="1830946" cy="58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9" y="3857225"/>
            <a:ext cx="1146171" cy="85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1" y="1971675"/>
            <a:ext cx="1588026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5182" y="2015354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338" indent="-28733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Computers pass the Turing Test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8980" y="3432364"/>
            <a:ext cx="577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0">
              <a:buNone/>
            </a:pPr>
            <a:r>
              <a:rPr lang="en-US" sz="2000" i="1" dirty="0" smtClean="0"/>
              <a:t>Today </a:t>
            </a:r>
            <a:r>
              <a:rPr lang="en-US" sz="2000" i="1" dirty="0"/>
              <a:t>– technically </a:t>
            </a:r>
            <a:r>
              <a:rPr lang="en-US" sz="2000" i="1" dirty="0" smtClean="0"/>
              <a:t>yesterday.  Trick question</a:t>
            </a:r>
            <a:endParaRPr lang="en-US" sz="2000" i="1" dirty="0"/>
          </a:p>
        </p:txBody>
      </p:sp>
      <p:sp>
        <p:nvSpPr>
          <p:cNvPr id="8" name="Rectangle 7"/>
          <p:cNvSpPr/>
          <p:nvPr/>
        </p:nvSpPr>
        <p:spPr>
          <a:xfrm>
            <a:off x="2614110" y="2357058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2029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65182" y="3034634"/>
            <a:ext cx="62692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3D Print Food, housing, cars, clothes, jet engines </a:t>
            </a:r>
            <a:r>
              <a:rPr lang="en-US" sz="2100" dirty="0" smtClean="0">
                <a:latin typeface="Arial"/>
                <a:cs typeface="Arial"/>
              </a:rPr>
              <a:t> </a:t>
            </a:r>
            <a:endParaRPr lang="en-US" sz="21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5181" y="3963555"/>
            <a:ext cx="636845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100" dirty="0" smtClean="0"/>
              <a:t>Viral disease, bacterial disease, </a:t>
            </a:r>
            <a:r>
              <a:rPr lang="en-US" sz="2100" dirty="0"/>
              <a:t>and cancer </a:t>
            </a:r>
            <a:r>
              <a:rPr lang="en-US" sz="2100" dirty="0" smtClean="0"/>
              <a:t>defeated</a:t>
            </a:r>
            <a:endParaRPr lang="en-US" sz="2100" dirty="0"/>
          </a:p>
        </p:txBody>
      </p:sp>
      <p:sp>
        <p:nvSpPr>
          <p:cNvPr id="11" name="Rectangle 10"/>
          <p:cNvSpPr/>
          <p:nvPr/>
        </p:nvSpPr>
        <p:spPr>
          <a:xfrm>
            <a:off x="2669222" y="4351438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2033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87706" y="1424160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2027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8" grpId="0"/>
      <p:bldP spid="10" grpId="0"/>
      <p:bldP spid="11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2780020"/>
            <a:ext cx="8705850" cy="1021556"/>
          </a:xfrm>
        </p:spPr>
        <p:txBody>
          <a:bodyPr/>
          <a:lstStyle/>
          <a:p>
            <a:r>
              <a:rPr lang="en-US" dirty="0" smtClean="0"/>
              <a:t>Great, but how does this all relate to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today’s important exponential technologies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00075" y="1085849"/>
            <a:ext cx="7962900" cy="3686175"/>
          </a:xfrm>
        </p:spPr>
        <p:txBody>
          <a:bodyPr numCol="2">
            <a:normAutofit lnSpcReduction="10000"/>
          </a:bodyPr>
          <a:lstStyle/>
          <a:p>
            <a:r>
              <a:rPr lang="en-US" dirty="0" smtClean="0"/>
              <a:t>Robotics / ROS</a:t>
            </a:r>
          </a:p>
          <a:p>
            <a:r>
              <a:rPr lang="en-US" dirty="0" smtClean="0"/>
              <a:t>IOT </a:t>
            </a:r>
          </a:p>
          <a:p>
            <a:r>
              <a:rPr lang="en-US" dirty="0" smtClean="0"/>
              <a:t>3D printing</a:t>
            </a:r>
          </a:p>
          <a:p>
            <a:r>
              <a:rPr lang="en-US" dirty="0" smtClean="0"/>
              <a:t>AR / VR</a:t>
            </a:r>
          </a:p>
          <a:p>
            <a:r>
              <a:rPr lang="en-US" dirty="0" smtClean="0"/>
              <a:t>Sensors</a:t>
            </a:r>
          </a:p>
          <a:p>
            <a:r>
              <a:rPr lang="en-US" dirty="0" smtClean="0"/>
              <a:t>AI</a:t>
            </a:r>
          </a:p>
          <a:p>
            <a:r>
              <a:rPr lang="en-US" dirty="0"/>
              <a:t>Infinite Computing</a:t>
            </a:r>
          </a:p>
          <a:p>
            <a:r>
              <a:rPr lang="en-US" dirty="0"/>
              <a:t>Drones </a:t>
            </a:r>
            <a:endParaRPr lang="en-US" dirty="0" smtClean="0"/>
          </a:p>
          <a:p>
            <a:r>
              <a:rPr lang="en-US" dirty="0" smtClean="0"/>
              <a:t>Deep Learning</a:t>
            </a:r>
          </a:p>
          <a:p>
            <a:r>
              <a:rPr lang="en-US" dirty="0" smtClean="0"/>
              <a:t>Neural Networks</a:t>
            </a:r>
          </a:p>
          <a:p>
            <a:r>
              <a:rPr lang="en-US" dirty="0" smtClean="0"/>
              <a:t>Mobile Technology</a:t>
            </a:r>
          </a:p>
          <a:p>
            <a:r>
              <a:rPr lang="en-US" dirty="0" smtClean="0"/>
              <a:t>Material Sciences</a:t>
            </a:r>
          </a:p>
          <a:p>
            <a:r>
              <a:rPr lang="en-US" dirty="0" smtClean="0"/>
              <a:t>Nanotechnology</a:t>
            </a:r>
          </a:p>
          <a:p>
            <a:r>
              <a:rPr lang="en-US" dirty="0"/>
              <a:t>Autonomous Control</a:t>
            </a:r>
          </a:p>
          <a:p>
            <a:r>
              <a:rPr lang="en-US" dirty="0" smtClean="0"/>
              <a:t>Hyper-connectivity</a:t>
            </a:r>
          </a:p>
          <a:p>
            <a:r>
              <a:rPr lang="en-US" dirty="0" smtClean="0"/>
              <a:t>Natural Language</a:t>
            </a:r>
          </a:p>
          <a:p>
            <a:r>
              <a:rPr lang="en-US" dirty="0" smtClean="0"/>
              <a:t>Crowd Sourcing</a:t>
            </a:r>
          </a:p>
          <a:p>
            <a:r>
              <a:rPr lang="en-US" dirty="0" smtClean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4048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correlation to FIRST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75" y="1085849"/>
            <a:ext cx="7962900" cy="3686175"/>
          </a:xfrm>
        </p:spPr>
        <p:txBody>
          <a:bodyPr numCol="2">
            <a:normAutofit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Robotics / ROS</a:t>
            </a:r>
          </a:p>
          <a:p>
            <a:r>
              <a:rPr lang="en-US" dirty="0" smtClean="0"/>
              <a:t>IOT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3D printing</a:t>
            </a:r>
          </a:p>
          <a:p>
            <a:r>
              <a:rPr lang="en-US" dirty="0" smtClean="0"/>
              <a:t>AR / VR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Sensors</a:t>
            </a:r>
          </a:p>
          <a:p>
            <a:r>
              <a:rPr lang="en-US" dirty="0" smtClean="0"/>
              <a:t>AI</a:t>
            </a:r>
          </a:p>
          <a:p>
            <a:r>
              <a:rPr lang="en-US" dirty="0"/>
              <a:t>Infinite Computing</a:t>
            </a:r>
          </a:p>
          <a:p>
            <a:r>
              <a:rPr lang="en-US" dirty="0"/>
              <a:t>Drones </a:t>
            </a:r>
            <a:endParaRPr lang="en-US" dirty="0" smtClean="0"/>
          </a:p>
          <a:p>
            <a:r>
              <a:rPr lang="en-US" dirty="0" smtClean="0"/>
              <a:t>Deep Learning</a:t>
            </a:r>
          </a:p>
          <a:p>
            <a:r>
              <a:rPr lang="en-US" dirty="0" smtClean="0"/>
              <a:t>Neural Networks</a:t>
            </a:r>
          </a:p>
          <a:p>
            <a:r>
              <a:rPr lang="en-US" dirty="0" smtClean="0"/>
              <a:t>Mobile Technology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Material Sciences</a:t>
            </a:r>
          </a:p>
          <a:p>
            <a:r>
              <a:rPr lang="en-US" dirty="0" smtClean="0"/>
              <a:t>Nanotechnology</a:t>
            </a:r>
          </a:p>
          <a:p>
            <a:r>
              <a:rPr lang="en-US" b="1" dirty="0">
                <a:solidFill>
                  <a:srgbClr val="00B050"/>
                </a:solidFill>
              </a:rPr>
              <a:t>Autonomous Control</a:t>
            </a:r>
          </a:p>
          <a:p>
            <a:r>
              <a:rPr lang="en-US" dirty="0" smtClean="0"/>
              <a:t>Hyper-connectivity</a:t>
            </a:r>
          </a:p>
          <a:p>
            <a:r>
              <a:rPr lang="en-US" dirty="0" smtClean="0"/>
              <a:t>Natural Language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Crowd Sourcing</a:t>
            </a:r>
          </a:p>
          <a:p>
            <a:r>
              <a:rPr lang="en-US" dirty="0" smtClean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8766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Where It is Due…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 Does FIRST’s mission demand more?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00075" y="1085849"/>
            <a:ext cx="7962900" cy="3686175"/>
          </a:xfrm>
        </p:spPr>
        <p:txBody>
          <a:bodyPr numCol="2">
            <a:normAutofit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Robotics / ROS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IOT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3D printing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 / VR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Sensors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AI</a:t>
            </a:r>
          </a:p>
          <a:p>
            <a:r>
              <a:rPr lang="en-US" dirty="0"/>
              <a:t>Infinite </a:t>
            </a:r>
            <a:r>
              <a:rPr lang="en-US" dirty="0" smtClean="0"/>
              <a:t>Computing</a:t>
            </a:r>
            <a:endParaRPr lang="en-US" dirty="0"/>
          </a:p>
          <a:p>
            <a:r>
              <a:rPr lang="en-US" dirty="0" smtClean="0"/>
              <a:t>Drones?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Deep Learning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Neural Networks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Mobile Technology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Material Sciences</a:t>
            </a:r>
          </a:p>
          <a:p>
            <a:r>
              <a:rPr lang="en-US" dirty="0" smtClean="0"/>
              <a:t>Nanotechnology</a:t>
            </a:r>
          </a:p>
          <a:p>
            <a:r>
              <a:rPr lang="en-US" b="1" dirty="0">
                <a:solidFill>
                  <a:srgbClr val="00B050"/>
                </a:solidFill>
              </a:rPr>
              <a:t>Autonomous Control</a:t>
            </a:r>
          </a:p>
          <a:p>
            <a:r>
              <a:rPr lang="en-US" dirty="0" smtClean="0"/>
              <a:t>Hyper-connectivity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Natural Language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Crowd Sourcing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Machine Learning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105247" y="893135"/>
            <a:ext cx="6134986" cy="3147237"/>
          </a:xfrm>
          <a:prstGeom prst="cloudCallout">
            <a:avLst>
              <a:gd name="adj1" fmla="val -50995"/>
              <a:gd name="adj2" fmla="val 510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Note to GDC:</a:t>
            </a:r>
          </a:p>
          <a:p>
            <a:pPr algn="ctr"/>
            <a:r>
              <a:rPr lang="en-US" sz="2800" dirty="0" smtClean="0"/>
              <a:t>Drone submarine water game confirmed!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25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916" y="2780020"/>
            <a:ext cx="8396484" cy="1021556"/>
          </a:xfrm>
        </p:spPr>
        <p:txBody>
          <a:bodyPr/>
          <a:lstStyle/>
          <a:p>
            <a:r>
              <a:rPr lang="en-US" dirty="0" smtClean="0"/>
              <a:t>OK, now how does it relate to my career(s)?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Anyone recognize this?</a:t>
            </a:r>
            <a:endParaRPr lang="en-US" dirty="0"/>
          </a:p>
        </p:txBody>
      </p:sp>
      <p:sp>
        <p:nvSpPr>
          <p:cNvPr id="6" name="AutoShape 6" descr="Image result for fukushim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15034"/>
            <a:ext cx="5715000" cy="38290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4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now?</a:t>
            </a:r>
            <a:endParaRPr lang="en-US" dirty="0"/>
          </a:p>
        </p:txBody>
      </p:sp>
      <p:sp>
        <p:nvSpPr>
          <p:cNvPr id="4" name="AutoShape 2" descr="Image result for fukushim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3" name="Picture 5" descr="Image result for fuku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44" y="1222701"/>
            <a:ext cx="3816626" cy="21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mage result for fukush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3" y="1222701"/>
            <a:ext cx="4035425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42" y="2676939"/>
            <a:ext cx="3627161" cy="223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Fukushima and exponentials relate to my careers?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6" b="10835"/>
          <a:stretch/>
        </p:blipFill>
        <p:spPr bwMode="auto">
          <a:xfrm>
            <a:off x="0" y="981339"/>
            <a:ext cx="9144000" cy="41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1360967"/>
            <a:ext cx="8939102" cy="2530549"/>
          </a:xfrm>
          <a:solidFill>
            <a:srgbClr val="FFFFFF">
              <a:alpha val="70000"/>
            </a:srgbClr>
          </a:solidFill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/>
              <a:t>“… </a:t>
            </a:r>
            <a:r>
              <a:rPr lang="en-US" sz="2200" b="1" dirty="0"/>
              <a:t>not even robots </a:t>
            </a:r>
            <a:r>
              <a:rPr lang="en-US" sz="2200" b="1" dirty="0" smtClean="0"/>
              <a:t>[can enter] the main fuel-debris areas [yet].”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/>
              <a:t>“... a </a:t>
            </a:r>
            <a:r>
              <a:rPr lang="en-US" sz="2200" b="1" dirty="0"/>
              <a:t>textbook doesn’t exist for something like </a:t>
            </a:r>
            <a:r>
              <a:rPr lang="en-US" sz="2200" b="1" dirty="0" smtClean="0"/>
              <a:t>this.”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/>
              <a:t>“… [optimistically] the </a:t>
            </a:r>
            <a:r>
              <a:rPr lang="en-US" sz="2200" b="1" dirty="0"/>
              <a:t>work will take about half a </a:t>
            </a:r>
            <a:r>
              <a:rPr lang="en-US" sz="2200" b="1" dirty="0" smtClean="0"/>
              <a:t>century…”</a:t>
            </a:r>
          </a:p>
          <a:p>
            <a:pPr marL="0" indent="0">
              <a:buNone/>
            </a:pPr>
            <a:r>
              <a:rPr lang="en-US" sz="2200" b="1" dirty="0" smtClean="0"/>
              <a:t>“… </a:t>
            </a:r>
            <a:r>
              <a:rPr lang="en-US" sz="2200" b="1" dirty="0"/>
              <a:t>New science will have to be </a:t>
            </a:r>
            <a:r>
              <a:rPr lang="en-US" sz="2200" b="1" dirty="0" smtClean="0"/>
              <a:t>invented…”</a:t>
            </a:r>
          </a:p>
          <a:p>
            <a:pPr marL="300038" lvl="1" indent="0">
              <a:buNone/>
            </a:pPr>
            <a:endParaRPr lang="en-US" sz="2000" b="1" dirty="0" smtClean="0"/>
          </a:p>
          <a:p>
            <a:pPr marL="300038" lvl="1" indent="0">
              <a:buNone/>
            </a:pPr>
            <a:r>
              <a:rPr lang="en-US" sz="2000" b="1" dirty="0" smtClean="0"/>
              <a:t>Fukushima </a:t>
            </a:r>
            <a:r>
              <a:rPr lang="en-US" sz="2000" b="1" dirty="0"/>
              <a:t>decommission </a:t>
            </a:r>
            <a:r>
              <a:rPr lang="en-US" sz="2000" b="1" dirty="0" smtClean="0"/>
              <a:t>chief, Naohiro Masuda, Dec </a:t>
            </a:r>
            <a:r>
              <a:rPr lang="en-US" sz="2000" b="1" dirty="0"/>
              <a:t>15, 2015 </a:t>
            </a:r>
          </a:p>
        </p:txBody>
      </p:sp>
    </p:spTree>
    <p:extLst>
      <p:ext uri="{BB962C8B-B14F-4D97-AF65-F5344CB8AC3E}">
        <p14:creationId xmlns:p14="http://schemas.microsoft.com/office/powerpoint/2010/main" val="42821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careers can </a:t>
            </a:r>
            <a:r>
              <a:rPr lang="en-US" i="1" dirty="0" smtClean="0"/>
              <a:t>you</a:t>
            </a:r>
            <a:r>
              <a:rPr lang="en-US" dirty="0" smtClean="0"/>
              <a:t> create using exponentials?</a:t>
            </a:r>
          </a:p>
          <a:p>
            <a:r>
              <a:rPr lang="en-US" dirty="0" smtClean="0"/>
              <a:t>What will </a:t>
            </a:r>
            <a:r>
              <a:rPr lang="en-US" i="1" dirty="0" smtClean="0"/>
              <a:t>you </a:t>
            </a:r>
            <a:r>
              <a:rPr lang="en-US" dirty="0" smtClean="0"/>
              <a:t>do to stay in touch with progress?</a:t>
            </a:r>
          </a:p>
          <a:p>
            <a:r>
              <a:rPr lang="en-US" dirty="0" smtClean="0"/>
              <a:t>What new science will </a:t>
            </a:r>
            <a:r>
              <a:rPr lang="en-US" i="1" dirty="0" smtClean="0"/>
              <a:t>you </a:t>
            </a:r>
            <a:r>
              <a:rPr lang="en-US" dirty="0"/>
              <a:t>u</a:t>
            </a:r>
            <a:r>
              <a:rPr lang="en-US" dirty="0" smtClean="0"/>
              <a:t>nveil?</a:t>
            </a:r>
          </a:p>
          <a:p>
            <a:r>
              <a:rPr lang="en-US" dirty="0" smtClean="0"/>
              <a:t>What can </a:t>
            </a:r>
            <a:r>
              <a:rPr lang="en-US" i="1" dirty="0" smtClean="0"/>
              <a:t>you </a:t>
            </a:r>
            <a:r>
              <a:rPr lang="en-US" dirty="0" smtClean="0"/>
              <a:t>suggest to FIRST to ensure our game challenges don’t fall behind the exponentials? </a:t>
            </a:r>
          </a:p>
          <a:p>
            <a:r>
              <a:rPr lang="en-US" dirty="0" smtClean="0"/>
              <a:t>What can </a:t>
            </a:r>
            <a:r>
              <a:rPr lang="en-US" i="1" dirty="0" smtClean="0"/>
              <a:t>FIRST </a:t>
            </a:r>
            <a:r>
              <a:rPr lang="en-US" dirty="0" smtClean="0"/>
              <a:t>do to incorporate more exponential technologies into game design at all levels?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242" y="297712"/>
            <a:ext cx="6087758" cy="683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Suitable Technologies and FIRST!  </a:t>
            </a:r>
            <a:br>
              <a:rPr lang="en-US" dirty="0" smtClean="0"/>
            </a:br>
            <a:r>
              <a:rPr lang="en-US" dirty="0" smtClean="0"/>
              <a:t>Kevin Rogers, Taylor Sewitt, Jamie Sachs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4" y="981340"/>
            <a:ext cx="7328678" cy="36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Peter Diamandis!</a:t>
            </a:r>
            <a:endParaRPr lang="en-US" dirty="0"/>
          </a:p>
        </p:txBody>
      </p:sp>
      <p:pic>
        <p:nvPicPr>
          <p:cNvPr id="4" name="Picture 2" descr="http://www.diamandis.com/assets/images/gallery/about/Peter-Diamandis-Headshot_160320_211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23" y="1178003"/>
            <a:ext cx="2628737" cy="350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r="18247"/>
          <a:stretch/>
        </p:blipFill>
        <p:spPr bwMode="auto">
          <a:xfrm>
            <a:off x="245730" y="2932773"/>
            <a:ext cx="1185799" cy="18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r="18350"/>
          <a:stretch/>
        </p:blipFill>
        <p:spPr bwMode="auto">
          <a:xfrm>
            <a:off x="245730" y="981339"/>
            <a:ext cx="1183329" cy="18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75" y="1834082"/>
            <a:ext cx="3871841" cy="21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90" y="1058272"/>
            <a:ext cx="55149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242" y="292077"/>
            <a:ext cx="5790046" cy="723663"/>
          </a:xfrm>
        </p:spPr>
        <p:txBody>
          <a:bodyPr>
            <a:noAutofit/>
          </a:bodyPr>
          <a:lstStyle/>
          <a:p>
            <a:r>
              <a:rPr lang="en-US" dirty="0" smtClean="0"/>
              <a:t>Agenda:</a:t>
            </a:r>
            <a:br>
              <a:rPr lang="en-US" dirty="0" smtClean="0"/>
            </a:br>
            <a:r>
              <a:rPr lang="en-US" dirty="0" smtClean="0"/>
              <a:t>Exponentials, Disruption, FIRST, and  Your Career(s)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7723" y="4120559"/>
            <a:ext cx="65921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Deceptive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08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hopes for this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009"/>
            <a:ext cx="8229600" cy="36150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dirty="0"/>
              <a:t>E</a:t>
            </a:r>
            <a:r>
              <a:rPr lang="en-US" sz="3800" dirty="0" smtClean="0"/>
              <a:t>ntertain, Educate, and Inspire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dirty="0" smtClean="0"/>
              <a:t>Exponential / Disruptive Technologies</a:t>
            </a:r>
          </a:p>
          <a:p>
            <a:pPr marL="0" indent="0" algn="ctr">
              <a:buNone/>
            </a:pPr>
            <a:r>
              <a:rPr lang="en-US" dirty="0" smtClean="0"/>
              <a:t>Innovation</a:t>
            </a:r>
          </a:p>
          <a:p>
            <a:pPr marL="0" indent="0" algn="ctr">
              <a:buNone/>
            </a:pPr>
            <a:r>
              <a:rPr lang="en-US" dirty="0" smtClean="0"/>
              <a:t>Exponentials and FIRST</a:t>
            </a:r>
          </a:p>
          <a:p>
            <a:pPr marL="0" indent="0" algn="ctr">
              <a:buNone/>
            </a:pPr>
            <a:r>
              <a:rPr lang="en-US" dirty="0" smtClean="0"/>
              <a:t>Exponentials and new STEM careers</a:t>
            </a:r>
          </a:p>
          <a:p>
            <a:pPr marL="0" indent="0" algn="ctr">
              <a:buNone/>
            </a:pPr>
            <a:r>
              <a:rPr lang="en-US" dirty="0" smtClean="0"/>
              <a:t>Continuous improvement opportunity for FIRST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700" dirty="0" smtClean="0"/>
              <a:t>The </a:t>
            </a:r>
            <a:r>
              <a:rPr lang="en-US" sz="1700" dirty="0"/>
              <a:t>mission of </a:t>
            </a:r>
            <a:r>
              <a:rPr lang="en-US" sz="1700" i="1" dirty="0"/>
              <a:t>FIRST</a:t>
            </a:r>
            <a:r>
              <a:rPr lang="en-US" sz="1700" dirty="0"/>
              <a:t> is to inspire young people to be science and technology leaders, by engaging them in exciting Mentor-based programs that </a:t>
            </a:r>
            <a:r>
              <a:rPr lang="en-US" sz="1700" dirty="0">
                <a:solidFill>
                  <a:srgbClr val="FF0000"/>
                </a:solidFill>
              </a:rPr>
              <a:t>build science, engineering, and technology skills, that inspire innovation, </a:t>
            </a:r>
            <a:r>
              <a:rPr lang="en-US" sz="1700" dirty="0"/>
              <a:t>and that foster well-rounded life capabilities including self-confidence, communication, and leadership.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5333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915" y="2780020"/>
            <a:ext cx="8425059" cy="1021556"/>
          </a:xfrm>
        </p:spPr>
        <p:txBody>
          <a:bodyPr/>
          <a:lstStyle/>
          <a:p>
            <a:r>
              <a:rPr lang="en-US" dirty="0" smtClean="0"/>
              <a:t>Introduction to Exponentials and Disruptive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2" y="1005661"/>
            <a:ext cx="55149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“6 Ds” of Exponential Technologies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5826" y="1582369"/>
            <a:ext cx="3125969" cy="553998"/>
          </a:xfrm>
          <a:prstGeom prst="rect">
            <a:avLst/>
          </a:prstGeom>
          <a:solidFill>
            <a:schemeClr val="bg1"/>
          </a:solidFill>
          <a:ln w="127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Digitized </a:t>
            </a:r>
          </a:p>
          <a:p>
            <a:pPr lvl="1">
              <a:spcAft>
                <a:spcPts val="300"/>
              </a:spcAft>
            </a:pPr>
            <a:r>
              <a:rPr lang="en-US" sz="1400" dirty="0" smtClean="0">
                <a:solidFill>
                  <a:schemeClr val="accent1"/>
                </a:solidFill>
              </a:rPr>
              <a:t>Required for Moore’s law to apply.  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30818" y="2136367"/>
            <a:ext cx="563526" cy="211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95682" y="2612622"/>
            <a:ext cx="1512792" cy="553998"/>
          </a:xfrm>
          <a:prstGeom prst="rect">
            <a:avLst/>
          </a:prstGeom>
          <a:solidFill>
            <a:schemeClr val="bg1"/>
          </a:solidFill>
          <a:ln w="127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Deceptive</a:t>
            </a:r>
          </a:p>
          <a:p>
            <a:pPr lvl="1">
              <a:spcAft>
                <a:spcPts val="300"/>
              </a:spcAft>
            </a:pPr>
            <a:r>
              <a:rPr lang="en-US" sz="1400" dirty="0">
                <a:solidFill>
                  <a:schemeClr val="accent1"/>
                </a:solidFill>
              </a:rPr>
              <a:t>7 doublings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3252078" y="3166620"/>
            <a:ext cx="405520" cy="856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54773" y="3699025"/>
            <a:ext cx="3359888" cy="553998"/>
          </a:xfrm>
          <a:prstGeom prst="rect">
            <a:avLst/>
          </a:prstGeom>
          <a:solidFill>
            <a:schemeClr val="bg1"/>
          </a:solidFill>
          <a:ln w="127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Disruptive</a:t>
            </a:r>
          </a:p>
          <a:p>
            <a:pPr lvl="1">
              <a:spcAft>
                <a:spcPts val="300"/>
              </a:spcAft>
            </a:pPr>
            <a:r>
              <a:rPr lang="en-US" sz="1400" dirty="0">
                <a:solidFill>
                  <a:schemeClr val="accent1"/>
                </a:solidFill>
              </a:rPr>
              <a:t>Disrupt or be disrupted.  Uber, Kodak.</a:t>
            </a:r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 flipV="1">
            <a:off x="4423145" y="3466214"/>
            <a:ext cx="531628" cy="509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61097" y="1082232"/>
            <a:ext cx="3976576" cy="1554272"/>
          </a:xfrm>
          <a:prstGeom prst="rect">
            <a:avLst/>
          </a:prstGeom>
          <a:solidFill>
            <a:schemeClr val="bg1"/>
          </a:solidFill>
          <a:ln w="127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Dematerialized</a:t>
            </a:r>
          </a:p>
          <a:p>
            <a:pPr lvl="1">
              <a:spcAft>
                <a:spcPts val="300"/>
              </a:spcAft>
            </a:pPr>
            <a:r>
              <a:rPr lang="en-US" sz="1400" dirty="0">
                <a:solidFill>
                  <a:schemeClr val="accent1"/>
                </a:solidFill>
              </a:rPr>
              <a:t>Smartphones dematerialized many products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Demonetized</a:t>
            </a:r>
          </a:p>
          <a:p>
            <a:pPr lvl="1">
              <a:spcAft>
                <a:spcPts val="300"/>
              </a:spcAft>
            </a:pPr>
            <a:r>
              <a:rPr lang="en-US" sz="1400" dirty="0" smtClean="0">
                <a:solidFill>
                  <a:schemeClr val="accent1"/>
                </a:solidFill>
              </a:rPr>
              <a:t>Skype: long </a:t>
            </a:r>
            <a:r>
              <a:rPr lang="en-US" sz="1400" dirty="0">
                <a:solidFill>
                  <a:schemeClr val="accent1"/>
                </a:solidFill>
              </a:rPr>
              <a:t>distance </a:t>
            </a:r>
            <a:r>
              <a:rPr lang="en-US" sz="1400" dirty="0" smtClean="0">
                <a:solidFill>
                  <a:schemeClr val="accent1"/>
                </a:solidFill>
              </a:rPr>
              <a:t>calls.  Beam: travel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Democratized</a:t>
            </a:r>
          </a:p>
          <a:p>
            <a:pPr lvl="1">
              <a:spcAft>
                <a:spcPts val="300"/>
              </a:spcAft>
            </a:pPr>
            <a:r>
              <a:rPr lang="en-US" sz="1400" dirty="0">
                <a:solidFill>
                  <a:schemeClr val="accent1"/>
                </a:solidFill>
              </a:rPr>
              <a:t>Smart phones &gt;&gt; Bill Clinton</a:t>
            </a:r>
          </a:p>
        </p:txBody>
      </p:sp>
    </p:spTree>
    <p:extLst>
      <p:ext uri="{BB962C8B-B14F-4D97-AF65-F5344CB8AC3E}">
        <p14:creationId xmlns:p14="http://schemas.microsoft.com/office/powerpoint/2010/main" val="40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 flipH="1">
            <a:off x="5289701" y="2020186"/>
            <a:ext cx="1111099" cy="350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465136" y="3394541"/>
            <a:ext cx="839971" cy="433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513524" y="3573739"/>
            <a:ext cx="18481" cy="870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967023" y="3394539"/>
            <a:ext cx="1348313" cy="35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1659" y="1850091"/>
            <a:ext cx="1201879" cy="520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6242" y="325733"/>
            <a:ext cx="5790046" cy="664571"/>
          </a:xfrm>
        </p:spPr>
        <p:txBody>
          <a:bodyPr>
            <a:normAutofit/>
          </a:bodyPr>
          <a:lstStyle/>
          <a:p>
            <a:r>
              <a:rPr lang="en-US" dirty="0" smtClean="0"/>
              <a:t>Our hard-wired challenge</a:t>
            </a:r>
            <a:endParaRPr lang="en-US" dirty="0"/>
          </a:p>
        </p:txBody>
      </p:sp>
      <p:sp>
        <p:nvSpPr>
          <p:cNvPr id="4" name="AutoShape 2" descr="Image result for linear graph"/>
          <p:cNvSpPr>
            <a:spLocks noChangeAspect="1" noChangeArrowheads="1"/>
          </p:cNvSpPr>
          <p:nvPr/>
        </p:nvSpPr>
        <p:spPr bwMode="auto">
          <a:xfrm>
            <a:off x="0" y="-102394"/>
            <a:ext cx="22916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7" descr="Image result for linear graphs"/>
          <p:cNvSpPr>
            <a:spLocks noChangeAspect="1" noChangeArrowheads="1"/>
          </p:cNvSpPr>
          <p:nvPr/>
        </p:nvSpPr>
        <p:spPr bwMode="auto">
          <a:xfrm>
            <a:off x="114583" y="11906"/>
            <a:ext cx="22916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3" descr="Image result for picture of earth"/>
          <p:cNvSpPr>
            <a:spLocks noChangeAspect="1" noChangeArrowheads="1"/>
          </p:cNvSpPr>
          <p:nvPr/>
        </p:nvSpPr>
        <p:spPr bwMode="auto">
          <a:xfrm>
            <a:off x="0" y="-102394"/>
            <a:ext cx="837892" cy="8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7" descr="Image result for amygdala"/>
          <p:cNvSpPr>
            <a:spLocks noChangeAspect="1" noChangeArrowheads="1"/>
          </p:cNvSpPr>
          <p:nvPr/>
        </p:nvSpPr>
        <p:spPr bwMode="auto">
          <a:xfrm>
            <a:off x="229167" y="126206"/>
            <a:ext cx="22916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r="8141"/>
          <a:stretch/>
        </p:blipFill>
        <p:spPr bwMode="auto">
          <a:xfrm>
            <a:off x="2934589" y="1550363"/>
            <a:ext cx="2860158" cy="225410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1" descr="Image result for positivity"/>
          <p:cNvSpPr>
            <a:spLocks noChangeAspect="1" noChangeArrowheads="1"/>
          </p:cNvSpPr>
          <p:nvPr/>
        </p:nvSpPr>
        <p:spPr bwMode="auto">
          <a:xfrm>
            <a:off x="343750" y="240506"/>
            <a:ext cx="22916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26" descr="Image result for smiley face"/>
          <p:cNvSpPr>
            <a:spLocks noChangeAspect="1" noChangeArrowheads="1"/>
          </p:cNvSpPr>
          <p:nvPr/>
        </p:nvSpPr>
        <p:spPr bwMode="auto">
          <a:xfrm>
            <a:off x="0" y="-102394"/>
            <a:ext cx="644532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81" tIns="34340" rIns="68681" bIns="343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1" y="1190845"/>
            <a:ext cx="2137537" cy="135033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4041"/>
            <a:ext cx="2484074" cy="138764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56" y="1122760"/>
            <a:ext cx="2413591" cy="159147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8521" b="42301"/>
          <a:stretch/>
        </p:blipFill>
        <p:spPr bwMode="auto">
          <a:xfrm>
            <a:off x="3675182" y="4265912"/>
            <a:ext cx="1676684" cy="729310"/>
          </a:xfrm>
          <a:prstGeom prst="rect">
            <a:avLst/>
          </a:prstGeom>
          <a:noFill/>
          <a:ln w="127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AutoShape 5" descr="Image result for linear grap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56" y="2984197"/>
            <a:ext cx="2413592" cy="153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4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14358</TotalTime>
  <Words>609</Words>
  <Application>Microsoft Office PowerPoint</Application>
  <PresentationFormat>On-screen Show (16:9)</PresentationFormat>
  <Paragraphs>139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Go Ahead, Be Disruptive</vt:lpstr>
      <vt:lpstr>Credit Where It is Due…</vt:lpstr>
      <vt:lpstr>Thank You Suitable Technologies and FIRST!   Kevin Rogers, Taylor Sewitt, Jamie Sachs</vt:lpstr>
      <vt:lpstr>Thank You Peter Diamandis!</vt:lpstr>
      <vt:lpstr>Agenda: Exponentials, Disruption, FIRST, and  Your Career(s)</vt:lpstr>
      <vt:lpstr>My hopes for this discussion</vt:lpstr>
      <vt:lpstr>Introduction to Exponentials and Disruptive Technologies</vt:lpstr>
      <vt:lpstr>The “6 Ds” of Exponential Technologies</vt:lpstr>
      <vt:lpstr>Our hard-wired challenge</vt:lpstr>
      <vt:lpstr>Innovation requires different thinking</vt:lpstr>
      <vt:lpstr>Experience Exponentials: Walking</vt:lpstr>
      <vt:lpstr>Experience Exponentials: Folding Paper</vt:lpstr>
      <vt:lpstr>Experience Exponentials: Lily Pads</vt:lpstr>
      <vt:lpstr>Experience Exponentials: Kurzweil Curve</vt:lpstr>
      <vt:lpstr>The truth and myth of “overnight success”</vt:lpstr>
      <vt:lpstr>Kurzweil Take 2: Some Exponential Predictions</vt:lpstr>
      <vt:lpstr>Great, but how does this all relate to FIRST?</vt:lpstr>
      <vt:lpstr>Some of today’s important exponential technologies</vt:lpstr>
      <vt:lpstr>Strong correlation to FIRST</vt:lpstr>
      <vt:lpstr>Question:  Does FIRST’s mission demand more?</vt:lpstr>
      <vt:lpstr>OK, now how does it relate to my career(s)?</vt:lpstr>
      <vt:lpstr>Anyone recognize this?</vt:lpstr>
      <vt:lpstr>How about now?</vt:lpstr>
      <vt:lpstr>How do Fukushima and exponentials relate to my careers?</vt:lpstr>
      <vt:lpstr>Challenges</vt:lpstr>
    </vt:vector>
  </TitlesOfParts>
  <Company>MRW Communications,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Balunas</dc:creator>
  <cp:lastModifiedBy>Jamie Sachs</cp:lastModifiedBy>
  <cp:revision>151</cp:revision>
  <dcterms:created xsi:type="dcterms:W3CDTF">2015-03-05T15:04:27Z</dcterms:created>
  <dcterms:modified xsi:type="dcterms:W3CDTF">2016-05-17T15:29:06Z</dcterms:modified>
</cp:coreProperties>
</file>