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Ubuntu" panose="020B0604020202020204" charset="0"/>
      <p:regular r:id="rId49"/>
      <p:bold r:id="rId50"/>
      <p:italic r:id="rId51"/>
      <p:boldItalic r:id="rId52"/>
    </p:embeddedFont>
    <p:embeddedFont>
      <p:font typeface="Dosis" panose="020B060402020202020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4941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109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53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704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72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49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58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395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739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076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942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21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546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39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49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020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434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310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017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992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977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254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8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90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552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846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628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941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534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957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896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90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410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56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955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026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65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79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52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0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03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20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83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268992" y="3485673"/>
            <a:ext cx="3507084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70"/>
              </a:spcBef>
              <a:buClr>
                <a:srgbClr val="FF0000"/>
              </a:buClr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0" y="4875476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125300" y="4870371"/>
            <a:ext cx="174367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90956" y="4876517"/>
            <a:ext cx="553044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4830212" y="2920713"/>
            <a:ext cx="5628794" cy="56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829" y="317266"/>
            <a:ext cx="1747587" cy="42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2902" y="4209180"/>
            <a:ext cx="852551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5341" y="4770689"/>
            <a:ext cx="2707639" cy="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01211" y="0"/>
            <a:ext cx="8229600" cy="103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923387" y="-1430564"/>
            <a:ext cx="32972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8096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463777" y="1371601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7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8096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758" cy="5510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8096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2176515"/>
            <a:ext cx="9144000" cy="14885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18916" y="2780019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18916" y="160822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buClr>
                <a:srgbClr val="FF0000"/>
              </a:buClr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270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24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10"/>
              </a:spcBef>
              <a:buClr>
                <a:srgbClr val="888888"/>
              </a:buClr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56241" y="325733"/>
            <a:ext cx="8229600" cy="6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449792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61925" algn="l" rtl="0">
              <a:spcBef>
                <a:spcPts val="300"/>
              </a:spcBef>
              <a:buClr>
                <a:srgbClr val="FF000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10001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449792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61925" algn="l" rtl="0">
              <a:spcBef>
                <a:spcPts val="300"/>
              </a:spcBef>
              <a:buClr>
                <a:srgbClr val="FF000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100012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01211" y="0"/>
            <a:ext cx="8229600" cy="103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449820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buClr>
                <a:srgbClr val="FF0000"/>
              </a:buClr>
              <a:buFont typeface="Arial"/>
              <a:buNone/>
              <a:defRPr sz="1500" b="1" i="0" u="none" strike="noStrike" cap="none">
                <a:solidFill>
                  <a:srgbClr val="0D30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01104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61925" algn="l" rtl="0">
              <a:spcBef>
                <a:spcPts val="300"/>
              </a:spcBef>
              <a:buClr>
                <a:srgbClr val="FF000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1190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30" y="1426370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00"/>
              </a:spcBef>
              <a:buClr>
                <a:srgbClr val="FF0000"/>
              </a:buClr>
              <a:buFont typeface="Arial"/>
              <a:buNone/>
              <a:defRPr sz="1500" b="1" i="0" u="none" strike="noStrike" cap="none">
                <a:solidFill>
                  <a:srgbClr val="0D30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30" y="1906191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61925" algn="l" rtl="0">
              <a:spcBef>
                <a:spcPts val="300"/>
              </a:spcBef>
              <a:buClr>
                <a:srgbClr val="FF000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1190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85725" algn="l" rtl="0">
              <a:spcBef>
                <a:spcPts val="270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9525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01211" y="0"/>
            <a:ext cx="8229600" cy="103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2" y="537279"/>
            <a:ext cx="382510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1324204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8096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4" y="1324204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buClr>
                <a:srgbClr val="FF0000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FF0000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42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4025505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buClr>
                <a:srgbClr val="FF0000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16428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3101211" y="0"/>
            <a:ext cx="8229600" cy="103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80962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292825" y="4875955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2740239" y="4869657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102417" y="4869657"/>
            <a:ext cx="136357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D30B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0D30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37963" y="4621439"/>
            <a:ext cx="1504188" cy="39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161" y="4695546"/>
            <a:ext cx="2093976" cy="3931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atista.com/2007/10/experiential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anu.se/" TargetMode="External"/><Relationship Id="rId5" Type="http://schemas.openxmlformats.org/officeDocument/2006/relationships/hyperlink" Target="https://openclipart.org/detail/17482/2d-cartoon-elephant" TargetMode="External"/><Relationship Id="rId4" Type="http://schemas.openxmlformats.org/officeDocument/2006/relationships/hyperlink" Target="http://www.lovepixar.com/character/m-o-the-cleaning-robot-from-wall-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4922403" y="2953746"/>
            <a:ext cx="4221596" cy="548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/>
              <a:t>Inspiring Women in STEM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4922405" y="3502578"/>
            <a:ext cx="2630313" cy="1314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/>
              <a:t>Presented by Aaron Willcock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035625"/>
            <a:ext cx="41280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“There are two FTA’s here? Where’s the other one?”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Context:</a:t>
            </a:r>
            <a:br>
              <a:rPr lang="en-US"/>
            </a:br>
            <a:r>
              <a:rPr lang="en-US"/>
              <a:t>Working with the only female FTA in Michigan, often goes unrecognized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Anecdotal Evidence - Who’s the other FTA?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l="28619" t="20140" r="26368"/>
          <a:stretch/>
        </p:blipFill>
        <p:spPr>
          <a:xfrm>
            <a:off x="4704900" y="1103125"/>
            <a:ext cx="2658149" cy="35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Challenges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035625"/>
            <a:ext cx="5972100" cy="329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Font typeface="Ubuntu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“The first step in solving any problem is recognizing there is one”</a:t>
            </a:r>
            <a:br>
              <a:rPr lang="en-US">
                <a:latin typeface="Ubuntu"/>
                <a:ea typeface="Ubuntu"/>
                <a:cs typeface="Ubuntu"/>
                <a:sym typeface="Ubuntu"/>
              </a:rPr>
            </a:br>
            <a:r>
              <a:rPr lang="en-US">
                <a:latin typeface="Ubuntu"/>
                <a:ea typeface="Ubuntu"/>
                <a:cs typeface="Ubuntu"/>
                <a:sym typeface="Ubuntu"/>
              </a:rPr>
              <a:t>- Will McAvoy, </a:t>
            </a:r>
            <a:r>
              <a:rPr lang="en-US" i="1">
                <a:latin typeface="Ubuntu"/>
                <a:ea typeface="Ubuntu"/>
                <a:cs typeface="Ubuntu"/>
                <a:sym typeface="Ubuntu"/>
              </a:rPr>
              <a:t>The Newsroom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228600" algn="l" rtl="0">
              <a:spcBef>
                <a:spcPts val="0"/>
              </a:spcBef>
              <a:buFont typeface="Ubuntu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Women face challenges in STEM pathways that are not always</a:t>
            </a:r>
            <a:br>
              <a:rPr lang="en-US">
                <a:latin typeface="Ubuntu"/>
                <a:ea typeface="Ubuntu"/>
                <a:cs typeface="Ubuntu"/>
                <a:sym typeface="Ubuntu"/>
              </a:rPr>
            </a:br>
            <a:r>
              <a:rPr lang="en-US">
                <a:latin typeface="Ubuntu"/>
                <a:ea typeface="Ubuntu"/>
                <a:cs typeface="Ubuntu"/>
                <a:sym typeface="Ubuntu"/>
              </a:rPr>
              <a:t>incurred elsewhere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758" cy="5510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/>
              <a:t>The first step in solving a problem...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522" y="1810024"/>
            <a:ext cx="2882151" cy="209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Stereotypes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“Female engineering students held weaker implicit gender-math and gender-reasoning stereotypes” [1]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STEM is </a:t>
            </a:r>
            <a:r>
              <a:rPr lang="en-US" b="1"/>
              <a:t>not correlated </a:t>
            </a:r>
            <a:r>
              <a:rPr lang="en-US"/>
              <a:t>with Women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Stereotype </a:t>
            </a:r>
            <a:r>
              <a:rPr lang="en-US" b="1"/>
              <a:t>Threat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“Women’s </a:t>
            </a:r>
            <a:r>
              <a:rPr lang="en-US" b="1"/>
              <a:t>impaired performance, occurring on the math items only </a:t>
            </a:r>
            <a:r>
              <a:rPr lang="en-US"/>
              <a:t>(i.e., specific to the domain in which women are negatively stereotyped) suggests an influence of psychological and interpersonal processes on seemingly objective test outcomes” [2]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Organizational Practices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“Formal and </a:t>
            </a:r>
            <a:r>
              <a:rPr lang="en-US" b="1"/>
              <a:t>covert </a:t>
            </a:r>
            <a:r>
              <a:rPr lang="en-US"/>
              <a:t>organisational </a:t>
            </a:r>
            <a:r>
              <a:rPr lang="en-US" b="1"/>
              <a:t>practices</a:t>
            </a:r>
            <a:r>
              <a:rPr lang="en-US"/>
              <a:t>, which upheld gender discrimination and bias, were the main challenges that women face” [3]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“</a:t>
            </a:r>
            <a:r>
              <a:rPr lang="en-US" b="1"/>
              <a:t>Lack of confidence in women’s competence</a:t>
            </a:r>
            <a:r>
              <a:rPr lang="en-US"/>
              <a:t>” [3]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Countermeasures: Resistance to Challenges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Resistance to Challenges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“Elements of women’s resilience included the use of femininity, adopting male characteristics, </a:t>
            </a:r>
            <a:r>
              <a:rPr lang="en-US" b="1"/>
              <a:t>mentorship</a:t>
            </a:r>
            <a:r>
              <a:rPr lang="en-US"/>
              <a:t>, and </a:t>
            </a:r>
            <a:r>
              <a:rPr lang="en-US" b="1"/>
              <a:t>intrinsic motivational factors</a:t>
            </a:r>
            <a:r>
              <a:rPr lang="en-US"/>
              <a:t>” [3]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Focus on factors </a:t>
            </a:r>
            <a:r>
              <a:rPr lang="en-US" i="1"/>
              <a:t>we</a:t>
            </a:r>
            <a:r>
              <a:rPr lang="en-US"/>
              <a:t> can influence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Why So Few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Women have coping mechanisms, have clearly been successful, are progressing in the field… why still so few?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Networking practices </a:t>
            </a:r>
            <a:r>
              <a:rPr lang="en-US" b="1"/>
              <a:t>overlook women</a:t>
            </a:r>
            <a:r>
              <a:rPr lang="en-US"/>
              <a:t> [4]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Ex. Position held by a male, replaced by a male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Best Practices by Organizations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Fill </a:t>
            </a:r>
            <a:r>
              <a:rPr lang="en-US" b="1"/>
              <a:t>leadership positions</a:t>
            </a:r>
            <a:r>
              <a:rPr lang="en-US"/>
              <a:t> with competent women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The path must be repeatable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Provide </a:t>
            </a:r>
            <a:r>
              <a:rPr lang="en-US" b="1"/>
              <a:t>mentorship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 b="1"/>
              <a:t>Support from the very top</a:t>
            </a:r>
            <a:r>
              <a:rPr lang="en-US"/>
              <a:t> of the organization [4]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Overview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Background &amp; Motivation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Anecdotes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Session Goals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Problems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Challenges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Countermeasures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Tools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Conclusion: Takeaways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Discussion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050" y="1082150"/>
            <a:ext cx="3945550" cy="39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Advisability?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Why encourage women to enter a field with so many challenges?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“It is essential for companies to have the most talented people, </a:t>
            </a:r>
            <a:r>
              <a:rPr lang="en-US" b="1"/>
              <a:t>whatever their gender or race</a:t>
            </a:r>
            <a:r>
              <a:rPr lang="en-US"/>
              <a:t>” [4]</a:t>
            </a:r>
          </a:p>
        </p:txBody>
      </p:sp>
      <p:sp>
        <p:nvSpPr>
          <p:cNvPr id="209" name="Shape 209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Tools: Mentoring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Mentoring: Project Kaleidoscope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Program for building leadership skills, agency, teamwork, communication, and performance [5]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Kolb Experiential Learning Cycle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“Cycle begins with a </a:t>
            </a:r>
            <a:r>
              <a:rPr lang="en-US" b="1"/>
              <a:t>concrete experience</a:t>
            </a:r>
            <a:r>
              <a:rPr lang="en-US"/>
              <a:t> - an event or exercise in which the learner actively participates”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b="1"/>
              <a:t>Reflect </a:t>
            </a:r>
            <a:r>
              <a:rPr lang="en-US"/>
              <a:t>on what happened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b="1"/>
              <a:t>Expand</a:t>
            </a:r>
            <a:r>
              <a:rPr lang="en-US"/>
              <a:t> on it, “So what?”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b="1"/>
              <a:t>Apply</a:t>
            </a:r>
            <a:r>
              <a:rPr lang="en-US"/>
              <a:t> it to the “real world” [5]</a:t>
            </a:r>
          </a:p>
        </p:txBody>
      </p:sp>
      <p:sp>
        <p:nvSpPr>
          <p:cNvPr id="221" name="Shape 221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Kolb Experiential Learning Cycle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5773475" y="1208400"/>
            <a:ext cx="31578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CAD Sheet Metal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Program a robot to drive forward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Crimp / wire a motor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75" y="1144062"/>
            <a:ext cx="4639050" cy="342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Tools: Leadership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“</a:t>
            </a:r>
            <a:r>
              <a:rPr lang="en-US" b="1"/>
              <a:t>Participative leadership has a positive relationship with job performance</a:t>
            </a:r>
            <a:r>
              <a:rPr lang="en-US"/>
              <a:t>” [6]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Participatory leadership improves </a:t>
            </a:r>
            <a:r>
              <a:rPr lang="en-US" b="1"/>
              <a:t>performance</a:t>
            </a:r>
            <a:r>
              <a:rPr lang="en-US"/>
              <a:t>, mediated </a:t>
            </a:r>
            <a:r>
              <a:rPr lang="en-US" b="1"/>
              <a:t>via trust</a:t>
            </a:r>
            <a:r>
              <a:rPr lang="en-US"/>
              <a:t> between employer and intern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Ask for input</a:t>
            </a:r>
            <a:r>
              <a:rPr lang="en-US"/>
              <a:t> on decisions, incorporate ideas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Participative Leadership</a:t>
            </a:r>
          </a:p>
        </p:txBody>
      </p:sp>
      <p:sp>
        <p:nvSpPr>
          <p:cNvPr id="240" name="Shape 240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“</a:t>
            </a:r>
            <a:r>
              <a:rPr lang="en-US" b="1"/>
              <a:t>Empowering leadership </a:t>
            </a:r>
            <a:r>
              <a:rPr lang="en-US"/>
              <a:t>positively affected </a:t>
            </a:r>
            <a:r>
              <a:rPr lang="en-US" b="1"/>
              <a:t>psychological empowerment</a:t>
            </a:r>
            <a:r>
              <a:rPr lang="en-US"/>
              <a:t>, which in turn influenced both </a:t>
            </a:r>
            <a:r>
              <a:rPr lang="en-US" b="1"/>
              <a:t>intrinsic motivation </a:t>
            </a:r>
            <a:r>
              <a:rPr lang="en-US"/>
              <a:t>and creative process engagement” [7]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Recall: </a:t>
            </a:r>
            <a:r>
              <a:rPr lang="en-US" b="1"/>
              <a:t>Intrinsic motivation </a:t>
            </a:r>
            <a:r>
              <a:rPr lang="en-US"/>
              <a:t>- one of women’s resistance to challenges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Creative process = Ancillary benefit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Empowered Leadership</a:t>
            </a:r>
          </a:p>
        </p:txBody>
      </p:sp>
      <p:sp>
        <p:nvSpPr>
          <p:cNvPr id="247" name="Shape 247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Create / fill </a:t>
            </a:r>
            <a:r>
              <a:rPr lang="en-US" b="1"/>
              <a:t>positions with women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Female role models are strong motivators [4]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Be </a:t>
            </a:r>
            <a:r>
              <a:rPr lang="en-US" b="1"/>
              <a:t>supportive </a:t>
            </a:r>
            <a:r>
              <a:rPr lang="en-US"/>
              <a:t>through care and consideration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Likely easier for female mentors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Pause to </a:t>
            </a:r>
            <a:r>
              <a:rPr lang="en-US" b="1"/>
              <a:t>show importance to overall goal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Excellent vision code! It’ll make for a smooth auton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Express </a:t>
            </a:r>
            <a:r>
              <a:rPr lang="en-US" b="1"/>
              <a:t>confidence</a:t>
            </a:r>
            <a:r>
              <a:rPr lang="en-US"/>
              <a:t>, reinforce after setbacks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You have to believe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Provide </a:t>
            </a:r>
            <a:r>
              <a:rPr lang="en-US" b="1"/>
              <a:t>autonomy</a:t>
            </a:r>
            <a:r>
              <a:rPr lang="en-US"/>
              <a:t>, avoid “helicoptering”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Implementing P.L. and E.L.</a:t>
            </a:r>
          </a:p>
        </p:txBody>
      </p:sp>
      <p:sp>
        <p:nvSpPr>
          <p:cNvPr id="254" name="Shape 254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Tools: Shame Resilience Theory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Brené Brown - BSW, MSW, PhD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Framework for understanding </a:t>
            </a:r>
            <a:r>
              <a:rPr lang="en-US" b="1"/>
              <a:t>impact of shame on women</a:t>
            </a:r>
            <a:r>
              <a:rPr lang="en-US"/>
              <a:t>, triggers, and countermeasures [8]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Identifies socio-cultural expectations that form a web of shame triggers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Shame Resilience Theory: Overview</a:t>
            </a:r>
          </a:p>
        </p:txBody>
      </p:sp>
      <p:sp>
        <p:nvSpPr>
          <p:cNvPr id="266" name="Shape 266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Background and Motivation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Shame </a:t>
            </a:r>
            <a:r>
              <a:rPr lang="en-US"/>
              <a:t>= I am a bad programmer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Flaw is within the individual [8]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Guilt </a:t>
            </a:r>
            <a:r>
              <a:rPr lang="en-US"/>
              <a:t>= I made a poor code choice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Flaw is in a decision, NOT self [8]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Growth = I can find a better way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Flaw is in a decision, NOT self AND room to grow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Shame Resilience Theory: Definitions</a:t>
            </a:r>
          </a:p>
        </p:txBody>
      </p:sp>
      <p:sp>
        <p:nvSpPr>
          <p:cNvPr id="273" name="Shape 273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Tools: SRT Countermeasures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When sharing doubts about a task, </a:t>
            </a:r>
            <a:r>
              <a:rPr lang="en-US" b="1"/>
              <a:t>understand</a:t>
            </a:r>
            <a:r>
              <a:rPr lang="en-US"/>
              <a:t>, take, and </a:t>
            </a:r>
            <a:r>
              <a:rPr lang="en-US" b="1"/>
              <a:t>feel another’s perspective </a:t>
            </a:r>
            <a:r>
              <a:rPr lang="en-US"/>
              <a:t>[8]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Be</a:t>
            </a:r>
            <a:r>
              <a:rPr lang="en-US"/>
              <a:t> </a:t>
            </a:r>
            <a:r>
              <a:rPr lang="en-US" b="1"/>
              <a:t>vulnerable</a:t>
            </a:r>
            <a:r>
              <a:rPr lang="en-US"/>
              <a:t>, share from your own experiences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Ford plant window + My First Auton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SRT - Empathy, Vulnerability</a:t>
            </a:r>
          </a:p>
        </p:txBody>
      </p:sp>
      <p:sp>
        <p:nvSpPr>
          <p:cNvPr id="285" name="Shape 285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SRT - Reach Out, Don’t Shame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Provide an environment where </a:t>
            </a:r>
            <a:r>
              <a:rPr lang="en-US" b="1"/>
              <a:t>reaching out for help is safe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Do not reinforce stereotypes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Ex. Problem was because of arithmetic error, not gender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Don’t shame failures</a:t>
            </a:r>
            <a:r>
              <a:rPr lang="en-US"/>
              <a:t>, understand the difference between shame and guilt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Combat self-degrading attitudes</a:t>
            </a:r>
          </a:p>
        </p:txBody>
      </p:sp>
      <p:sp>
        <p:nvSpPr>
          <p:cNvPr id="292" name="Shape 292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Progress &amp; Regression - Personal Experience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Provided the right environment, growth occurs, often </a:t>
            </a:r>
            <a:r>
              <a:rPr lang="en-US" i="1"/>
              <a:t>quickly and superficially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Continue P.L., E.L., and SRT regardless of forward progress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Counter regression after mistakes with SRT and an understanding of </a:t>
            </a:r>
            <a:r>
              <a:rPr lang="en-US" b="1"/>
              <a:t>Imposter Syndrome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Tools: Imposter Syndrome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Imposter Syndrome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“Psychological phenomenon in which people are </a:t>
            </a:r>
            <a:r>
              <a:rPr lang="en-US" b="1"/>
              <a:t>unable to internalize accomplishments</a:t>
            </a:r>
            <a:r>
              <a:rPr lang="en-US"/>
              <a:t>” [9]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“Proof of </a:t>
            </a:r>
            <a:r>
              <a:rPr lang="en-US" b="1"/>
              <a:t>success is dismissed as luck</a:t>
            </a:r>
            <a:r>
              <a:rPr lang="en-US"/>
              <a:t>, timing, ... deceiving” [10]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“Notably, imposter syndrome is particularly common among high-achieving women” [10]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Take the syndrome as a sign you’re doing your job</a:t>
            </a:r>
          </a:p>
        </p:txBody>
      </p:sp>
      <p:sp>
        <p:nvSpPr>
          <p:cNvPr id="311" name="Shape 311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Conclusion: Takeaways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Takeaways (1/2)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Women in STEM face a number of challenges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Resistance</a:t>
            </a:r>
            <a:r>
              <a:rPr lang="en-US"/>
              <a:t>: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Mentors, female role models, intrinsic motives, support networks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Empowering </a:t>
            </a:r>
            <a:r>
              <a:rPr lang="en-US"/>
              <a:t>&amp; </a:t>
            </a:r>
            <a:r>
              <a:rPr lang="en-US" b="1"/>
              <a:t>Participatory Leadership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Place women in lead positions, </a:t>
            </a:r>
            <a:r>
              <a:rPr lang="en-US" b="1"/>
              <a:t>highlight contribution</a:t>
            </a:r>
            <a:r>
              <a:rPr lang="en-US"/>
              <a:t>, </a:t>
            </a:r>
            <a:r>
              <a:rPr lang="en-US" b="1"/>
              <a:t>confidence</a:t>
            </a:r>
            <a:r>
              <a:rPr lang="en-US"/>
              <a:t>, autonomy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Kolb</a:t>
            </a:r>
            <a:r>
              <a:rPr lang="en-US"/>
              <a:t> </a:t>
            </a:r>
            <a:r>
              <a:rPr lang="en-US" b="1"/>
              <a:t>Cycle</a:t>
            </a:r>
            <a:r>
              <a:rPr lang="en-US"/>
              <a:t> + </a:t>
            </a:r>
            <a:r>
              <a:rPr lang="en-US" b="1"/>
              <a:t>Lead positions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Opportunity to learn, gain confidence, and demonstrate capability to self</a:t>
            </a:r>
          </a:p>
        </p:txBody>
      </p:sp>
      <p:sp>
        <p:nvSpPr>
          <p:cNvPr id="323" name="Shape 323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Takeaways (2/2)</a:t>
            </a:r>
          </a:p>
        </p:txBody>
      </p:sp>
      <p:sp>
        <p:nvSpPr>
          <p:cNvPr id="329" name="Shape 329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SRT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Empathy, Vulnerability, Reaching 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Safe workspace</a:t>
            </a:r>
            <a:r>
              <a:rPr lang="en-US"/>
              <a:t>: SRT + E.L.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b="1"/>
              <a:t>Creativity through Mistakes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Respond to mistakes WITHOUT shaming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Use SRT + Imposter Syndrome to counter regression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/>
              <a:t>Facilitate creativity through supportive, trusting leads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056241" y="325733"/>
            <a:ext cx="8229600" cy="664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Background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449792"/>
            <a:ext cx="4038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ThunderChickens 217 (2011-2012)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Mentor (2014-present)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Volunteer (2013-present)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FIRST Technical Advisor (FTA)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Control System Advisor (CSA)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Cross the Road Electronics (2013-2015)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CS PhD Student Wayne State</a:t>
            </a:r>
            <a:br>
              <a:rPr lang="en-US"/>
            </a:br>
            <a:r>
              <a:rPr lang="en-US"/>
              <a:t>(2016 - a long time)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t="17573"/>
          <a:stretch/>
        </p:blipFill>
        <p:spPr>
          <a:xfrm>
            <a:off x="953050" y="1275899"/>
            <a:ext cx="2342450" cy="35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Closing Notes - Head Fakes</a:t>
            </a:r>
          </a:p>
        </p:txBody>
      </p:sp>
      <p:sp>
        <p:nvSpPr>
          <p:cNvPr id="336" name="Shape 336"/>
          <p:cNvSpPr>
            <a:spLocks noGrp="1"/>
          </p:cNvSpPr>
          <p:nvPr>
            <p:ph type="dt" idx="10"/>
          </p:nvPr>
        </p:nvSpPr>
        <p:spPr>
          <a:xfrm>
            <a:off x="6292825" y="4875955"/>
            <a:ext cx="2133600" cy="27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</a:pPr>
            <a:r>
              <a:rPr lang="en-US"/>
              <a:t>Inspired by Randy Pausch’s </a:t>
            </a:r>
            <a:r>
              <a:rPr lang="en-US" i="1"/>
              <a:t>Last Lecture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AutoNum type="arabicPeriod"/>
            </a:pPr>
            <a:r>
              <a:rPr lang="en-US"/>
              <a:t>FIRST is more than robots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AutoNum type="alphaLcPeriod"/>
            </a:pPr>
            <a:r>
              <a:rPr lang="en-US"/>
              <a:t>Gold medals are nice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AutoNum type="alphaLcPeriod"/>
            </a:pPr>
            <a:r>
              <a:rPr lang="en-US"/>
              <a:t>Life lessons are nicer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AutoNum type="arabicPeriod"/>
            </a:pPr>
            <a:r>
              <a:rPr lang="en-US"/>
              <a:t>We cannot actualize another’s potential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AutoNum type="alphaLcPeriod"/>
            </a:pPr>
            <a:r>
              <a:rPr lang="en-US"/>
              <a:t>They have the keys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AutoNum type="alphaLcPeriod"/>
            </a:pPr>
            <a:r>
              <a:rPr lang="en-US"/>
              <a:t>We can convince students to use them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AutoNum type="alphaLcPeriod"/>
            </a:pPr>
            <a:r>
              <a:rPr lang="en-US"/>
              <a:t>We can create a space that enables them to pursue their dreams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Acknowledgements (My Motivation)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035625"/>
            <a:ext cx="40881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Carina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Caitlin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Ellen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Kristen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Mom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My Students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136600" y="1035625"/>
            <a:ext cx="5840700" cy="3297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 sz="3600">
                <a:latin typeface="Dosis"/>
                <a:ea typeface="Dosis"/>
                <a:cs typeface="Dosis"/>
                <a:sym typeface="Dosis"/>
              </a:rPr>
              <a:t>For your courage, persistence, support, and inspiration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Citations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[1] Smeding A. Women in Science, Technology, Engineering, and Mathematics (STEM): An Investigation of Their Implicit Gender Stereotypes and Stereotypes’ Connectedness to Math Performance. Sex Roles. 2012;67:617-629.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[2] Koch SC, Konigorski S, Sieverding M. Sexist Behavior Undermines Women's Performance in a Job Application Situation. Sex Roles: A Journal of Research. 2014;70:79.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[3] Martin P, Barnard A. The experience of women in male-dominated occupations: a constructivist grounded theory inquiry. South African Journal of Industrial Psychology. 2013;39:1.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[4] National Academy of Sciences. Women Engineers: Why So Few? J Manage Eng. 1994;10:20-23.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[5] Elrod S, Kezar A. Developing Leadership in STEM Fields: The PKAL Summer Leadership Institute. Journal of Leadership Studies. 2014;8:33-39.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*[6] 2012 ANZAM Conference held at Perth Convention Centre, Perth, 2012-12-05to 2012-12-07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[7] Zhang X, Bartol KM. LINKING EMPOWERING LEADERSHIP AND EMPLOYEE CREATIVITY: THE INFLUENCE OF PSYCHOLOGICAL EMPOWERMENT, INTRINSIC MOTIVATION, AND CREATIVE PROCESS ENGAGEMENT. Academy of Management Journal. 2010;53:107.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[8] Brown B. Shame Resilience Theory: A Grounded Theory Study on Women and Shame. Fam Soc. 2006;87:43-52.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[9] Clance, P. R., &amp; Imes, S. A. (1978). The imposter phenomenon in high achieving women: Dynamics and therapeutic intervention. Psychotherapy: Theory, Research &amp; Practice, 15(3), 241-247. doi:10.1037/h0086006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[10] Clance, P. R., &amp; Imes, S. A. (1978). The imposter phenomenon in high achieving women: Dynamics and therapeutic intervention. Psychotherapy: Theory, Research &amp; Practice, 15(3), 241-247. doi:10.1037/h0086006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Kolb Cycle: 		</a:t>
            </a:r>
            <a:r>
              <a:rPr lang="en-US" sz="1000" u="sng">
                <a:solidFill>
                  <a:schemeClr val="hlink"/>
                </a:solidFill>
                <a:hlinkClick r:id="rId3"/>
              </a:rPr>
              <a:t>http://www.edbatista.com/2007/10/experiential.html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Wall-E and M-O: 	</a:t>
            </a:r>
            <a:r>
              <a:rPr lang="en-US" sz="1000" u="sng">
                <a:solidFill>
                  <a:schemeClr val="hlink"/>
                </a:solidFill>
                <a:hlinkClick r:id="rId4"/>
              </a:rPr>
              <a:t>http://www.lovepixar.com/character/m-o-the-cleaning-robot-from-wall-e/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Pink Elephant: 		</a:t>
            </a:r>
            <a:r>
              <a:rPr lang="en-US" sz="1100"/>
              <a:t>Lemmling - </a:t>
            </a:r>
            <a:r>
              <a:rPr lang="en-US" sz="1100" u="sng">
                <a:solidFill>
                  <a:srgbClr val="1155CC"/>
                </a:solidFill>
                <a:hlinkClick r:id="rId5"/>
              </a:rPr>
              <a:t>https://openclipart.org/detail/17482/2d-cartoon-elephant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en-US" sz="1000"/>
              <a:t>It’s the same Distance: 	Emanu - </a:t>
            </a:r>
            <a:r>
              <a:rPr lang="en-US" sz="1100" u="sng">
                <a:solidFill>
                  <a:srgbClr val="1155CC"/>
                </a:solidFill>
                <a:hlinkClick r:id="rId6"/>
              </a:rPr>
              <a:t>http://www.emanu.se/</a:t>
            </a:r>
            <a:r>
              <a:rPr lang="en-US" sz="1000"/>
              <a:t/>
            </a:r>
            <a:br>
              <a:rPr lang="en-US" sz="1000"/>
            </a:br>
            <a:endParaRPr lang="en-US" sz="10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056241" y="325733"/>
            <a:ext cx="8229600" cy="664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Motivation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449792"/>
            <a:ext cx="4038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No understanding of gender gap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No experiences with intolerance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Industry and FIRST provided perspective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Mentor behavior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Student blame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Inclusion / Exclusion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Realization and research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049" y="1449799"/>
            <a:ext cx="3920749" cy="294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18916" y="2475219"/>
            <a:ext cx="7772400" cy="10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Anecdotal Evidence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Anecdotal Evidence - Look Pretty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“Just stand there and look pretty.</a:t>
            </a:r>
            <a:br>
              <a:rPr lang="en-US"/>
            </a:br>
            <a:r>
              <a:rPr lang="en-US"/>
              <a:t>You’re doing a great job!”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Context: Lifting heavy objects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Anecdotal Evidence - It’s because a girl did it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“That’s what happens when the girls plug in the battery”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Context: Lost match and did not function because battery connection became undone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035623"/>
            <a:ext cx="8229600" cy="32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“It’s because a woman programmed it”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Context: Bug in code preventing robot operation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56241" y="430306"/>
            <a:ext cx="6087900" cy="55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Anecdotal Evidence - Because it’s a woman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Microsoft Office PowerPoint</Application>
  <PresentationFormat>On-screen Show (16:9)</PresentationFormat>
  <Paragraphs>223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Ubuntu</vt:lpstr>
      <vt:lpstr>Dosis</vt:lpstr>
      <vt:lpstr>Office Theme</vt:lpstr>
      <vt:lpstr>Inspiring Women in STEM</vt:lpstr>
      <vt:lpstr>Overview</vt:lpstr>
      <vt:lpstr>Background and Motivation</vt:lpstr>
      <vt:lpstr>Background</vt:lpstr>
      <vt:lpstr>Motivation</vt:lpstr>
      <vt:lpstr>Anecdotal Evidence</vt:lpstr>
      <vt:lpstr>Anecdotal Evidence - Look Pretty</vt:lpstr>
      <vt:lpstr>Anecdotal Evidence - It’s because a girl did it</vt:lpstr>
      <vt:lpstr>Anecdotal Evidence - Because it’s a woman</vt:lpstr>
      <vt:lpstr>Anecdotal Evidence - Who’s the other FTA?</vt:lpstr>
      <vt:lpstr>Challenges</vt:lpstr>
      <vt:lpstr>The first step in solving a problem...</vt:lpstr>
      <vt:lpstr>Stereotypes</vt:lpstr>
      <vt:lpstr>Stereotype Threat</vt:lpstr>
      <vt:lpstr>Organizational Practices</vt:lpstr>
      <vt:lpstr>Countermeasures: Resistance to Challenges</vt:lpstr>
      <vt:lpstr>Resistance to Challenges</vt:lpstr>
      <vt:lpstr>Why So Few</vt:lpstr>
      <vt:lpstr>Best Practices by Organizations</vt:lpstr>
      <vt:lpstr>Advisability?</vt:lpstr>
      <vt:lpstr>Tools: Mentoring</vt:lpstr>
      <vt:lpstr>Mentoring: Project Kaleidoscope</vt:lpstr>
      <vt:lpstr>Kolb Experiential Learning Cycle</vt:lpstr>
      <vt:lpstr>Tools: Leadership</vt:lpstr>
      <vt:lpstr>Participative Leadership</vt:lpstr>
      <vt:lpstr>Empowered Leadership</vt:lpstr>
      <vt:lpstr>Implementing P.L. and E.L.</vt:lpstr>
      <vt:lpstr>Tools: Shame Resilience Theory</vt:lpstr>
      <vt:lpstr>Shame Resilience Theory: Overview</vt:lpstr>
      <vt:lpstr>Shame Resilience Theory: Definitions</vt:lpstr>
      <vt:lpstr>Tools: SRT Countermeasures</vt:lpstr>
      <vt:lpstr>SRT - Empathy, Vulnerability</vt:lpstr>
      <vt:lpstr>SRT - Reach Out, Don’t Shame</vt:lpstr>
      <vt:lpstr>Progress &amp; Regression - Personal Experience</vt:lpstr>
      <vt:lpstr>Tools: Imposter Syndrome</vt:lpstr>
      <vt:lpstr>Imposter Syndrome</vt:lpstr>
      <vt:lpstr>Conclusion: Takeaways</vt:lpstr>
      <vt:lpstr>Takeaways (1/2)</vt:lpstr>
      <vt:lpstr>Takeaways (2/2)</vt:lpstr>
      <vt:lpstr>Closing Notes - Head Fakes</vt:lpstr>
      <vt:lpstr>Acknowledgements (My Motivation)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Inspiring Women in STEM</dc:title>
  <dc:creator>Jamie Sachs</dc:creator>
  <cp:lastModifiedBy>Jamie Sachs</cp:lastModifiedBy>
  <cp:revision>1</cp:revision>
  <dcterms:modified xsi:type="dcterms:W3CDTF">2016-05-16T18:49:06Z</dcterms:modified>
</cp:coreProperties>
</file>