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comments/comment2.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3.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4.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5.xml" ContentType="application/vnd.openxmlformats-officedocument.presentationml.comments+xml"/>
  <Override PartName="/ppt/notesSlides/notesSlide17.xml" ContentType="application/vnd.openxmlformats-officedocument.presentationml.notesSlide+xml"/>
  <Override PartName="/ppt/comments/comment6.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comment7.xml" ContentType="application/vnd.openxmlformats-officedocument.presentationml.comments+xml"/>
  <Override PartName="/ppt/notesSlides/notesSlide23.xml" ContentType="application/vnd.openxmlformats-officedocument.presentationml.notesSlide+xml"/>
  <Override PartName="/ppt/comments/comment8.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comment9.xml" ContentType="application/vnd.openxmlformats-officedocument.presentationml.comments+xml"/>
  <Override PartName="/ppt/notesSlides/notesSlide27.xml" ContentType="application/vnd.openxmlformats-officedocument.presentationml.notesSlide+xml"/>
  <Override PartName="/ppt/comments/comment10.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comment11.xml" ContentType="application/vnd.openxmlformats-officedocument.presentationml.comments+xml"/>
  <Override PartName="/ppt/notesSlides/notesSlide30.xml" ContentType="application/vnd.openxmlformats-officedocument.presentationml.notesSlide+xml"/>
  <Override PartName="/ppt/comments/comment12.xml" ContentType="application/vnd.openxmlformats-officedocument.presentationml.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comment13.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14.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15.xml" ContentType="application/vnd.openxmlformats-officedocument.presentationml.comment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omments/comment16.xml" ContentType="application/vnd.openxmlformats-officedocument.presentationml.comment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Lst>
  <p:sldSz cx="9144000" cy="5143500" type="screen16x9"/>
  <p:notesSz cx="6858000" cy="9144000"/>
  <p:defaultTextStyle>
    <a:lvl1pPr defTabSz="457200">
      <a:defRPr>
        <a:latin typeface="Calibri"/>
        <a:ea typeface="Calibri"/>
        <a:cs typeface="Calibri"/>
        <a:sym typeface="Calibri"/>
      </a:defRPr>
    </a:lvl1pPr>
    <a:lvl2pPr indent="457200" defTabSz="457200">
      <a:defRPr>
        <a:latin typeface="Calibri"/>
        <a:ea typeface="Calibri"/>
        <a:cs typeface="Calibri"/>
        <a:sym typeface="Calibri"/>
      </a:defRPr>
    </a:lvl2pPr>
    <a:lvl3pPr indent="914400" defTabSz="457200">
      <a:defRPr>
        <a:latin typeface="Calibri"/>
        <a:ea typeface="Calibri"/>
        <a:cs typeface="Calibri"/>
        <a:sym typeface="Calibri"/>
      </a:defRPr>
    </a:lvl3pPr>
    <a:lvl4pPr indent="1371600" defTabSz="457200">
      <a:defRPr>
        <a:latin typeface="Calibri"/>
        <a:ea typeface="Calibri"/>
        <a:cs typeface="Calibri"/>
        <a:sym typeface="Calibri"/>
      </a:defRPr>
    </a:lvl4pPr>
    <a:lvl5pPr indent="1828800" defTabSz="457200">
      <a:defRPr>
        <a:latin typeface="Calibri"/>
        <a:ea typeface="Calibri"/>
        <a:cs typeface="Calibri"/>
        <a:sym typeface="Calibri"/>
      </a:defRPr>
    </a:lvl5pPr>
    <a:lvl6pPr indent="2286000" defTabSz="457200">
      <a:defRPr>
        <a:latin typeface="Calibri"/>
        <a:ea typeface="Calibri"/>
        <a:cs typeface="Calibri"/>
        <a:sym typeface="Calibri"/>
      </a:defRPr>
    </a:lvl6pPr>
    <a:lvl7pPr indent="2743200" defTabSz="457200">
      <a:defRPr>
        <a:latin typeface="Calibri"/>
        <a:ea typeface="Calibri"/>
        <a:cs typeface="Calibri"/>
        <a:sym typeface="Calibri"/>
      </a:defRPr>
    </a:lvl7pPr>
    <a:lvl8pPr indent="3200400" defTabSz="457200">
      <a:defRPr>
        <a:latin typeface="Calibri"/>
        <a:ea typeface="Calibri"/>
        <a:cs typeface="Calibri"/>
        <a:sym typeface="Calibri"/>
      </a:defRPr>
    </a:lvl8pPr>
    <a:lvl9pPr indent="3657600" defTabSz="457200">
      <a:defRPr>
        <a:latin typeface="Calibri"/>
        <a:ea typeface="Calibri"/>
        <a:cs typeface="Calibri"/>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uthor" initials="A" lastIdx="17"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4-23T11:24:04.299" idx="1">
    <p:pos x="12" y="-1052"/>
    <p:text>Play Summer Camp, FLL, IROC videos when people are coming in
… Play Worlds Champ Video at 4:00 pm with lights turned off</p:text>
  </p:cm>
  <p:cm authorId="0" dt="2016-04-23T11:49:52.871" idx="2">
    <p:pos x="3818" y="-1058"/>
    <p:text>List of materials:
</p:text>
  </p:cm>
</p:cmLst>
</file>

<file path=ppt/comments/comment10.xml><?xml version="1.0" encoding="utf-8"?>
<p:cmLst xmlns:a="http://schemas.openxmlformats.org/drawingml/2006/main" xmlns:r="http://schemas.openxmlformats.org/officeDocument/2006/relationships" xmlns:p="http://schemas.openxmlformats.org/presentationml/2006/main">
  <p:cm authorId="0" dt="2016-04-25T15:13:25.106" idx="11">
    <p:pos x="4308" y="-36"/>
    <p:text>Reeya</p:text>
  </p:cm>
</p:cmLst>
</file>

<file path=ppt/comments/comment11.xml><?xml version="1.0" encoding="utf-8"?>
<p:cmLst xmlns:a="http://schemas.openxmlformats.org/drawingml/2006/main" xmlns:r="http://schemas.openxmlformats.org/officeDocument/2006/relationships" xmlns:p="http://schemas.openxmlformats.org/presentationml/2006/main">
  <p:cm authorId="0" dt="2016-04-25T15:13:44.588" idx="12">
    <p:pos x="3501" y="-940"/>
    <p:text>Amr</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16-04-25T15:15:02.394" idx="13">
    <p:pos x="2615" y="-666"/>
    <p:text>Amr</p:text>
  </p:cm>
</p:cmLst>
</file>

<file path=ppt/comments/comment13.xml><?xml version="1.0" encoding="utf-8"?>
<p:cmLst xmlns:a="http://schemas.openxmlformats.org/drawingml/2006/main" xmlns:r="http://schemas.openxmlformats.org/officeDocument/2006/relationships" xmlns:p="http://schemas.openxmlformats.org/presentationml/2006/main">
  <p:cm authorId="0" dt="2016-04-25T15:15:55.481" idx="14">
    <p:pos x="2083" y="-1322"/>
    <p:text>Sam</p:text>
  </p:cm>
</p:cmLst>
</file>

<file path=ppt/comments/comment14.xml><?xml version="1.0" encoding="utf-8"?>
<p:cmLst xmlns:a="http://schemas.openxmlformats.org/drawingml/2006/main" xmlns:r="http://schemas.openxmlformats.org/officeDocument/2006/relationships" xmlns:p="http://schemas.openxmlformats.org/presentationml/2006/main">
  <p:cm authorId="0" dt="2016-04-25T15:17:52.140" idx="15">
    <p:pos x="1848" y="2918"/>
    <p:text>Amr</p:text>
  </p:cm>
</p:cmLst>
</file>

<file path=ppt/comments/comment15.xml><?xml version="1.0" encoding="utf-8"?>
<p:cmLst xmlns:a="http://schemas.openxmlformats.org/drawingml/2006/main" xmlns:r="http://schemas.openxmlformats.org/officeDocument/2006/relationships" xmlns:p="http://schemas.openxmlformats.org/presentationml/2006/main">
  <p:cm authorId="0" dt="2016-04-25T15:17:59.830" idx="16">
    <p:pos x="1896" y="3674"/>
    <p:text>Justine</p:text>
  </p:cm>
</p:cmLst>
</file>

<file path=ppt/comments/comment16.xml><?xml version="1.0" encoding="utf-8"?>
<p:cmLst xmlns:a="http://schemas.openxmlformats.org/drawingml/2006/main" xmlns:r="http://schemas.openxmlformats.org/officeDocument/2006/relationships" xmlns:p="http://schemas.openxmlformats.org/presentationml/2006/main">
  <p:cm authorId="0" dt="2016-04-25T15:18:49.185" idx="17">
    <p:pos x="2615" y="-1182"/>
    <p:text>Reeya
Richard-mic</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6-04-25T15:01:23.327" idx="3">
    <p:pos x="4477" y="-365"/>
    <p:text>Reeya, Amr, Justine</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6-04-25T15:06:48.874" idx="4">
    <p:pos x="4219" y="-374"/>
    <p:text>Justine</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6-04-23T11:19:57.962" idx="5">
    <p:pos x="1687" y="-1882"/>
    <p:text>Have interactive activity: Build tallest tower within 3 minutes and ask leadership question…
Roland
In the process of creating those towers, did anybody come out as the clear leader? 
Did everybody try to lead at the same time?
Was it chaotic or was there a worked out system?
Reeya</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6-04-25T15:08:51.230" idx="6">
    <p:pos x="4202" y="-989"/>
    <p:text>Hana</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6-04-25T15:08:43.436" idx="7">
    <p:pos x="4611" y="-463"/>
    <p:text>Hana</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6-04-25T15:11:59.396" idx="8">
    <p:pos x="4254" y="-285"/>
    <p:text>Sam</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6-04-25T15:11:46.682" idx="9">
    <p:pos x="4103" y="774"/>
    <p:text>Justine</p:text>
  </p:cm>
</p:cmLst>
</file>

<file path=ppt/comments/comment9.xml><?xml version="1.0" encoding="utf-8"?>
<p:cmLst xmlns:a="http://schemas.openxmlformats.org/drawingml/2006/main" xmlns:r="http://schemas.openxmlformats.org/officeDocument/2006/relationships" xmlns:p="http://schemas.openxmlformats.org/presentationml/2006/main">
  <p:cm authorId="0" dt="2016-04-25T15:13:07.638" idx="10">
    <p:pos x="2159" y="-1146"/>
    <p:text>Justine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 name="Shape 8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85" name="Shape 85"/>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3206657429"/>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Shape 93"/>
          <p:cNvSpPr>
            <a:spLocks noGrp="1" noRot="1" noChangeAspect="1"/>
          </p:cNvSpPr>
          <p:nvPr>
            <p:ph type="sldImg"/>
          </p:nvPr>
        </p:nvSpPr>
        <p:spPr>
          <a:prstGeom prst="rect">
            <a:avLst/>
          </a:prstGeom>
        </p:spPr>
        <p:txBody>
          <a:bodyPr/>
          <a:lstStyle/>
          <a:p>
            <a:pPr lvl="0"/>
            <a:endParaRPr/>
          </a:p>
        </p:txBody>
      </p:sp>
      <p:sp>
        <p:nvSpPr>
          <p:cNvPr id="94" name="Shape 94"/>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Welcome everyone to the championship. Tell them how it is a huge accomplishment to be here. Thank them for coming: </a:t>
            </a:r>
            <a:r>
              <a:rPr sz="1200" b="1">
                <a:latin typeface="Calibri"/>
                <a:ea typeface="Calibri"/>
                <a:cs typeface="Calibri"/>
                <a:sym typeface="Calibri"/>
              </a:rPr>
              <a:t>Reeya, Amr, Justine</a:t>
            </a:r>
          </a:p>
        </p:txBody>
      </p:sp>
    </p:spTree>
    <p:extLst>
      <p:ext uri="{BB962C8B-B14F-4D97-AF65-F5344CB8AC3E}">
        <p14:creationId xmlns:p14="http://schemas.microsoft.com/office/powerpoint/2010/main" val="2452721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pPr lvl="0"/>
            <a:endParaRPr/>
          </a:p>
        </p:txBody>
      </p:sp>
      <p:sp>
        <p:nvSpPr>
          <p:cNvPr id="143" name="Shape 143"/>
          <p:cNvSpPr>
            <a:spLocks noGrp="1"/>
          </p:cNvSpPr>
          <p:nvPr>
            <p:ph type="body" sz="quarter" idx="1"/>
          </p:nvPr>
        </p:nvSpPr>
        <p:spPr>
          <a:prstGeom prst="rect">
            <a:avLst/>
          </a:prstGeom>
        </p:spPr>
        <p:txBody>
          <a:bodyPr/>
          <a:lstStyle/>
          <a:p>
            <a:pPr lvl="0">
              <a:defRPr sz="1800"/>
            </a:pPr>
            <a:r>
              <a:rPr sz="2200"/>
              <a:t>Reeya</a:t>
            </a:r>
          </a:p>
        </p:txBody>
      </p:sp>
    </p:spTree>
    <p:extLst>
      <p:ext uri="{BB962C8B-B14F-4D97-AF65-F5344CB8AC3E}">
        <p14:creationId xmlns:p14="http://schemas.microsoft.com/office/powerpoint/2010/main" val="1983577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prstGeom prst="rect">
            <a:avLst/>
          </a:prstGeom>
        </p:spPr>
        <p:txBody>
          <a:bodyPr/>
          <a:lstStyle/>
          <a:p>
            <a:pPr lvl="0"/>
            <a:endParaRPr/>
          </a:p>
        </p:txBody>
      </p:sp>
      <p:sp>
        <p:nvSpPr>
          <p:cNvPr id="148" name="Shape 148"/>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Start off general. Engage the audience. What is a leader? What makes an effective leader ? What is the difference between a leader and a boss? Have a 3 min discussion. </a:t>
            </a:r>
            <a:r>
              <a:rPr sz="1200" b="1">
                <a:latin typeface="Calibri"/>
                <a:ea typeface="Calibri"/>
                <a:cs typeface="Calibri"/>
                <a:sym typeface="Calibri"/>
              </a:rPr>
              <a:t>Reeya</a:t>
            </a:r>
          </a:p>
        </p:txBody>
      </p:sp>
    </p:spTree>
    <p:extLst>
      <p:ext uri="{BB962C8B-B14F-4D97-AF65-F5344CB8AC3E}">
        <p14:creationId xmlns:p14="http://schemas.microsoft.com/office/powerpoint/2010/main" val="29215695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prstGeom prst="rect">
            <a:avLst/>
          </a:prstGeom>
        </p:spPr>
        <p:txBody>
          <a:bodyPr/>
          <a:lstStyle/>
          <a:p>
            <a:pPr lvl="0"/>
            <a:endParaRPr/>
          </a:p>
        </p:txBody>
      </p:sp>
      <p:sp>
        <p:nvSpPr>
          <p:cNvPr id="153" name="Shape 153"/>
          <p:cNvSpPr>
            <a:spLocks noGrp="1"/>
          </p:cNvSpPr>
          <p:nvPr>
            <p:ph type="body" sz="quarter" idx="1"/>
          </p:nvPr>
        </p:nvSpPr>
        <p:spPr>
          <a:prstGeom prst="rect">
            <a:avLst/>
          </a:prstGeom>
        </p:spPr>
        <p:txBody>
          <a:bodyPr/>
          <a:lstStyle/>
          <a:p>
            <a:pPr lvl="0">
              <a:defRPr sz="1800"/>
            </a:pPr>
            <a:r>
              <a:rPr sz="2200"/>
              <a:t>Reeya</a:t>
            </a:r>
          </a:p>
        </p:txBody>
      </p:sp>
    </p:spTree>
    <p:extLst>
      <p:ext uri="{BB962C8B-B14F-4D97-AF65-F5344CB8AC3E}">
        <p14:creationId xmlns:p14="http://schemas.microsoft.com/office/powerpoint/2010/main" val="3922046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pPr lvl="0"/>
            <a:endParaRPr/>
          </a:p>
        </p:txBody>
      </p:sp>
      <p:sp>
        <p:nvSpPr>
          <p:cNvPr id="158" name="Shape 158"/>
          <p:cNvSpPr>
            <a:spLocks noGrp="1"/>
          </p:cNvSpPr>
          <p:nvPr>
            <p:ph type="body" sz="quarter" idx="1"/>
          </p:nvPr>
        </p:nvSpPr>
        <p:spPr>
          <a:prstGeom prst="rect">
            <a:avLst/>
          </a:prstGeom>
        </p:spPr>
        <p:txBody>
          <a:bodyPr/>
          <a:lstStyle/>
          <a:p>
            <a:pPr lvl="0">
              <a:defRPr sz="1800"/>
            </a:pPr>
            <a:r>
              <a:rPr sz="2200"/>
              <a:t>Reeya</a:t>
            </a:r>
          </a:p>
        </p:txBody>
      </p:sp>
    </p:spTree>
    <p:extLst>
      <p:ext uri="{BB962C8B-B14F-4D97-AF65-F5344CB8AC3E}">
        <p14:creationId xmlns:p14="http://schemas.microsoft.com/office/powerpoint/2010/main" val="2415704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prstGeom prst="rect">
            <a:avLst/>
          </a:prstGeom>
        </p:spPr>
        <p:txBody>
          <a:bodyPr/>
          <a:lstStyle/>
          <a:p>
            <a:pPr lvl="0"/>
            <a:endParaRPr/>
          </a:p>
        </p:txBody>
      </p:sp>
      <p:sp>
        <p:nvSpPr>
          <p:cNvPr id="164" name="Shape 164"/>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Very quickly say these key points. Maybe put info in a T-Chart shape ? </a:t>
            </a:r>
            <a:r>
              <a:rPr sz="1200" b="1">
                <a:latin typeface="Calibri"/>
                <a:ea typeface="Calibri"/>
                <a:cs typeface="Calibri"/>
                <a:sym typeface="Calibri"/>
              </a:rPr>
              <a:t>Reeya</a:t>
            </a:r>
          </a:p>
        </p:txBody>
      </p:sp>
    </p:spTree>
    <p:extLst>
      <p:ext uri="{BB962C8B-B14F-4D97-AF65-F5344CB8AC3E}">
        <p14:creationId xmlns:p14="http://schemas.microsoft.com/office/powerpoint/2010/main" val="2326039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a:spLocks noGrp="1" noRot="1" noChangeAspect="1"/>
          </p:cNvSpPr>
          <p:nvPr>
            <p:ph type="sldImg"/>
          </p:nvPr>
        </p:nvSpPr>
        <p:spPr>
          <a:prstGeom prst="rect">
            <a:avLst/>
          </a:prstGeom>
        </p:spPr>
        <p:txBody>
          <a:bodyPr/>
          <a:lstStyle/>
          <a:p>
            <a:pPr lvl="0"/>
            <a:endParaRPr/>
          </a:p>
        </p:txBody>
      </p:sp>
      <p:sp>
        <p:nvSpPr>
          <p:cNvPr id="170" name="Shape 170"/>
          <p:cNvSpPr>
            <a:spLocks noGrp="1"/>
          </p:cNvSpPr>
          <p:nvPr>
            <p:ph type="body" sz="quarter" idx="1"/>
          </p:nvPr>
        </p:nvSpPr>
        <p:spPr>
          <a:prstGeom prst="rect">
            <a:avLst/>
          </a:prstGeom>
        </p:spPr>
        <p:txBody>
          <a:bodyPr/>
          <a:lstStyle/>
          <a:p>
            <a:pPr lvl="0">
              <a:defRPr sz="1800"/>
            </a:pPr>
            <a:r>
              <a:rPr sz="2200"/>
              <a:t>Hana</a:t>
            </a:r>
          </a:p>
        </p:txBody>
      </p:sp>
    </p:spTree>
    <p:extLst>
      <p:ext uri="{BB962C8B-B14F-4D97-AF65-F5344CB8AC3E}">
        <p14:creationId xmlns:p14="http://schemas.microsoft.com/office/powerpoint/2010/main" val="1411760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Shape 174"/>
          <p:cNvSpPr>
            <a:spLocks noGrp="1" noRot="1" noChangeAspect="1"/>
          </p:cNvSpPr>
          <p:nvPr>
            <p:ph type="sldImg"/>
          </p:nvPr>
        </p:nvSpPr>
        <p:spPr>
          <a:prstGeom prst="rect">
            <a:avLst/>
          </a:prstGeom>
        </p:spPr>
        <p:txBody>
          <a:bodyPr/>
          <a:lstStyle/>
          <a:p>
            <a:pPr lvl="0"/>
            <a:endParaRPr/>
          </a:p>
        </p:txBody>
      </p:sp>
      <p:sp>
        <p:nvSpPr>
          <p:cNvPr id="175" name="Shape 175"/>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Hana</a:t>
            </a:r>
          </a:p>
        </p:txBody>
      </p:sp>
    </p:spTree>
    <p:extLst>
      <p:ext uri="{BB962C8B-B14F-4D97-AF65-F5344CB8AC3E}">
        <p14:creationId xmlns:p14="http://schemas.microsoft.com/office/powerpoint/2010/main" val="4201263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a:spLocks noGrp="1" noRot="1" noChangeAspect="1"/>
          </p:cNvSpPr>
          <p:nvPr>
            <p:ph type="sldImg"/>
          </p:nvPr>
        </p:nvSpPr>
        <p:spPr>
          <a:prstGeom prst="rect">
            <a:avLst/>
          </a:prstGeom>
        </p:spPr>
        <p:txBody>
          <a:bodyPr/>
          <a:lstStyle/>
          <a:p>
            <a:pPr lvl="0"/>
            <a:endParaRPr/>
          </a:p>
        </p:txBody>
      </p:sp>
      <p:sp>
        <p:nvSpPr>
          <p:cNvPr id="180" name="Shape 180"/>
          <p:cNvSpPr>
            <a:spLocks noGrp="1"/>
          </p:cNvSpPr>
          <p:nvPr>
            <p:ph type="body" sz="quarter" idx="1"/>
          </p:nvPr>
        </p:nvSpPr>
        <p:spPr>
          <a:prstGeom prst="rect">
            <a:avLst/>
          </a:prstGeom>
        </p:spPr>
        <p:txBody>
          <a:bodyPr/>
          <a:lstStyle/>
          <a:p>
            <a:pPr lvl="0">
              <a:defRPr sz="1800"/>
            </a:pPr>
            <a:r>
              <a:rPr sz="2200"/>
              <a:t>Hana</a:t>
            </a:r>
          </a:p>
        </p:txBody>
      </p:sp>
    </p:spTree>
    <p:extLst>
      <p:ext uri="{BB962C8B-B14F-4D97-AF65-F5344CB8AC3E}">
        <p14:creationId xmlns:p14="http://schemas.microsoft.com/office/powerpoint/2010/main" val="3300827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Shape 184"/>
          <p:cNvSpPr>
            <a:spLocks noGrp="1" noRot="1" noChangeAspect="1"/>
          </p:cNvSpPr>
          <p:nvPr>
            <p:ph type="sldImg"/>
          </p:nvPr>
        </p:nvSpPr>
        <p:spPr>
          <a:prstGeom prst="rect">
            <a:avLst/>
          </a:prstGeom>
        </p:spPr>
        <p:txBody>
          <a:bodyPr/>
          <a:lstStyle/>
          <a:p>
            <a:pPr lvl="0"/>
            <a:endParaRPr/>
          </a:p>
        </p:txBody>
      </p:sp>
      <p:sp>
        <p:nvSpPr>
          <p:cNvPr id="185" name="Shape 185"/>
          <p:cNvSpPr>
            <a:spLocks noGrp="1"/>
          </p:cNvSpPr>
          <p:nvPr>
            <p:ph type="body" sz="quarter" idx="1"/>
          </p:nvPr>
        </p:nvSpPr>
        <p:spPr>
          <a:prstGeom prst="rect">
            <a:avLst/>
          </a:prstGeom>
        </p:spPr>
        <p:txBody>
          <a:bodyPr/>
          <a:lstStyle/>
          <a:p>
            <a:pPr lvl="0">
              <a:defRPr sz="1800"/>
            </a:pPr>
            <a:r>
              <a:rPr sz="2200"/>
              <a:t>Ethan</a:t>
            </a:r>
          </a:p>
        </p:txBody>
      </p:sp>
    </p:spTree>
    <p:extLst>
      <p:ext uri="{BB962C8B-B14F-4D97-AF65-F5344CB8AC3E}">
        <p14:creationId xmlns:p14="http://schemas.microsoft.com/office/powerpoint/2010/main" val="3180801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pPr lvl="0"/>
            <a:endParaRPr/>
          </a:p>
        </p:txBody>
      </p:sp>
      <p:sp>
        <p:nvSpPr>
          <p:cNvPr id="190" name="Shape 190"/>
          <p:cNvSpPr>
            <a:spLocks noGrp="1"/>
          </p:cNvSpPr>
          <p:nvPr>
            <p:ph type="body" sz="quarter" idx="1"/>
          </p:nvPr>
        </p:nvSpPr>
        <p:spPr>
          <a:prstGeom prst="rect">
            <a:avLst/>
          </a:prstGeom>
        </p:spPr>
        <p:txBody>
          <a:bodyPr/>
          <a:lstStyle/>
          <a:p>
            <a:pPr lvl="0">
              <a:defRPr sz="1800"/>
            </a:pPr>
            <a:r>
              <a:rPr sz="2200"/>
              <a:t>Ethan</a:t>
            </a:r>
          </a:p>
        </p:txBody>
      </p:sp>
    </p:spTree>
    <p:extLst>
      <p:ext uri="{BB962C8B-B14F-4D97-AF65-F5344CB8AC3E}">
        <p14:creationId xmlns:p14="http://schemas.microsoft.com/office/powerpoint/2010/main" val="135292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prstGeom prst="rect">
            <a:avLst/>
          </a:prstGeom>
        </p:spPr>
        <p:txBody>
          <a:bodyPr/>
          <a:lstStyle/>
          <a:p>
            <a:pPr lvl="0"/>
            <a:endParaRPr/>
          </a:p>
        </p:txBody>
      </p:sp>
      <p:sp>
        <p:nvSpPr>
          <p:cNvPr id="100" name="Shape 100"/>
          <p:cNvSpPr>
            <a:spLocks noGrp="1"/>
          </p:cNvSpPr>
          <p:nvPr>
            <p:ph type="body" sz="quarter" idx="1"/>
          </p:nvPr>
        </p:nvSpPr>
        <p:spPr>
          <a:prstGeom prst="rect">
            <a:avLst/>
          </a:prstGeom>
        </p:spPr>
        <p:txBody>
          <a:bodyPr/>
          <a:lstStyle>
            <a:lvl1pPr>
              <a:defRPr b="1"/>
            </a:lvl1pPr>
          </a:lstStyle>
          <a:p>
            <a:pPr lvl="0">
              <a:defRPr sz="1800" b="0"/>
            </a:pPr>
            <a:r>
              <a:rPr sz="2200" b="1"/>
              <a:t>Amr</a:t>
            </a:r>
          </a:p>
        </p:txBody>
      </p:sp>
    </p:spTree>
    <p:extLst>
      <p:ext uri="{BB962C8B-B14F-4D97-AF65-F5344CB8AC3E}">
        <p14:creationId xmlns:p14="http://schemas.microsoft.com/office/powerpoint/2010/main" val="29883030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pPr lvl="0"/>
            <a:endParaRPr/>
          </a:p>
        </p:txBody>
      </p:sp>
      <p:sp>
        <p:nvSpPr>
          <p:cNvPr id="195" name="Shape 195"/>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Hana</a:t>
            </a:r>
          </a:p>
        </p:txBody>
      </p:sp>
    </p:spTree>
    <p:extLst>
      <p:ext uri="{BB962C8B-B14F-4D97-AF65-F5344CB8AC3E}">
        <p14:creationId xmlns:p14="http://schemas.microsoft.com/office/powerpoint/2010/main" val="2803961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prstGeom prst="rect">
            <a:avLst/>
          </a:prstGeom>
        </p:spPr>
        <p:txBody>
          <a:bodyPr/>
          <a:lstStyle/>
          <a:p>
            <a:pPr lvl="0"/>
            <a:endParaRPr/>
          </a:p>
        </p:txBody>
      </p:sp>
      <p:sp>
        <p:nvSpPr>
          <p:cNvPr id="201" name="Shape 201"/>
          <p:cNvSpPr>
            <a:spLocks noGrp="1"/>
          </p:cNvSpPr>
          <p:nvPr>
            <p:ph type="body" sz="quarter" idx="1"/>
          </p:nvPr>
        </p:nvSpPr>
        <p:spPr>
          <a:prstGeom prst="rect">
            <a:avLst/>
          </a:prstGeom>
        </p:spPr>
        <p:txBody>
          <a:bodyPr/>
          <a:lstStyle/>
          <a:p>
            <a:pPr lvl="0">
              <a:defRPr sz="1800"/>
            </a:pPr>
            <a:r>
              <a:rPr sz="2200"/>
              <a:t>Hana</a:t>
            </a:r>
          </a:p>
        </p:txBody>
      </p:sp>
    </p:spTree>
    <p:extLst>
      <p:ext uri="{BB962C8B-B14F-4D97-AF65-F5344CB8AC3E}">
        <p14:creationId xmlns:p14="http://schemas.microsoft.com/office/powerpoint/2010/main" val="2323093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prstGeom prst="rect">
            <a:avLst/>
          </a:prstGeom>
        </p:spPr>
        <p:txBody>
          <a:bodyPr/>
          <a:lstStyle/>
          <a:p>
            <a:pPr lvl="0"/>
            <a:endParaRPr/>
          </a:p>
        </p:txBody>
      </p:sp>
      <p:sp>
        <p:nvSpPr>
          <p:cNvPr id="206" name="Shape 206"/>
          <p:cNvSpPr>
            <a:spLocks noGrp="1"/>
          </p:cNvSpPr>
          <p:nvPr>
            <p:ph type="body" sz="quarter" idx="1"/>
          </p:nvPr>
        </p:nvSpPr>
        <p:spPr>
          <a:prstGeom prst="rect">
            <a:avLst/>
          </a:prstGeom>
        </p:spPr>
        <p:txBody>
          <a:bodyPr/>
          <a:lstStyle/>
          <a:p>
            <a:pPr lvl="0">
              <a:defRPr sz="1800"/>
            </a:pPr>
            <a:r>
              <a:rPr sz="2200"/>
              <a:t>Sam</a:t>
            </a:r>
          </a:p>
        </p:txBody>
      </p:sp>
    </p:spTree>
    <p:extLst>
      <p:ext uri="{BB962C8B-B14F-4D97-AF65-F5344CB8AC3E}">
        <p14:creationId xmlns:p14="http://schemas.microsoft.com/office/powerpoint/2010/main" val="40640720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pPr lvl="0"/>
            <a:endParaRPr/>
          </a:p>
        </p:txBody>
      </p:sp>
      <p:sp>
        <p:nvSpPr>
          <p:cNvPr id="211" name="Shape 211"/>
          <p:cNvSpPr>
            <a:spLocks noGrp="1"/>
          </p:cNvSpPr>
          <p:nvPr>
            <p:ph type="body" sz="quarter" idx="1"/>
          </p:nvPr>
        </p:nvSpPr>
        <p:spPr>
          <a:prstGeom prst="rect">
            <a:avLst/>
          </a:prstGeom>
        </p:spPr>
        <p:txBody>
          <a:bodyPr/>
          <a:lstStyle/>
          <a:p>
            <a:pPr lvl="0">
              <a:defRPr sz="1800"/>
            </a:pPr>
            <a:r>
              <a:rPr sz="2200"/>
              <a:t>Justine</a:t>
            </a:r>
          </a:p>
        </p:txBody>
      </p:sp>
    </p:spTree>
    <p:extLst>
      <p:ext uri="{BB962C8B-B14F-4D97-AF65-F5344CB8AC3E}">
        <p14:creationId xmlns:p14="http://schemas.microsoft.com/office/powerpoint/2010/main" val="8242529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prstGeom prst="rect">
            <a:avLst/>
          </a:prstGeom>
        </p:spPr>
        <p:txBody>
          <a:bodyPr/>
          <a:lstStyle/>
          <a:p>
            <a:pPr lvl="0"/>
            <a:endParaRPr/>
          </a:p>
        </p:txBody>
      </p:sp>
      <p:sp>
        <p:nvSpPr>
          <p:cNvPr id="217" name="Shape 217"/>
          <p:cNvSpPr>
            <a:spLocks noGrp="1"/>
          </p:cNvSpPr>
          <p:nvPr>
            <p:ph type="body" sz="quarter" idx="1"/>
          </p:nvPr>
        </p:nvSpPr>
        <p:spPr>
          <a:prstGeom prst="rect">
            <a:avLst/>
          </a:prstGeom>
        </p:spPr>
        <p:txBody>
          <a:bodyPr/>
          <a:lstStyle/>
          <a:p>
            <a:pPr lvl="0">
              <a:defRPr sz="1800"/>
            </a:pPr>
            <a:r>
              <a:rPr sz="2200"/>
              <a:t>Justine</a:t>
            </a:r>
          </a:p>
        </p:txBody>
      </p:sp>
    </p:spTree>
    <p:extLst>
      <p:ext uri="{BB962C8B-B14F-4D97-AF65-F5344CB8AC3E}">
        <p14:creationId xmlns:p14="http://schemas.microsoft.com/office/powerpoint/2010/main" val="36062159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a:spLocks noGrp="1" noRot="1" noChangeAspect="1"/>
          </p:cNvSpPr>
          <p:nvPr>
            <p:ph type="sldImg"/>
          </p:nvPr>
        </p:nvSpPr>
        <p:spPr>
          <a:prstGeom prst="rect">
            <a:avLst/>
          </a:prstGeom>
        </p:spPr>
        <p:txBody>
          <a:bodyPr/>
          <a:lstStyle/>
          <a:p>
            <a:pPr lvl="0"/>
            <a:endParaRPr/>
          </a:p>
        </p:txBody>
      </p:sp>
      <p:sp>
        <p:nvSpPr>
          <p:cNvPr id="227" name="Shape 227"/>
          <p:cNvSpPr>
            <a:spLocks noGrp="1"/>
          </p:cNvSpPr>
          <p:nvPr>
            <p:ph type="body" sz="quarter" idx="1"/>
          </p:nvPr>
        </p:nvSpPr>
        <p:spPr>
          <a:prstGeom prst="rect">
            <a:avLst/>
          </a:prstGeom>
        </p:spPr>
        <p:txBody>
          <a:bodyPr/>
          <a:lstStyle/>
          <a:p>
            <a:pPr lvl="0">
              <a:defRPr sz="1800"/>
            </a:pPr>
            <a:r>
              <a:rPr sz="2200"/>
              <a:t>Justine and Teddy</a:t>
            </a:r>
          </a:p>
        </p:txBody>
      </p:sp>
    </p:spTree>
    <p:extLst>
      <p:ext uri="{BB962C8B-B14F-4D97-AF65-F5344CB8AC3E}">
        <p14:creationId xmlns:p14="http://schemas.microsoft.com/office/powerpoint/2010/main" val="3887774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Shape 231"/>
          <p:cNvSpPr>
            <a:spLocks noGrp="1" noRot="1" noChangeAspect="1"/>
          </p:cNvSpPr>
          <p:nvPr>
            <p:ph type="sldImg"/>
          </p:nvPr>
        </p:nvSpPr>
        <p:spPr>
          <a:prstGeom prst="rect">
            <a:avLst/>
          </a:prstGeom>
        </p:spPr>
        <p:txBody>
          <a:bodyPr/>
          <a:lstStyle/>
          <a:p>
            <a:pPr lvl="0"/>
            <a:endParaRPr/>
          </a:p>
        </p:txBody>
      </p:sp>
      <p:sp>
        <p:nvSpPr>
          <p:cNvPr id="232" name="Shape 232"/>
          <p:cNvSpPr>
            <a:spLocks noGrp="1"/>
          </p:cNvSpPr>
          <p:nvPr>
            <p:ph type="body" sz="quarter" idx="1"/>
          </p:nvPr>
        </p:nvSpPr>
        <p:spPr>
          <a:prstGeom prst="rect">
            <a:avLst/>
          </a:prstGeom>
        </p:spPr>
        <p:txBody>
          <a:bodyPr/>
          <a:lstStyle/>
          <a:p>
            <a:pPr lvl="0">
              <a:defRPr sz="1800"/>
            </a:pPr>
            <a:r>
              <a:rPr sz="2200"/>
              <a:t>Teddy - Emphasize first AND</a:t>
            </a:r>
          </a:p>
        </p:txBody>
      </p:sp>
    </p:spTree>
    <p:extLst>
      <p:ext uri="{BB962C8B-B14F-4D97-AF65-F5344CB8AC3E}">
        <p14:creationId xmlns:p14="http://schemas.microsoft.com/office/powerpoint/2010/main" val="39927349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pPr lvl="0"/>
            <a:endParaRPr/>
          </a:p>
        </p:txBody>
      </p:sp>
      <p:sp>
        <p:nvSpPr>
          <p:cNvPr id="237" name="Shape 237"/>
          <p:cNvSpPr>
            <a:spLocks noGrp="1"/>
          </p:cNvSpPr>
          <p:nvPr>
            <p:ph type="body" sz="quarter" idx="1"/>
          </p:nvPr>
        </p:nvSpPr>
        <p:spPr>
          <a:prstGeom prst="rect">
            <a:avLst/>
          </a:prstGeom>
        </p:spPr>
        <p:txBody>
          <a:bodyPr/>
          <a:lstStyle/>
          <a:p>
            <a:pPr lvl="0">
              <a:defRPr sz="1800"/>
            </a:pPr>
            <a:r>
              <a:rPr sz="2200"/>
              <a:t>Reeya - Make sure to talk about how there are other leaders too</a:t>
            </a:r>
          </a:p>
        </p:txBody>
      </p:sp>
    </p:spTree>
    <p:extLst>
      <p:ext uri="{BB962C8B-B14F-4D97-AF65-F5344CB8AC3E}">
        <p14:creationId xmlns:p14="http://schemas.microsoft.com/office/powerpoint/2010/main" val="3871993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pPr lvl="0"/>
            <a:endParaRPr/>
          </a:p>
        </p:txBody>
      </p:sp>
      <p:sp>
        <p:nvSpPr>
          <p:cNvPr id="242" name="Shape 242"/>
          <p:cNvSpPr>
            <a:spLocks noGrp="1"/>
          </p:cNvSpPr>
          <p:nvPr>
            <p:ph type="body" sz="quarter" idx="1"/>
          </p:nvPr>
        </p:nvSpPr>
        <p:spPr>
          <a:prstGeom prst="rect">
            <a:avLst/>
          </a:prstGeom>
        </p:spPr>
        <p:txBody>
          <a:bodyPr/>
          <a:lstStyle/>
          <a:p>
            <a:pPr lvl="0">
              <a:defRPr sz="1800"/>
            </a:pPr>
            <a:r>
              <a:rPr sz="2200"/>
              <a:t>Reeya - Explain how we communicate to each other and the purpose of the WIP </a:t>
            </a:r>
          </a:p>
        </p:txBody>
      </p:sp>
    </p:spTree>
    <p:extLst>
      <p:ext uri="{BB962C8B-B14F-4D97-AF65-F5344CB8AC3E}">
        <p14:creationId xmlns:p14="http://schemas.microsoft.com/office/powerpoint/2010/main" val="3613119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Shape 246"/>
          <p:cNvSpPr>
            <a:spLocks noGrp="1" noRot="1" noChangeAspect="1"/>
          </p:cNvSpPr>
          <p:nvPr>
            <p:ph type="sldImg"/>
          </p:nvPr>
        </p:nvSpPr>
        <p:spPr>
          <a:prstGeom prst="rect">
            <a:avLst/>
          </a:prstGeom>
        </p:spPr>
        <p:txBody>
          <a:bodyPr/>
          <a:lstStyle/>
          <a:p>
            <a:pPr lvl="0"/>
            <a:endParaRPr/>
          </a:p>
        </p:txBody>
      </p:sp>
      <p:sp>
        <p:nvSpPr>
          <p:cNvPr id="247" name="Shape 247"/>
          <p:cNvSpPr>
            <a:spLocks noGrp="1"/>
          </p:cNvSpPr>
          <p:nvPr>
            <p:ph type="body" sz="quarter" idx="1"/>
          </p:nvPr>
        </p:nvSpPr>
        <p:spPr>
          <a:prstGeom prst="rect">
            <a:avLst/>
          </a:prstGeom>
        </p:spPr>
        <p:txBody>
          <a:bodyPr/>
          <a:lstStyle/>
          <a:p>
            <a:pPr lvl="0">
              <a:defRPr sz="1800"/>
            </a:pPr>
            <a:r>
              <a:rPr sz="2200"/>
              <a:t>Amr - Very important to explain how effective in a small amount of time </a:t>
            </a:r>
          </a:p>
        </p:txBody>
      </p:sp>
    </p:spTree>
    <p:extLst>
      <p:ext uri="{BB962C8B-B14F-4D97-AF65-F5344CB8AC3E}">
        <p14:creationId xmlns:p14="http://schemas.microsoft.com/office/powerpoint/2010/main" val="317091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noRot="1" noChangeAspect="1"/>
          </p:cNvSpPr>
          <p:nvPr>
            <p:ph type="sldImg"/>
          </p:nvPr>
        </p:nvSpPr>
        <p:spPr>
          <a:prstGeom prst="rect">
            <a:avLst/>
          </a:prstGeom>
        </p:spPr>
        <p:txBody>
          <a:bodyPr/>
          <a:lstStyle/>
          <a:p>
            <a:pPr lvl="0"/>
            <a:endParaRPr/>
          </a:p>
        </p:txBody>
      </p:sp>
      <p:sp>
        <p:nvSpPr>
          <p:cNvPr id="105" name="Shape 105"/>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Quick ILITE History to establish credibility as a team. Major awards- show them that we are effective and serious.</a:t>
            </a:r>
            <a:r>
              <a:rPr sz="1200" b="1">
                <a:latin typeface="Calibri"/>
                <a:ea typeface="Calibri"/>
                <a:cs typeface="Calibri"/>
                <a:sym typeface="Calibri"/>
              </a:rPr>
              <a:t> Amr</a:t>
            </a:r>
          </a:p>
        </p:txBody>
      </p:sp>
    </p:spTree>
    <p:extLst>
      <p:ext uri="{BB962C8B-B14F-4D97-AF65-F5344CB8AC3E}">
        <p14:creationId xmlns:p14="http://schemas.microsoft.com/office/powerpoint/2010/main" val="1452460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pPr lvl="0"/>
            <a:endParaRPr/>
          </a:p>
        </p:txBody>
      </p:sp>
      <p:sp>
        <p:nvSpPr>
          <p:cNvPr id="253" name="Shape 253"/>
          <p:cNvSpPr>
            <a:spLocks noGrp="1"/>
          </p:cNvSpPr>
          <p:nvPr>
            <p:ph type="body" sz="quarter" idx="1"/>
          </p:nvPr>
        </p:nvSpPr>
        <p:spPr>
          <a:prstGeom prst="rect">
            <a:avLst/>
          </a:prstGeom>
        </p:spPr>
        <p:txBody>
          <a:bodyPr/>
          <a:lstStyle/>
          <a:p>
            <a:pPr lvl="0">
              <a:defRPr sz="1800"/>
            </a:pPr>
            <a:r>
              <a:rPr sz="2200"/>
              <a:t>Amr</a:t>
            </a:r>
          </a:p>
        </p:txBody>
      </p:sp>
    </p:spTree>
    <p:extLst>
      <p:ext uri="{BB962C8B-B14F-4D97-AF65-F5344CB8AC3E}">
        <p14:creationId xmlns:p14="http://schemas.microsoft.com/office/powerpoint/2010/main" val="2578452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prstGeom prst="rect">
            <a:avLst/>
          </a:prstGeom>
        </p:spPr>
        <p:txBody>
          <a:bodyPr/>
          <a:lstStyle/>
          <a:p>
            <a:pPr lvl="0"/>
            <a:endParaRPr/>
          </a:p>
        </p:txBody>
      </p:sp>
      <p:sp>
        <p:nvSpPr>
          <p:cNvPr id="258" name="Shape 258"/>
          <p:cNvSpPr>
            <a:spLocks noGrp="1"/>
          </p:cNvSpPr>
          <p:nvPr>
            <p:ph type="body" sz="quarter" idx="1"/>
          </p:nvPr>
        </p:nvSpPr>
        <p:spPr>
          <a:prstGeom prst="rect">
            <a:avLst/>
          </a:prstGeom>
        </p:spPr>
        <p:txBody>
          <a:bodyPr/>
          <a:lstStyle/>
          <a:p>
            <a:pPr lvl="0">
              <a:defRPr sz="1800"/>
            </a:pPr>
            <a:r>
              <a:rPr sz="2200"/>
              <a:t>Amr - We may want to elaborate more on how we run the meetings so they can try it themselves </a:t>
            </a:r>
          </a:p>
        </p:txBody>
      </p:sp>
    </p:spTree>
    <p:extLst>
      <p:ext uri="{BB962C8B-B14F-4D97-AF65-F5344CB8AC3E}">
        <p14:creationId xmlns:p14="http://schemas.microsoft.com/office/powerpoint/2010/main" val="1941136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pPr lvl="0"/>
            <a:endParaRPr/>
          </a:p>
        </p:txBody>
      </p:sp>
      <p:sp>
        <p:nvSpPr>
          <p:cNvPr id="263" name="Shape 263"/>
          <p:cNvSpPr>
            <a:spLocks noGrp="1"/>
          </p:cNvSpPr>
          <p:nvPr>
            <p:ph type="body" sz="quarter" idx="1"/>
          </p:nvPr>
        </p:nvSpPr>
        <p:spPr>
          <a:prstGeom prst="rect">
            <a:avLst/>
          </a:prstGeom>
        </p:spPr>
        <p:txBody>
          <a:bodyPr/>
          <a:lstStyle/>
          <a:p>
            <a:pPr lvl="0">
              <a:defRPr sz="1800"/>
            </a:pPr>
            <a:r>
              <a:rPr sz="2200"/>
              <a:t>amr - EMPHASIZE AWESOME AMR</a:t>
            </a:r>
          </a:p>
        </p:txBody>
      </p:sp>
    </p:spTree>
    <p:extLst>
      <p:ext uri="{BB962C8B-B14F-4D97-AF65-F5344CB8AC3E}">
        <p14:creationId xmlns:p14="http://schemas.microsoft.com/office/powerpoint/2010/main" val="19606445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pPr lvl="0"/>
            <a:endParaRPr/>
          </a:p>
        </p:txBody>
      </p:sp>
      <p:sp>
        <p:nvSpPr>
          <p:cNvPr id="268" name="Shape 268"/>
          <p:cNvSpPr>
            <a:spLocks noGrp="1"/>
          </p:cNvSpPr>
          <p:nvPr>
            <p:ph type="body" sz="quarter" idx="1"/>
          </p:nvPr>
        </p:nvSpPr>
        <p:spPr>
          <a:prstGeom prst="rect">
            <a:avLst/>
          </a:prstGeom>
        </p:spPr>
        <p:txBody>
          <a:bodyPr/>
          <a:lstStyle/>
          <a:p>
            <a:pPr lvl="0">
              <a:defRPr sz="1800"/>
            </a:pPr>
            <a:r>
              <a:rPr sz="2200"/>
              <a:t>Amr</a:t>
            </a:r>
          </a:p>
        </p:txBody>
      </p:sp>
    </p:spTree>
    <p:extLst>
      <p:ext uri="{BB962C8B-B14F-4D97-AF65-F5344CB8AC3E}">
        <p14:creationId xmlns:p14="http://schemas.microsoft.com/office/powerpoint/2010/main" val="198772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prstGeom prst="rect">
            <a:avLst/>
          </a:prstGeom>
        </p:spPr>
        <p:txBody>
          <a:bodyPr/>
          <a:lstStyle/>
          <a:p>
            <a:pPr lvl="0"/>
            <a:endParaRPr/>
          </a:p>
        </p:txBody>
      </p:sp>
      <p:sp>
        <p:nvSpPr>
          <p:cNvPr id="273" name="Shape 273"/>
          <p:cNvSpPr>
            <a:spLocks noGrp="1"/>
          </p:cNvSpPr>
          <p:nvPr>
            <p:ph type="body" sz="quarter" idx="1"/>
          </p:nvPr>
        </p:nvSpPr>
        <p:spPr>
          <a:prstGeom prst="rect">
            <a:avLst/>
          </a:prstGeom>
        </p:spPr>
        <p:txBody>
          <a:bodyPr/>
          <a:lstStyle/>
          <a:p>
            <a:pPr lvl="0">
              <a:defRPr sz="1800"/>
            </a:pPr>
            <a:r>
              <a:rPr sz="2200"/>
              <a:t>Amr</a:t>
            </a:r>
          </a:p>
        </p:txBody>
      </p:sp>
    </p:spTree>
    <p:extLst>
      <p:ext uri="{BB962C8B-B14F-4D97-AF65-F5344CB8AC3E}">
        <p14:creationId xmlns:p14="http://schemas.microsoft.com/office/powerpoint/2010/main" val="2802733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prstGeom prst="rect">
            <a:avLst/>
          </a:prstGeom>
        </p:spPr>
        <p:txBody>
          <a:bodyPr/>
          <a:lstStyle/>
          <a:p>
            <a:pPr lvl="0"/>
            <a:endParaRPr/>
          </a:p>
        </p:txBody>
      </p:sp>
      <p:sp>
        <p:nvSpPr>
          <p:cNvPr id="279" name="Shape 279"/>
          <p:cNvSpPr>
            <a:spLocks noGrp="1"/>
          </p:cNvSpPr>
          <p:nvPr>
            <p:ph type="body" sz="quarter" idx="1"/>
          </p:nvPr>
        </p:nvSpPr>
        <p:spPr>
          <a:prstGeom prst="rect">
            <a:avLst/>
          </a:prstGeom>
        </p:spPr>
        <p:txBody>
          <a:bodyPr/>
          <a:lstStyle/>
          <a:p>
            <a:pPr lvl="0">
              <a:defRPr sz="1800"/>
            </a:pPr>
            <a:r>
              <a:rPr sz="2200"/>
              <a:t>Sam</a:t>
            </a:r>
          </a:p>
        </p:txBody>
      </p:sp>
    </p:spTree>
    <p:extLst>
      <p:ext uri="{BB962C8B-B14F-4D97-AF65-F5344CB8AC3E}">
        <p14:creationId xmlns:p14="http://schemas.microsoft.com/office/powerpoint/2010/main" val="39249422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Shape 283"/>
          <p:cNvSpPr>
            <a:spLocks noGrp="1" noRot="1" noChangeAspect="1"/>
          </p:cNvSpPr>
          <p:nvPr>
            <p:ph type="sldImg"/>
          </p:nvPr>
        </p:nvSpPr>
        <p:spPr>
          <a:prstGeom prst="rect">
            <a:avLst/>
          </a:prstGeom>
        </p:spPr>
        <p:txBody>
          <a:bodyPr/>
          <a:lstStyle/>
          <a:p>
            <a:pPr lvl="0"/>
            <a:endParaRPr/>
          </a:p>
        </p:txBody>
      </p:sp>
      <p:sp>
        <p:nvSpPr>
          <p:cNvPr id="284" name="Shape 284"/>
          <p:cNvSpPr>
            <a:spLocks noGrp="1"/>
          </p:cNvSpPr>
          <p:nvPr>
            <p:ph type="body" sz="quarter" idx="1"/>
          </p:nvPr>
        </p:nvSpPr>
        <p:spPr>
          <a:prstGeom prst="rect">
            <a:avLst/>
          </a:prstGeom>
        </p:spPr>
        <p:txBody>
          <a:bodyPr/>
          <a:lstStyle/>
          <a:p>
            <a:pPr lvl="0">
              <a:defRPr sz="1800"/>
            </a:pPr>
            <a:r>
              <a:rPr sz="2200"/>
              <a:t>Sam</a:t>
            </a:r>
          </a:p>
        </p:txBody>
      </p:sp>
    </p:spTree>
    <p:extLst>
      <p:ext uri="{BB962C8B-B14F-4D97-AF65-F5344CB8AC3E}">
        <p14:creationId xmlns:p14="http://schemas.microsoft.com/office/powerpoint/2010/main" val="2272022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Shape 288"/>
          <p:cNvSpPr>
            <a:spLocks noGrp="1" noRot="1" noChangeAspect="1"/>
          </p:cNvSpPr>
          <p:nvPr>
            <p:ph type="sldImg"/>
          </p:nvPr>
        </p:nvSpPr>
        <p:spPr>
          <a:prstGeom prst="rect">
            <a:avLst/>
          </a:prstGeom>
        </p:spPr>
        <p:txBody>
          <a:bodyPr/>
          <a:lstStyle/>
          <a:p>
            <a:pPr lvl="0"/>
            <a:endParaRPr/>
          </a:p>
        </p:txBody>
      </p:sp>
      <p:sp>
        <p:nvSpPr>
          <p:cNvPr id="289" name="Shape 289"/>
          <p:cNvSpPr>
            <a:spLocks noGrp="1"/>
          </p:cNvSpPr>
          <p:nvPr>
            <p:ph type="body" sz="quarter" idx="1"/>
          </p:nvPr>
        </p:nvSpPr>
        <p:spPr>
          <a:prstGeom prst="rect">
            <a:avLst/>
          </a:prstGeom>
        </p:spPr>
        <p:txBody>
          <a:bodyPr/>
          <a:lstStyle/>
          <a:p>
            <a:pPr lvl="0">
              <a:defRPr sz="1800"/>
            </a:pPr>
            <a:r>
              <a:rPr sz="2200"/>
              <a:t>Noah - Emphasize how everyone gets incorporated somehow and that we take students of all ages. It is based on leadership decisions </a:t>
            </a:r>
          </a:p>
        </p:txBody>
      </p:sp>
    </p:spTree>
    <p:extLst>
      <p:ext uri="{BB962C8B-B14F-4D97-AF65-F5344CB8AC3E}">
        <p14:creationId xmlns:p14="http://schemas.microsoft.com/office/powerpoint/2010/main" val="28102722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prstGeom prst="rect">
            <a:avLst/>
          </a:prstGeom>
        </p:spPr>
        <p:txBody>
          <a:bodyPr/>
          <a:lstStyle/>
          <a:p>
            <a:pPr lvl="0"/>
            <a:endParaRPr/>
          </a:p>
        </p:txBody>
      </p:sp>
      <p:sp>
        <p:nvSpPr>
          <p:cNvPr id="295" name="Shape 295"/>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Amr</a:t>
            </a:r>
          </a:p>
        </p:txBody>
      </p:sp>
    </p:spTree>
    <p:extLst>
      <p:ext uri="{BB962C8B-B14F-4D97-AF65-F5344CB8AC3E}">
        <p14:creationId xmlns:p14="http://schemas.microsoft.com/office/powerpoint/2010/main" val="7015490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Shape 299"/>
          <p:cNvSpPr>
            <a:spLocks noGrp="1" noRot="1" noChangeAspect="1"/>
          </p:cNvSpPr>
          <p:nvPr>
            <p:ph type="sldImg"/>
          </p:nvPr>
        </p:nvSpPr>
        <p:spPr>
          <a:prstGeom prst="rect">
            <a:avLst/>
          </a:prstGeom>
        </p:spPr>
        <p:txBody>
          <a:bodyPr/>
          <a:lstStyle/>
          <a:p>
            <a:pPr lvl="0"/>
            <a:endParaRPr/>
          </a:p>
        </p:txBody>
      </p:sp>
      <p:sp>
        <p:nvSpPr>
          <p:cNvPr id="300" name="Shape 300"/>
          <p:cNvSpPr>
            <a:spLocks noGrp="1"/>
          </p:cNvSpPr>
          <p:nvPr>
            <p:ph type="body" sz="quarter" idx="1"/>
          </p:nvPr>
        </p:nvSpPr>
        <p:spPr>
          <a:prstGeom prst="rect">
            <a:avLst/>
          </a:prstGeom>
        </p:spPr>
        <p:txBody>
          <a:bodyPr/>
          <a:lstStyle/>
          <a:p>
            <a:pPr lvl="0">
              <a:defRPr sz="1800"/>
            </a:pPr>
            <a:r>
              <a:rPr sz="2200"/>
              <a:t>Amr - Explain how it also depends on the size of the team and other factors</a:t>
            </a:r>
          </a:p>
        </p:txBody>
      </p:sp>
    </p:spTree>
    <p:extLst>
      <p:ext uri="{BB962C8B-B14F-4D97-AF65-F5344CB8AC3E}">
        <p14:creationId xmlns:p14="http://schemas.microsoft.com/office/powerpoint/2010/main" val="3420816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prstGeom prst="rect">
            <a:avLst/>
          </a:prstGeom>
        </p:spPr>
        <p:txBody>
          <a:bodyPr/>
          <a:lstStyle/>
          <a:p>
            <a:pPr lvl="0"/>
            <a:endParaRPr/>
          </a:p>
        </p:txBody>
      </p:sp>
      <p:sp>
        <p:nvSpPr>
          <p:cNvPr id="110" name="Shape 110"/>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Quick ILITE History to establish credibility as a team. Major awards- show them that we are effective and serious. </a:t>
            </a:r>
            <a:r>
              <a:rPr sz="1200" b="1">
                <a:latin typeface="Calibri"/>
                <a:ea typeface="Calibri"/>
                <a:cs typeface="Calibri"/>
                <a:sym typeface="Calibri"/>
              </a:rPr>
              <a:t>Amr</a:t>
            </a:r>
          </a:p>
        </p:txBody>
      </p:sp>
    </p:spTree>
    <p:extLst>
      <p:ext uri="{BB962C8B-B14F-4D97-AF65-F5344CB8AC3E}">
        <p14:creationId xmlns:p14="http://schemas.microsoft.com/office/powerpoint/2010/main" val="10783714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Shape 304"/>
          <p:cNvSpPr>
            <a:spLocks noGrp="1" noRot="1" noChangeAspect="1"/>
          </p:cNvSpPr>
          <p:nvPr>
            <p:ph type="sldImg"/>
          </p:nvPr>
        </p:nvSpPr>
        <p:spPr>
          <a:prstGeom prst="rect">
            <a:avLst/>
          </a:prstGeom>
        </p:spPr>
        <p:txBody>
          <a:bodyPr/>
          <a:lstStyle/>
          <a:p>
            <a:pPr lvl="0"/>
            <a:endParaRPr/>
          </a:p>
        </p:txBody>
      </p:sp>
      <p:sp>
        <p:nvSpPr>
          <p:cNvPr id="305" name="Shape 305"/>
          <p:cNvSpPr>
            <a:spLocks noGrp="1"/>
          </p:cNvSpPr>
          <p:nvPr>
            <p:ph type="body" sz="quarter" idx="1"/>
          </p:nvPr>
        </p:nvSpPr>
        <p:spPr>
          <a:prstGeom prst="rect">
            <a:avLst/>
          </a:prstGeom>
        </p:spPr>
        <p:txBody>
          <a:bodyPr/>
          <a:lstStyle/>
          <a:p>
            <a:pPr lvl="0">
              <a:defRPr sz="1800"/>
            </a:pPr>
            <a:r>
              <a:rPr sz="2200"/>
              <a:t>Noah and Sam</a:t>
            </a:r>
          </a:p>
        </p:txBody>
      </p:sp>
    </p:spTree>
    <p:extLst>
      <p:ext uri="{BB962C8B-B14F-4D97-AF65-F5344CB8AC3E}">
        <p14:creationId xmlns:p14="http://schemas.microsoft.com/office/powerpoint/2010/main" val="19303427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Shape 309"/>
          <p:cNvSpPr>
            <a:spLocks noGrp="1" noRot="1" noChangeAspect="1"/>
          </p:cNvSpPr>
          <p:nvPr>
            <p:ph type="sldImg"/>
          </p:nvPr>
        </p:nvSpPr>
        <p:spPr>
          <a:prstGeom prst="rect">
            <a:avLst/>
          </a:prstGeom>
        </p:spPr>
        <p:txBody>
          <a:bodyPr/>
          <a:lstStyle/>
          <a:p>
            <a:pPr lvl="0"/>
            <a:endParaRPr/>
          </a:p>
        </p:txBody>
      </p:sp>
      <p:sp>
        <p:nvSpPr>
          <p:cNvPr id="310" name="Shape 310"/>
          <p:cNvSpPr>
            <a:spLocks noGrp="1"/>
          </p:cNvSpPr>
          <p:nvPr>
            <p:ph type="body" sz="quarter" idx="1"/>
          </p:nvPr>
        </p:nvSpPr>
        <p:spPr>
          <a:prstGeom prst="rect">
            <a:avLst/>
          </a:prstGeom>
        </p:spPr>
        <p:txBody>
          <a:bodyPr/>
          <a:lstStyle/>
          <a:p>
            <a:pPr lvl="0">
              <a:defRPr sz="1800"/>
            </a:pPr>
            <a:r>
              <a:rPr sz="2200"/>
              <a:t>Justine - talk about how we use certain methods of leadership...we realize it has been used on us</a:t>
            </a:r>
          </a:p>
        </p:txBody>
      </p:sp>
    </p:spTree>
    <p:extLst>
      <p:ext uri="{BB962C8B-B14F-4D97-AF65-F5344CB8AC3E}">
        <p14:creationId xmlns:p14="http://schemas.microsoft.com/office/powerpoint/2010/main" val="37056048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pPr lvl="0"/>
            <a:endParaRPr/>
          </a:p>
        </p:txBody>
      </p:sp>
      <p:sp>
        <p:nvSpPr>
          <p:cNvPr id="315" name="Shape 315"/>
          <p:cNvSpPr>
            <a:spLocks noGrp="1"/>
          </p:cNvSpPr>
          <p:nvPr>
            <p:ph type="body" sz="quarter" idx="1"/>
          </p:nvPr>
        </p:nvSpPr>
        <p:spPr>
          <a:prstGeom prst="rect">
            <a:avLst/>
          </a:prstGeom>
        </p:spPr>
        <p:txBody>
          <a:bodyPr/>
          <a:lstStyle/>
          <a:p>
            <a:pPr lvl="0">
              <a:defRPr sz="1800"/>
            </a:pPr>
            <a:r>
              <a:rPr sz="2200"/>
              <a:t>Justine - Talk about how everyone from the CEO of a company to a janitor should be respected. INSPIRATION is a buzzword. Use it as much as possible.</a:t>
            </a:r>
          </a:p>
        </p:txBody>
      </p:sp>
    </p:spTree>
    <p:extLst>
      <p:ext uri="{BB962C8B-B14F-4D97-AF65-F5344CB8AC3E}">
        <p14:creationId xmlns:p14="http://schemas.microsoft.com/office/powerpoint/2010/main" val="20287111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prstGeom prst="rect">
            <a:avLst/>
          </a:prstGeom>
        </p:spPr>
        <p:txBody>
          <a:bodyPr/>
          <a:lstStyle/>
          <a:p>
            <a:pPr lvl="0"/>
            <a:endParaRPr/>
          </a:p>
        </p:txBody>
      </p:sp>
      <p:sp>
        <p:nvSpPr>
          <p:cNvPr id="320" name="Shape 320"/>
          <p:cNvSpPr>
            <a:spLocks noGrp="1"/>
          </p:cNvSpPr>
          <p:nvPr>
            <p:ph type="body" sz="quarter" idx="1"/>
          </p:nvPr>
        </p:nvSpPr>
        <p:spPr>
          <a:prstGeom prst="rect">
            <a:avLst/>
          </a:prstGeom>
        </p:spPr>
        <p:txBody>
          <a:bodyPr/>
          <a:lstStyle/>
          <a:p>
            <a:pPr lvl="0">
              <a:defRPr sz="1800"/>
            </a:pPr>
            <a:r>
              <a:rPr sz="2200"/>
              <a:t>Justine</a:t>
            </a:r>
          </a:p>
        </p:txBody>
      </p:sp>
    </p:spTree>
    <p:extLst>
      <p:ext uri="{BB962C8B-B14F-4D97-AF65-F5344CB8AC3E}">
        <p14:creationId xmlns:p14="http://schemas.microsoft.com/office/powerpoint/2010/main" val="1068535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 name="Shape 323"/>
          <p:cNvSpPr>
            <a:spLocks noGrp="1" noRot="1" noChangeAspect="1"/>
          </p:cNvSpPr>
          <p:nvPr>
            <p:ph type="sldImg"/>
          </p:nvPr>
        </p:nvSpPr>
        <p:spPr>
          <a:prstGeom prst="rect">
            <a:avLst/>
          </a:prstGeom>
        </p:spPr>
        <p:txBody>
          <a:bodyPr/>
          <a:lstStyle/>
          <a:p>
            <a:pPr lvl="0"/>
            <a:endParaRPr/>
          </a:p>
        </p:txBody>
      </p:sp>
      <p:sp>
        <p:nvSpPr>
          <p:cNvPr id="324" name="Shape 324"/>
          <p:cNvSpPr>
            <a:spLocks noGrp="1"/>
          </p:cNvSpPr>
          <p:nvPr>
            <p:ph type="body" sz="quarter" idx="1"/>
          </p:nvPr>
        </p:nvSpPr>
        <p:spPr>
          <a:prstGeom prst="rect">
            <a:avLst/>
          </a:prstGeom>
        </p:spPr>
        <p:txBody>
          <a:bodyPr/>
          <a:lstStyle/>
          <a:p>
            <a:pPr lvl="0">
              <a:defRPr sz="1800"/>
            </a:pPr>
            <a:r>
              <a:rPr sz="2200"/>
              <a:t>Reeya</a:t>
            </a:r>
          </a:p>
        </p:txBody>
      </p:sp>
    </p:spTree>
    <p:extLst>
      <p:ext uri="{BB962C8B-B14F-4D97-AF65-F5344CB8AC3E}">
        <p14:creationId xmlns:p14="http://schemas.microsoft.com/office/powerpoint/2010/main" val="25523634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Shape 328"/>
          <p:cNvSpPr>
            <a:spLocks noGrp="1" noRot="1" noChangeAspect="1"/>
          </p:cNvSpPr>
          <p:nvPr>
            <p:ph type="sldImg"/>
          </p:nvPr>
        </p:nvSpPr>
        <p:spPr>
          <a:prstGeom prst="rect">
            <a:avLst/>
          </a:prstGeom>
        </p:spPr>
        <p:txBody>
          <a:bodyPr/>
          <a:lstStyle/>
          <a:p>
            <a:pPr lvl="0"/>
            <a:endParaRPr/>
          </a:p>
        </p:txBody>
      </p:sp>
      <p:sp>
        <p:nvSpPr>
          <p:cNvPr id="329" name="Shape 329"/>
          <p:cNvSpPr>
            <a:spLocks noGrp="1"/>
          </p:cNvSpPr>
          <p:nvPr>
            <p:ph type="body" sz="quarter" idx="1"/>
          </p:nvPr>
        </p:nvSpPr>
        <p:spPr>
          <a:prstGeom prst="rect">
            <a:avLst/>
          </a:prstGeom>
        </p:spPr>
        <p:txBody>
          <a:bodyPr/>
          <a:lstStyle/>
          <a:p>
            <a:pPr lvl="0">
              <a:defRPr sz="1800"/>
            </a:pPr>
            <a:r>
              <a:rPr sz="2200"/>
              <a:t>Amr</a:t>
            </a:r>
          </a:p>
        </p:txBody>
      </p:sp>
    </p:spTree>
    <p:extLst>
      <p:ext uri="{BB962C8B-B14F-4D97-AF65-F5344CB8AC3E}">
        <p14:creationId xmlns:p14="http://schemas.microsoft.com/office/powerpoint/2010/main" val="3985893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prstGeom prst="rect">
            <a:avLst/>
          </a:prstGeom>
        </p:spPr>
        <p:txBody>
          <a:bodyPr/>
          <a:lstStyle/>
          <a:p>
            <a:pPr lvl="0"/>
            <a:endParaRPr/>
          </a:p>
        </p:txBody>
      </p:sp>
      <p:sp>
        <p:nvSpPr>
          <p:cNvPr id="117" name="Shape 117"/>
          <p:cNvSpPr>
            <a:spLocks noGrp="1"/>
          </p:cNvSpPr>
          <p:nvPr>
            <p:ph type="body" sz="quarter" idx="1"/>
          </p:nvPr>
        </p:nvSpPr>
        <p:spPr>
          <a:prstGeom prst="rect">
            <a:avLst/>
          </a:prstGeom>
        </p:spPr>
        <p:txBody>
          <a:bodyPr/>
          <a:lstStyle>
            <a:lvl1pPr defTabSz="914400">
              <a:lnSpc>
                <a:spcPct val="100000"/>
              </a:lnSpc>
              <a:defRPr sz="1200" b="1">
                <a:latin typeface="Calibri"/>
                <a:ea typeface="Calibri"/>
                <a:cs typeface="Calibri"/>
                <a:sym typeface="Calibri"/>
              </a:defRPr>
            </a:lvl1pPr>
          </a:lstStyle>
          <a:p>
            <a:pPr lvl="0">
              <a:defRPr sz="1800" b="0"/>
            </a:pPr>
            <a:r>
              <a:rPr sz="1200" b="1"/>
              <a:t>Amr</a:t>
            </a:r>
          </a:p>
        </p:txBody>
      </p:sp>
    </p:spTree>
    <p:extLst>
      <p:ext uri="{BB962C8B-B14F-4D97-AF65-F5344CB8AC3E}">
        <p14:creationId xmlns:p14="http://schemas.microsoft.com/office/powerpoint/2010/main" val="3445117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prstGeom prst="rect">
            <a:avLst/>
          </a:prstGeom>
        </p:spPr>
        <p:txBody>
          <a:bodyPr/>
          <a:lstStyle/>
          <a:p>
            <a:pPr lvl="0"/>
            <a:endParaRPr/>
          </a:p>
        </p:txBody>
      </p:sp>
      <p:sp>
        <p:nvSpPr>
          <p:cNvPr id="122" name="Shape 122"/>
          <p:cNvSpPr>
            <a:spLocks noGrp="1"/>
          </p:cNvSpPr>
          <p:nvPr>
            <p:ph type="body" sz="quarter" idx="1"/>
          </p:nvPr>
        </p:nvSpPr>
        <p:spPr>
          <a:prstGeom prst="rect">
            <a:avLst/>
          </a:prstGeom>
        </p:spPr>
        <p:txBody>
          <a:bodyPr/>
          <a:lstStyle>
            <a:lvl1pPr defTabSz="914400">
              <a:lnSpc>
                <a:spcPct val="100000"/>
              </a:lnSpc>
              <a:defRPr sz="1200" b="1">
                <a:latin typeface="Calibri"/>
                <a:ea typeface="Calibri"/>
                <a:cs typeface="Calibri"/>
                <a:sym typeface="Calibri"/>
              </a:defRPr>
            </a:lvl1pPr>
          </a:lstStyle>
          <a:p>
            <a:pPr lvl="0">
              <a:defRPr sz="1800" b="0"/>
            </a:pPr>
            <a:r>
              <a:rPr sz="1200" b="1"/>
              <a:t>Justine</a:t>
            </a:r>
          </a:p>
        </p:txBody>
      </p:sp>
    </p:spTree>
    <p:extLst>
      <p:ext uri="{BB962C8B-B14F-4D97-AF65-F5344CB8AC3E}">
        <p14:creationId xmlns:p14="http://schemas.microsoft.com/office/powerpoint/2010/main" val="2400145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prstGeom prst="rect">
            <a:avLst/>
          </a:prstGeom>
        </p:spPr>
        <p:txBody>
          <a:bodyPr/>
          <a:lstStyle/>
          <a:p>
            <a:pPr lvl="0"/>
            <a:endParaRPr/>
          </a:p>
        </p:txBody>
      </p:sp>
      <p:sp>
        <p:nvSpPr>
          <p:cNvPr id="127" name="Shape 127"/>
          <p:cNvSpPr>
            <a:spLocks noGrp="1"/>
          </p:cNvSpPr>
          <p:nvPr>
            <p:ph type="body" sz="quarter" idx="1"/>
          </p:nvPr>
        </p:nvSpPr>
        <p:spPr>
          <a:prstGeom prst="rect">
            <a:avLst/>
          </a:prstGeom>
        </p:spPr>
        <p:txBody>
          <a:bodyPr/>
          <a:lstStyle/>
          <a:p>
            <a:pPr lvl="0">
              <a:defRPr sz="1800"/>
            </a:pPr>
            <a:r>
              <a:rPr sz="2200"/>
              <a:t>Noah R</a:t>
            </a:r>
          </a:p>
        </p:txBody>
      </p:sp>
    </p:spTree>
    <p:extLst>
      <p:ext uri="{BB962C8B-B14F-4D97-AF65-F5344CB8AC3E}">
        <p14:creationId xmlns:p14="http://schemas.microsoft.com/office/powerpoint/2010/main" val="239426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Shape 131"/>
          <p:cNvSpPr>
            <a:spLocks noGrp="1" noRot="1" noChangeAspect="1"/>
          </p:cNvSpPr>
          <p:nvPr>
            <p:ph type="sldImg"/>
          </p:nvPr>
        </p:nvSpPr>
        <p:spPr>
          <a:prstGeom prst="rect">
            <a:avLst/>
          </a:prstGeom>
        </p:spPr>
        <p:txBody>
          <a:bodyPr/>
          <a:lstStyle/>
          <a:p>
            <a:pPr lvl="0"/>
            <a:endParaRPr/>
          </a:p>
        </p:txBody>
      </p:sp>
      <p:sp>
        <p:nvSpPr>
          <p:cNvPr id="132" name="Shape 132"/>
          <p:cNvSpPr>
            <a:spLocks noGrp="1"/>
          </p:cNvSpPr>
          <p:nvPr>
            <p:ph type="body" sz="quarter" idx="1"/>
          </p:nvPr>
        </p:nvSpPr>
        <p:spPr>
          <a:prstGeom prst="rect">
            <a:avLst/>
          </a:prstGeom>
        </p:spPr>
        <p:txBody>
          <a:bodyPr/>
          <a:lstStyle/>
          <a:p>
            <a:pPr lvl="0">
              <a:defRPr sz="1800"/>
            </a:pPr>
            <a:r>
              <a:rPr sz="2200"/>
              <a:t>Sam S</a:t>
            </a:r>
          </a:p>
        </p:txBody>
      </p:sp>
    </p:spTree>
    <p:extLst>
      <p:ext uri="{BB962C8B-B14F-4D97-AF65-F5344CB8AC3E}">
        <p14:creationId xmlns:p14="http://schemas.microsoft.com/office/powerpoint/2010/main" val="3401873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136"/>
          <p:cNvSpPr>
            <a:spLocks noGrp="1" noRot="1" noChangeAspect="1"/>
          </p:cNvSpPr>
          <p:nvPr>
            <p:ph type="sldImg"/>
          </p:nvPr>
        </p:nvSpPr>
        <p:spPr>
          <a:prstGeom prst="rect">
            <a:avLst/>
          </a:prstGeom>
        </p:spPr>
        <p:txBody>
          <a:bodyPr/>
          <a:lstStyle/>
          <a:p>
            <a:pPr lvl="0"/>
            <a:endParaRPr/>
          </a:p>
        </p:txBody>
      </p:sp>
      <p:sp>
        <p:nvSpPr>
          <p:cNvPr id="137" name="Shape 137"/>
          <p:cNvSpPr>
            <a:spLocks noGrp="1"/>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Start off general. Engage the audience. What is a leader? What makes an effective leader ? What is the difference between a leader and a boss? Have a 3 min discussion. </a:t>
            </a:r>
            <a:r>
              <a:rPr sz="1200" b="1">
                <a:latin typeface="Calibri"/>
                <a:ea typeface="Calibri"/>
                <a:cs typeface="Calibri"/>
                <a:sym typeface="Calibri"/>
              </a:rPr>
              <a:t>Roland </a:t>
            </a:r>
          </a:p>
        </p:txBody>
      </p:sp>
    </p:spTree>
    <p:extLst>
      <p:ext uri="{BB962C8B-B14F-4D97-AF65-F5344CB8AC3E}">
        <p14:creationId xmlns:p14="http://schemas.microsoft.com/office/powerpoint/2010/main" val="400068566"/>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gif"/><Relationship Id="rId7" Type="http://schemas.openxmlformats.org/officeDocument/2006/relationships/image" Target="../media/image6.gi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9" name="image1.jpg"/>
          <p:cNvPicPr/>
          <p:nvPr/>
        </p:nvPicPr>
        <p:blipFill>
          <a:blip r:embed="rId2">
            <a:extLst/>
          </a:blip>
          <a:stretch>
            <a:fillRect/>
          </a:stretch>
        </p:blipFill>
        <p:spPr>
          <a:xfrm>
            <a:off x="0" y="0"/>
            <a:ext cx="9144000" cy="1642873"/>
          </a:xfrm>
          <a:prstGeom prst="rect">
            <a:avLst/>
          </a:prstGeom>
          <a:ln w="12700">
            <a:miter lim="400000"/>
          </a:ln>
        </p:spPr>
      </p:pic>
      <p:pic>
        <p:nvPicPr>
          <p:cNvPr id="10" name="image2.gif"/>
          <p:cNvPicPr/>
          <p:nvPr/>
        </p:nvPicPr>
        <p:blipFill>
          <a:blip r:embed="rId3">
            <a:extLst/>
          </a:blip>
          <a:stretch>
            <a:fillRect/>
          </a:stretch>
        </p:blipFill>
        <p:spPr>
          <a:xfrm>
            <a:off x="7537963" y="4621440"/>
            <a:ext cx="1504189" cy="392939"/>
          </a:xfrm>
          <a:prstGeom prst="rect">
            <a:avLst/>
          </a:prstGeom>
          <a:ln w="12700">
            <a:miter lim="400000"/>
          </a:ln>
        </p:spPr>
      </p:pic>
      <p:pic>
        <p:nvPicPr>
          <p:cNvPr id="11" name="image3.jpg"/>
          <p:cNvPicPr/>
          <p:nvPr/>
        </p:nvPicPr>
        <p:blipFill>
          <a:blip r:embed="rId4">
            <a:extLst/>
          </a:blip>
          <a:stretch>
            <a:fillRect/>
          </a:stretch>
        </p:blipFill>
        <p:spPr>
          <a:xfrm>
            <a:off x="70162" y="4695545"/>
            <a:ext cx="2093977" cy="393193"/>
          </a:xfrm>
          <a:prstGeom prst="rect">
            <a:avLst/>
          </a:prstGeom>
          <a:ln w="12700">
            <a:miter lim="400000"/>
          </a:ln>
        </p:spPr>
      </p:pic>
      <p:pic>
        <p:nvPicPr>
          <p:cNvPr id="12" name="image4.jpg"/>
          <p:cNvPicPr/>
          <p:nvPr/>
        </p:nvPicPr>
        <p:blipFill>
          <a:blip r:embed="rId5">
            <a:extLst/>
          </a:blip>
          <a:stretch>
            <a:fillRect/>
          </a:stretch>
        </p:blipFill>
        <p:spPr>
          <a:xfrm>
            <a:off x="0" y="0"/>
            <a:ext cx="9135879" cy="5143500"/>
          </a:xfrm>
          <a:prstGeom prst="rect">
            <a:avLst/>
          </a:prstGeom>
          <a:ln w="12700">
            <a:miter lim="400000"/>
          </a:ln>
        </p:spPr>
      </p:pic>
      <p:sp>
        <p:nvSpPr>
          <p:cNvPr id="13" name="Shape 13"/>
          <p:cNvSpPr>
            <a:spLocks noGrp="1"/>
          </p:cNvSpPr>
          <p:nvPr>
            <p:ph type="body" idx="1"/>
          </p:nvPr>
        </p:nvSpPr>
        <p:spPr>
          <a:xfrm>
            <a:off x="5268993" y="3485674"/>
            <a:ext cx="3507086" cy="1657826"/>
          </a:xfrm>
          <a:prstGeom prst="rect">
            <a:avLst/>
          </a:prstGeom>
        </p:spPr>
        <p:txBody>
          <a:bodyPr/>
          <a:lstStyle>
            <a:lvl1pPr marL="0" indent="0">
              <a:spcBef>
                <a:spcPts val="300"/>
              </a:spcBef>
              <a:buClrTx/>
              <a:buSzTx/>
              <a:buFontTx/>
              <a:buNone/>
              <a:defRPr sz="1300">
                <a:solidFill>
                  <a:srgbClr val="FFFFFF"/>
                </a:solidFill>
              </a:defRPr>
            </a:lvl1pPr>
            <a:lvl2pPr marL="0" indent="342900">
              <a:spcBef>
                <a:spcPts val="300"/>
              </a:spcBef>
              <a:buClrTx/>
              <a:buSzTx/>
              <a:buFontTx/>
              <a:buNone/>
              <a:defRPr sz="1300">
                <a:solidFill>
                  <a:srgbClr val="FFFFFF"/>
                </a:solidFill>
              </a:defRPr>
            </a:lvl2pPr>
            <a:lvl3pPr marL="0" indent="685800">
              <a:spcBef>
                <a:spcPts val="300"/>
              </a:spcBef>
              <a:buClrTx/>
              <a:buSzTx/>
              <a:buFontTx/>
              <a:buNone/>
              <a:defRPr sz="1300">
                <a:solidFill>
                  <a:srgbClr val="FFFFFF"/>
                </a:solidFill>
              </a:defRPr>
            </a:lvl3pPr>
            <a:lvl4pPr marL="0" indent="1028700">
              <a:spcBef>
                <a:spcPts val="300"/>
              </a:spcBef>
              <a:buClrTx/>
              <a:buSzTx/>
              <a:buFontTx/>
              <a:buNone/>
              <a:defRPr sz="1300">
                <a:solidFill>
                  <a:srgbClr val="FFFFFF"/>
                </a:solidFill>
              </a:defRPr>
            </a:lvl4pPr>
            <a:lvl5pPr marL="0" indent="1371600">
              <a:spcBef>
                <a:spcPts val="300"/>
              </a:spcBef>
              <a:buClrTx/>
              <a:buSzTx/>
              <a:buFontTx/>
              <a:buNone/>
              <a:defRPr sz="1300">
                <a:solidFill>
                  <a:srgbClr val="FFFFFF"/>
                </a:solidFill>
              </a:defRPr>
            </a:lvl5pPr>
          </a:lstStyle>
          <a:p>
            <a:pPr lvl="0">
              <a:defRPr sz="1800">
                <a:solidFill>
                  <a:srgbClr val="000000"/>
                </a:solidFill>
              </a:defRPr>
            </a:pPr>
            <a:r>
              <a:rPr sz="1300">
                <a:solidFill>
                  <a:srgbClr val="FFFFFF"/>
                </a:solidFill>
              </a:rPr>
              <a:t>Body Level One</a:t>
            </a:r>
          </a:p>
          <a:p>
            <a:pPr lvl="1">
              <a:defRPr sz="1800">
                <a:solidFill>
                  <a:srgbClr val="000000"/>
                </a:solidFill>
              </a:defRPr>
            </a:pPr>
            <a:r>
              <a:rPr sz="1300">
                <a:solidFill>
                  <a:srgbClr val="FFFFFF"/>
                </a:solidFill>
              </a:rPr>
              <a:t>Body Level Two</a:t>
            </a:r>
          </a:p>
          <a:p>
            <a:pPr lvl="2">
              <a:defRPr sz="1800">
                <a:solidFill>
                  <a:srgbClr val="000000"/>
                </a:solidFill>
              </a:defRPr>
            </a:pPr>
            <a:r>
              <a:rPr sz="1300">
                <a:solidFill>
                  <a:srgbClr val="FFFFFF"/>
                </a:solidFill>
              </a:rPr>
              <a:t>Body Level Three</a:t>
            </a:r>
          </a:p>
          <a:p>
            <a:pPr lvl="3">
              <a:defRPr sz="1800">
                <a:solidFill>
                  <a:srgbClr val="000000"/>
                </a:solidFill>
              </a:defRPr>
            </a:pPr>
            <a:r>
              <a:rPr sz="1300">
                <a:solidFill>
                  <a:srgbClr val="FFFFFF"/>
                </a:solidFill>
              </a:rPr>
              <a:t>Body Level Four</a:t>
            </a:r>
          </a:p>
          <a:p>
            <a:pPr lvl="4">
              <a:defRPr sz="1800">
                <a:solidFill>
                  <a:srgbClr val="000000"/>
                </a:solidFill>
              </a:defRPr>
            </a:pPr>
            <a:r>
              <a:rPr sz="1300">
                <a:solidFill>
                  <a:srgbClr val="FFFFFF"/>
                </a:solidFill>
              </a:rPr>
              <a:t>Body Level Five</a:t>
            </a:r>
          </a:p>
        </p:txBody>
      </p:sp>
      <p:sp>
        <p:nvSpPr>
          <p:cNvPr id="14" name="Shape 14"/>
          <p:cNvSpPr>
            <a:spLocks noGrp="1"/>
          </p:cNvSpPr>
          <p:nvPr>
            <p:ph type="sldNum" sz="quarter" idx="2"/>
          </p:nvPr>
        </p:nvSpPr>
        <p:spPr>
          <a:xfrm>
            <a:off x="8590956" y="4923269"/>
            <a:ext cx="553045" cy="180341"/>
          </a:xfrm>
          <a:prstGeom prst="rect">
            <a:avLst/>
          </a:prstGeom>
        </p:spPr>
        <p:txBody>
          <a:bodyPr/>
          <a:lstStyle>
            <a:lvl1pPr>
              <a:defRPr sz="600">
                <a:solidFill>
                  <a:srgbClr val="FFFFFF"/>
                </a:solidFill>
              </a:defRPr>
            </a:lvl1pPr>
          </a:lstStyle>
          <a:p>
            <a:pPr lvl="0"/>
            <a:fld id="{86CB4B4D-7CA3-9044-876B-883B54F8677D}" type="slidenum">
              <a:t>‹#›</a:t>
            </a:fld>
            <a:endParaRPr/>
          </a:p>
        </p:txBody>
      </p:sp>
      <p:sp>
        <p:nvSpPr>
          <p:cNvPr id="15" name="Shape 15"/>
          <p:cNvSpPr>
            <a:spLocks noGrp="1"/>
          </p:cNvSpPr>
          <p:nvPr>
            <p:ph type="title"/>
          </p:nvPr>
        </p:nvSpPr>
        <p:spPr>
          <a:xfrm>
            <a:off x="4830212" y="2920713"/>
            <a:ext cx="5628795" cy="564962"/>
          </a:xfrm>
          <a:prstGeom prst="rect">
            <a:avLst/>
          </a:prstGeom>
        </p:spPr>
        <p:txBody>
          <a:bodyPr>
            <a:noAutofit/>
          </a:bodyPr>
          <a:lstStyle>
            <a:lvl1pPr>
              <a:lnSpc>
                <a:spcPts val="2500"/>
              </a:lnSpc>
              <a:defRPr sz="3000" spc="0"/>
            </a:lvl1pPr>
          </a:lstStyle>
          <a:p>
            <a:pPr lvl="0">
              <a:defRPr sz="1800">
                <a:solidFill>
                  <a:srgbClr val="000000"/>
                </a:solidFill>
              </a:defRPr>
            </a:pPr>
            <a:r>
              <a:rPr sz="3000">
                <a:solidFill>
                  <a:srgbClr val="FFFFFF"/>
                </a:solidFill>
              </a:rPr>
              <a:t>Title Text</a:t>
            </a:r>
          </a:p>
        </p:txBody>
      </p:sp>
      <p:pic>
        <p:nvPicPr>
          <p:cNvPr id="16" name="image5.gif" descr="FIRSTWordMark_Reverse.gif"/>
          <p:cNvPicPr/>
          <p:nvPr/>
        </p:nvPicPr>
        <p:blipFill>
          <a:blip r:embed="rId6">
            <a:extLst/>
          </a:blip>
          <a:stretch>
            <a:fillRect/>
          </a:stretch>
        </p:blipFill>
        <p:spPr>
          <a:xfrm>
            <a:off x="333828" y="317266"/>
            <a:ext cx="1747590" cy="422964"/>
          </a:xfrm>
          <a:prstGeom prst="rect">
            <a:avLst/>
          </a:prstGeom>
          <a:ln w="12700">
            <a:miter lim="400000"/>
          </a:ln>
        </p:spPr>
      </p:pic>
      <p:pic>
        <p:nvPicPr>
          <p:cNvPr id="17" name="image6.gif"/>
          <p:cNvPicPr/>
          <p:nvPr/>
        </p:nvPicPr>
        <p:blipFill>
          <a:blip r:embed="rId7">
            <a:extLst/>
          </a:blip>
          <a:stretch>
            <a:fillRect/>
          </a:stretch>
        </p:blipFill>
        <p:spPr>
          <a:xfrm>
            <a:off x="7852902" y="4209179"/>
            <a:ext cx="852552" cy="640081"/>
          </a:xfrm>
          <a:prstGeom prst="rect">
            <a:avLst/>
          </a:prstGeom>
          <a:ln w="12700">
            <a:miter lim="400000"/>
          </a:ln>
          <a:effectLst>
            <a:outerShdw blurRad="50800" dist="50800" dir="5400000" rotWithShape="0">
              <a:srgbClr val="17375E"/>
            </a:outerShdw>
          </a:effectLst>
        </p:spPr>
      </p:pic>
      <p:pic>
        <p:nvPicPr>
          <p:cNvPr id="18" name="image7.gif"/>
          <p:cNvPicPr/>
          <p:nvPr/>
        </p:nvPicPr>
        <p:blipFill>
          <a:blip r:embed="rId8">
            <a:extLst/>
          </a:blip>
          <a:stretch>
            <a:fillRect/>
          </a:stretch>
        </p:blipFill>
        <p:spPr>
          <a:xfrm>
            <a:off x="5065340" y="4770689"/>
            <a:ext cx="2707641" cy="67692"/>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le and Vertical Text">
    <p:spTree>
      <p:nvGrpSpPr>
        <p:cNvPr id="1" name=""/>
        <p:cNvGrpSpPr/>
        <p:nvPr/>
      </p:nvGrpSpPr>
      <p:grpSpPr>
        <a:xfrm>
          <a:off x="0" y="0"/>
          <a:ext cx="0" cy="0"/>
          <a:chOff x="0" y="0"/>
          <a:chExt cx="0" cy="0"/>
        </a:xfrm>
      </p:grpSpPr>
      <p:pic>
        <p:nvPicPr>
          <p:cNvPr id="71" name="image1.jpg"/>
          <p:cNvPicPr/>
          <p:nvPr/>
        </p:nvPicPr>
        <p:blipFill>
          <a:blip r:embed="rId2">
            <a:extLst/>
          </a:blip>
          <a:stretch>
            <a:fillRect/>
          </a:stretch>
        </p:blipFill>
        <p:spPr>
          <a:xfrm>
            <a:off x="0" y="0"/>
            <a:ext cx="9144000" cy="1642873"/>
          </a:xfrm>
          <a:prstGeom prst="rect">
            <a:avLst/>
          </a:prstGeom>
          <a:ln w="12700">
            <a:miter lim="400000"/>
          </a:ln>
        </p:spPr>
      </p:pic>
      <p:pic>
        <p:nvPicPr>
          <p:cNvPr id="72" name="image2.gif"/>
          <p:cNvPicPr/>
          <p:nvPr/>
        </p:nvPicPr>
        <p:blipFill>
          <a:blip r:embed="rId3">
            <a:extLst/>
          </a:blip>
          <a:stretch>
            <a:fillRect/>
          </a:stretch>
        </p:blipFill>
        <p:spPr>
          <a:xfrm>
            <a:off x="7537963" y="4621440"/>
            <a:ext cx="1504189" cy="392939"/>
          </a:xfrm>
          <a:prstGeom prst="rect">
            <a:avLst/>
          </a:prstGeom>
          <a:ln w="12700">
            <a:miter lim="400000"/>
          </a:ln>
        </p:spPr>
      </p:pic>
      <p:pic>
        <p:nvPicPr>
          <p:cNvPr id="73" name="image3.jpg"/>
          <p:cNvPicPr/>
          <p:nvPr/>
        </p:nvPicPr>
        <p:blipFill>
          <a:blip r:embed="rId4">
            <a:extLst/>
          </a:blip>
          <a:stretch>
            <a:fillRect/>
          </a:stretch>
        </p:blipFill>
        <p:spPr>
          <a:xfrm>
            <a:off x="70162" y="4695545"/>
            <a:ext cx="2093977" cy="393193"/>
          </a:xfrm>
          <a:prstGeom prst="rect">
            <a:avLst/>
          </a:prstGeom>
          <a:ln w="12700">
            <a:miter lim="400000"/>
          </a:ln>
        </p:spPr>
      </p:pic>
      <p:sp>
        <p:nvSpPr>
          <p:cNvPr id="74" name="Shape 74"/>
          <p:cNvSpPr>
            <a:spLocks noGrp="1"/>
          </p:cNvSpPr>
          <p:nvPr>
            <p:ph type="title"/>
          </p:nvPr>
        </p:nvSpPr>
        <p:spPr>
          <a:xfrm>
            <a:off x="3101212" y="0"/>
            <a:ext cx="8229601" cy="1035624"/>
          </a:xfrm>
          <a:prstGeom prst="rect">
            <a:avLst/>
          </a:prstGeom>
        </p:spPr>
        <p:txBody>
          <a:bodyPr/>
          <a:lstStyle>
            <a:lvl1pPr>
              <a:defRPr sz="2800"/>
            </a:lvl1pPr>
          </a:lstStyle>
          <a:p>
            <a:pPr lvl="0">
              <a:defRPr sz="1800" spc="0">
                <a:solidFill>
                  <a:srgbClr val="000000"/>
                </a:solidFill>
              </a:defRPr>
            </a:pPr>
            <a:r>
              <a:rPr sz="2800" spc="-113">
                <a:solidFill>
                  <a:srgbClr val="FFFFFF"/>
                </a:solidFill>
              </a:rPr>
              <a:t>Title Text</a:t>
            </a:r>
          </a:p>
        </p:txBody>
      </p:sp>
      <p:sp>
        <p:nvSpPr>
          <p:cNvPr id="75" name="Shape 75"/>
          <p:cNvSpPr>
            <a:spLocks noGrp="1"/>
          </p:cNvSpPr>
          <p:nvPr>
            <p:ph type="body" idx="1"/>
          </p:nvPr>
        </p:nvSpPr>
        <p:spPr>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76" name="Shape 76"/>
          <p:cNvSpPr>
            <a:spLocks noGrp="1"/>
          </p:cNvSpPr>
          <p:nvPr>
            <p:ph type="sldNum" sz="quarter" idx="2"/>
          </p:nvPr>
        </p:nvSpPr>
        <p:spPr>
          <a:xfrm>
            <a:off x="6102417" y="4897358"/>
            <a:ext cx="1363580" cy="2184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pic>
        <p:nvPicPr>
          <p:cNvPr id="78" name="image1.jpg"/>
          <p:cNvPicPr/>
          <p:nvPr/>
        </p:nvPicPr>
        <p:blipFill>
          <a:blip r:embed="rId2">
            <a:extLst/>
          </a:blip>
          <a:stretch>
            <a:fillRect/>
          </a:stretch>
        </p:blipFill>
        <p:spPr>
          <a:xfrm>
            <a:off x="0" y="0"/>
            <a:ext cx="9144000" cy="1642873"/>
          </a:xfrm>
          <a:prstGeom prst="rect">
            <a:avLst/>
          </a:prstGeom>
          <a:ln w="12700">
            <a:miter lim="400000"/>
          </a:ln>
        </p:spPr>
      </p:pic>
      <p:pic>
        <p:nvPicPr>
          <p:cNvPr id="79" name="image2.gif"/>
          <p:cNvPicPr/>
          <p:nvPr/>
        </p:nvPicPr>
        <p:blipFill>
          <a:blip r:embed="rId3">
            <a:extLst/>
          </a:blip>
          <a:stretch>
            <a:fillRect/>
          </a:stretch>
        </p:blipFill>
        <p:spPr>
          <a:xfrm>
            <a:off x="7537963" y="4621440"/>
            <a:ext cx="1504189" cy="392939"/>
          </a:xfrm>
          <a:prstGeom prst="rect">
            <a:avLst/>
          </a:prstGeom>
          <a:ln w="12700">
            <a:miter lim="400000"/>
          </a:ln>
        </p:spPr>
      </p:pic>
      <p:pic>
        <p:nvPicPr>
          <p:cNvPr id="80" name="image3.jpg"/>
          <p:cNvPicPr/>
          <p:nvPr/>
        </p:nvPicPr>
        <p:blipFill>
          <a:blip r:embed="rId4">
            <a:extLst/>
          </a:blip>
          <a:stretch>
            <a:fillRect/>
          </a:stretch>
        </p:blipFill>
        <p:spPr>
          <a:xfrm>
            <a:off x="70162" y="4695545"/>
            <a:ext cx="2093977" cy="393193"/>
          </a:xfrm>
          <a:prstGeom prst="rect">
            <a:avLst/>
          </a:prstGeom>
          <a:ln w="12700">
            <a:miter lim="400000"/>
          </a:ln>
        </p:spPr>
      </p:pic>
      <p:sp>
        <p:nvSpPr>
          <p:cNvPr id="81" name="Shape 81"/>
          <p:cNvSpPr>
            <a:spLocks noGrp="1"/>
          </p:cNvSpPr>
          <p:nvPr>
            <p:ph type="title"/>
          </p:nvPr>
        </p:nvSpPr>
        <p:spPr>
          <a:xfrm>
            <a:off x="6629400" y="0"/>
            <a:ext cx="2057400" cy="4800605"/>
          </a:xfrm>
          <a:prstGeom prst="rect">
            <a:avLst/>
          </a:prstGeom>
        </p:spPr>
        <p:txBody>
          <a:bodyPr/>
          <a:lstStyle>
            <a:lvl1pPr>
              <a:defRPr sz="2800"/>
            </a:lvl1pPr>
          </a:lstStyle>
          <a:p>
            <a:pPr lvl="0">
              <a:defRPr sz="1800" spc="0">
                <a:solidFill>
                  <a:srgbClr val="000000"/>
                </a:solidFill>
              </a:defRPr>
            </a:pPr>
            <a:r>
              <a:rPr sz="2800" spc="-113">
                <a:solidFill>
                  <a:srgbClr val="FFFFFF"/>
                </a:solidFill>
              </a:rPr>
              <a:t>Title Text</a:t>
            </a:r>
          </a:p>
        </p:txBody>
      </p:sp>
      <p:sp>
        <p:nvSpPr>
          <p:cNvPr id="82" name="Shape 82"/>
          <p:cNvSpPr>
            <a:spLocks noGrp="1"/>
          </p:cNvSpPr>
          <p:nvPr>
            <p:ph type="body" idx="1"/>
          </p:nvPr>
        </p:nvSpPr>
        <p:spPr>
          <a:xfrm>
            <a:off x="457200" y="205979"/>
            <a:ext cx="6019800" cy="4937521"/>
          </a:xfrm>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83" name="Shape 83"/>
          <p:cNvSpPr>
            <a:spLocks noGrp="1"/>
          </p:cNvSpPr>
          <p:nvPr>
            <p:ph type="sldNum" sz="quarter" idx="2"/>
          </p:nvPr>
        </p:nvSpPr>
        <p:spPr>
          <a:xfrm>
            <a:off x="6102417" y="4897358"/>
            <a:ext cx="1363580" cy="2184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pPr lvl="0">
              <a:defRPr sz="1800" spc="0">
                <a:solidFill>
                  <a:srgbClr val="000000"/>
                </a:solidFill>
              </a:defRPr>
            </a:pPr>
            <a:r>
              <a:rPr sz="2400" spc="-113">
                <a:solidFill>
                  <a:srgbClr val="FFFFFF"/>
                </a:solidFill>
              </a:rPr>
              <a:t>Click to edit Master title style</a:t>
            </a:r>
          </a:p>
        </p:txBody>
      </p:sp>
      <p:sp>
        <p:nvSpPr>
          <p:cNvPr id="21" name="Shape 21"/>
          <p:cNvSpPr>
            <a:spLocks noGrp="1"/>
          </p:cNvSpPr>
          <p:nvPr>
            <p:ph type="body" idx="1"/>
          </p:nvPr>
        </p:nvSpPr>
        <p:spPr>
          <a:prstGeom prst="rect">
            <a:avLst/>
          </a:prstGeom>
        </p:spPr>
        <p:txBody>
          <a:body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24" name="image1.jpg"/>
          <p:cNvPicPr/>
          <p:nvPr/>
        </p:nvPicPr>
        <p:blipFill>
          <a:blip r:embed="rId2">
            <a:extLst/>
          </a:blip>
          <a:stretch>
            <a:fillRect/>
          </a:stretch>
        </p:blipFill>
        <p:spPr>
          <a:xfrm>
            <a:off x="0" y="0"/>
            <a:ext cx="9144000" cy="1642873"/>
          </a:xfrm>
          <a:prstGeom prst="rect">
            <a:avLst/>
          </a:prstGeom>
          <a:ln w="12700">
            <a:miter lim="400000"/>
          </a:ln>
        </p:spPr>
      </p:pic>
      <p:pic>
        <p:nvPicPr>
          <p:cNvPr id="25" name="image2.gif"/>
          <p:cNvPicPr/>
          <p:nvPr/>
        </p:nvPicPr>
        <p:blipFill>
          <a:blip r:embed="rId3">
            <a:extLst/>
          </a:blip>
          <a:stretch>
            <a:fillRect/>
          </a:stretch>
        </p:blipFill>
        <p:spPr>
          <a:xfrm>
            <a:off x="7537963" y="4621440"/>
            <a:ext cx="1504189" cy="392939"/>
          </a:xfrm>
          <a:prstGeom prst="rect">
            <a:avLst/>
          </a:prstGeom>
          <a:ln w="12700">
            <a:miter lim="400000"/>
          </a:ln>
        </p:spPr>
      </p:pic>
      <p:pic>
        <p:nvPicPr>
          <p:cNvPr id="26" name="image3.jpg"/>
          <p:cNvPicPr/>
          <p:nvPr/>
        </p:nvPicPr>
        <p:blipFill>
          <a:blip r:embed="rId4">
            <a:extLst/>
          </a:blip>
          <a:stretch>
            <a:fillRect/>
          </a:stretch>
        </p:blipFill>
        <p:spPr>
          <a:xfrm>
            <a:off x="70162" y="4695545"/>
            <a:ext cx="2093977" cy="393193"/>
          </a:xfrm>
          <a:prstGeom prst="rect">
            <a:avLst/>
          </a:prstGeom>
          <a:ln w="12700">
            <a:miter lim="400000"/>
          </a:ln>
        </p:spPr>
      </p:pic>
      <p:sp>
        <p:nvSpPr>
          <p:cNvPr id="27" name="Shape 27"/>
          <p:cNvSpPr/>
          <p:nvPr/>
        </p:nvSpPr>
        <p:spPr>
          <a:xfrm>
            <a:off x="1" y="2176515"/>
            <a:ext cx="9144001" cy="1488594"/>
          </a:xfrm>
          <a:prstGeom prst="rect">
            <a:avLst/>
          </a:prstGeom>
          <a:solidFill>
            <a:srgbClr val="FF0000"/>
          </a:solidFill>
          <a:ln w="12700">
            <a:miter lim="400000"/>
          </a:ln>
          <a:effectLst>
            <a:outerShdw blurRad="38100" dist="23000" dir="5400000" rotWithShape="0">
              <a:srgbClr val="000000">
                <a:alpha val="35000"/>
              </a:srgbClr>
            </a:outerShdw>
          </a:effectLst>
        </p:spPr>
        <p:txBody>
          <a:bodyPr lIns="0" tIns="0" rIns="0" bIns="0" anchor="ctr"/>
          <a:lstStyle/>
          <a:p>
            <a:pPr lvl="0" algn="ctr">
              <a:defRPr sz="1300">
                <a:solidFill>
                  <a:srgbClr val="FFFFFF"/>
                </a:solidFill>
              </a:defRPr>
            </a:pPr>
            <a:endParaRPr/>
          </a:p>
        </p:txBody>
      </p:sp>
      <p:sp>
        <p:nvSpPr>
          <p:cNvPr id="28" name="Shape 28"/>
          <p:cNvSpPr>
            <a:spLocks noGrp="1"/>
          </p:cNvSpPr>
          <p:nvPr>
            <p:ph type="title"/>
          </p:nvPr>
        </p:nvSpPr>
        <p:spPr>
          <a:xfrm>
            <a:off x="518916" y="2780020"/>
            <a:ext cx="7772401" cy="2307431"/>
          </a:xfrm>
          <a:prstGeom prst="rect">
            <a:avLst/>
          </a:prstGeom>
        </p:spPr>
        <p:txBody>
          <a:bodyPr anchor="t"/>
          <a:lstStyle>
            <a:lvl1pPr>
              <a:defRPr sz="3000"/>
            </a:lvl1pPr>
          </a:lstStyle>
          <a:p>
            <a:pPr lvl="0">
              <a:defRPr sz="1800" spc="0">
                <a:solidFill>
                  <a:srgbClr val="000000"/>
                </a:solidFill>
              </a:defRPr>
            </a:pPr>
            <a:r>
              <a:rPr sz="3000" spc="-113">
                <a:solidFill>
                  <a:srgbClr val="FFFFFF"/>
                </a:solidFill>
              </a:rPr>
              <a:t>Title Text</a:t>
            </a:r>
          </a:p>
        </p:txBody>
      </p:sp>
      <p:sp>
        <p:nvSpPr>
          <p:cNvPr id="29" name="Shape 29"/>
          <p:cNvSpPr>
            <a:spLocks noGrp="1"/>
          </p:cNvSpPr>
          <p:nvPr>
            <p:ph type="body" idx="1"/>
          </p:nvPr>
        </p:nvSpPr>
        <p:spPr>
          <a:xfrm>
            <a:off x="518916" y="322350"/>
            <a:ext cx="7772401" cy="2411017"/>
          </a:xfrm>
          <a:prstGeom prst="rect">
            <a:avLst/>
          </a:prstGeom>
        </p:spPr>
        <p:txBody>
          <a:bodyPr anchor="b"/>
          <a:lstStyle>
            <a:lvl1pPr marL="0" indent="0">
              <a:spcBef>
                <a:spcPts val="300"/>
              </a:spcBef>
              <a:buClrTx/>
              <a:buSzTx/>
              <a:buFontTx/>
              <a:buNone/>
              <a:defRPr sz="1500">
                <a:solidFill>
                  <a:srgbClr val="FFFFFF"/>
                </a:solidFill>
              </a:defRPr>
            </a:lvl1pPr>
            <a:lvl2pPr marL="0" indent="342900">
              <a:spcBef>
                <a:spcPts val="300"/>
              </a:spcBef>
              <a:buClrTx/>
              <a:buSzTx/>
              <a:buFontTx/>
              <a:buNone/>
              <a:defRPr sz="1500">
                <a:solidFill>
                  <a:srgbClr val="FFFFFF"/>
                </a:solidFill>
              </a:defRPr>
            </a:lvl2pPr>
            <a:lvl3pPr marL="0" indent="685800">
              <a:spcBef>
                <a:spcPts val="300"/>
              </a:spcBef>
              <a:buClrTx/>
              <a:buSzTx/>
              <a:buFontTx/>
              <a:buNone/>
              <a:defRPr sz="1500">
                <a:solidFill>
                  <a:srgbClr val="FFFFFF"/>
                </a:solidFill>
              </a:defRPr>
            </a:lvl3pPr>
            <a:lvl4pPr marL="0" indent="1028700">
              <a:spcBef>
                <a:spcPts val="300"/>
              </a:spcBef>
              <a:buClrTx/>
              <a:buSzTx/>
              <a:buFontTx/>
              <a:buNone/>
              <a:defRPr sz="1500">
                <a:solidFill>
                  <a:srgbClr val="FFFFFF"/>
                </a:solidFill>
              </a:defRPr>
            </a:lvl4pPr>
            <a:lvl5pPr marL="0" indent="1371600">
              <a:spcBef>
                <a:spcPts val="300"/>
              </a:spcBef>
              <a:buClrTx/>
              <a:buSzTx/>
              <a:buFontTx/>
              <a:buNone/>
              <a:defRPr sz="1500">
                <a:solidFill>
                  <a:srgbClr val="FFFFFF"/>
                </a:solidFill>
              </a:defRPr>
            </a:lvl5pPr>
          </a:lstStyle>
          <a:p>
            <a:pPr lvl="0">
              <a:defRPr sz="1800">
                <a:solidFill>
                  <a:srgbClr val="000000"/>
                </a:solidFill>
              </a:defRPr>
            </a:pPr>
            <a:r>
              <a:rPr sz="1500">
                <a:solidFill>
                  <a:srgbClr val="FFFFFF"/>
                </a:solidFill>
              </a:rPr>
              <a:t>Body Level One</a:t>
            </a:r>
          </a:p>
          <a:p>
            <a:pPr lvl="1">
              <a:defRPr sz="1800">
                <a:solidFill>
                  <a:srgbClr val="000000"/>
                </a:solidFill>
              </a:defRPr>
            </a:pPr>
            <a:r>
              <a:rPr sz="1500">
                <a:solidFill>
                  <a:srgbClr val="FFFFFF"/>
                </a:solidFill>
              </a:rPr>
              <a:t>Body Level Two</a:t>
            </a:r>
          </a:p>
          <a:p>
            <a:pPr lvl="2">
              <a:defRPr sz="1800">
                <a:solidFill>
                  <a:srgbClr val="000000"/>
                </a:solidFill>
              </a:defRPr>
            </a:pPr>
            <a:r>
              <a:rPr sz="1500">
                <a:solidFill>
                  <a:srgbClr val="FFFFFF"/>
                </a:solidFill>
              </a:rPr>
              <a:t>Body Level Three</a:t>
            </a:r>
          </a:p>
          <a:p>
            <a:pPr lvl="3">
              <a:defRPr sz="1800">
                <a:solidFill>
                  <a:srgbClr val="000000"/>
                </a:solidFill>
              </a:defRPr>
            </a:pPr>
            <a:r>
              <a:rPr sz="1500">
                <a:solidFill>
                  <a:srgbClr val="FFFFFF"/>
                </a:solidFill>
              </a:rPr>
              <a:t>Body Level Four</a:t>
            </a:r>
          </a:p>
          <a:p>
            <a:pPr lvl="4">
              <a:defRPr sz="1800">
                <a:solidFill>
                  <a:srgbClr val="000000"/>
                </a:solidFill>
              </a:defRPr>
            </a:pPr>
            <a:r>
              <a:rPr sz="1500">
                <a:solidFill>
                  <a:srgbClr val="FFFFFF"/>
                </a:solidFill>
              </a:rPr>
              <a:t>Body Level Five</a:t>
            </a:r>
          </a:p>
        </p:txBody>
      </p:sp>
      <p:sp>
        <p:nvSpPr>
          <p:cNvPr id="30" name="Shape 30"/>
          <p:cNvSpPr>
            <a:spLocks noGrp="1"/>
          </p:cNvSpPr>
          <p:nvPr>
            <p:ph type="sldNum" sz="quarter" idx="2"/>
          </p:nvPr>
        </p:nvSpPr>
        <p:spPr>
          <a:xfrm>
            <a:off x="6102417" y="4897358"/>
            <a:ext cx="1363580" cy="2184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32" name="image1.jpg"/>
          <p:cNvPicPr/>
          <p:nvPr/>
        </p:nvPicPr>
        <p:blipFill>
          <a:blip r:embed="rId2">
            <a:extLst/>
          </a:blip>
          <a:stretch>
            <a:fillRect/>
          </a:stretch>
        </p:blipFill>
        <p:spPr>
          <a:xfrm>
            <a:off x="0" y="0"/>
            <a:ext cx="9144000" cy="1642873"/>
          </a:xfrm>
          <a:prstGeom prst="rect">
            <a:avLst/>
          </a:prstGeom>
          <a:ln w="12700">
            <a:miter lim="400000"/>
          </a:ln>
        </p:spPr>
      </p:pic>
      <p:pic>
        <p:nvPicPr>
          <p:cNvPr id="33" name="image2.gif"/>
          <p:cNvPicPr/>
          <p:nvPr/>
        </p:nvPicPr>
        <p:blipFill>
          <a:blip r:embed="rId3">
            <a:extLst/>
          </a:blip>
          <a:stretch>
            <a:fillRect/>
          </a:stretch>
        </p:blipFill>
        <p:spPr>
          <a:xfrm>
            <a:off x="7537963" y="4621440"/>
            <a:ext cx="1504189" cy="392939"/>
          </a:xfrm>
          <a:prstGeom prst="rect">
            <a:avLst/>
          </a:prstGeom>
          <a:ln w="12700">
            <a:miter lim="400000"/>
          </a:ln>
        </p:spPr>
      </p:pic>
      <p:pic>
        <p:nvPicPr>
          <p:cNvPr id="34" name="image3.jpg"/>
          <p:cNvPicPr/>
          <p:nvPr/>
        </p:nvPicPr>
        <p:blipFill>
          <a:blip r:embed="rId4">
            <a:extLst/>
          </a:blip>
          <a:stretch>
            <a:fillRect/>
          </a:stretch>
        </p:blipFill>
        <p:spPr>
          <a:xfrm>
            <a:off x="70162" y="4695545"/>
            <a:ext cx="2093977" cy="393193"/>
          </a:xfrm>
          <a:prstGeom prst="rect">
            <a:avLst/>
          </a:prstGeom>
          <a:ln w="12700">
            <a:miter lim="400000"/>
          </a:ln>
        </p:spPr>
      </p:pic>
      <p:sp>
        <p:nvSpPr>
          <p:cNvPr id="35" name="Shape 35"/>
          <p:cNvSpPr>
            <a:spLocks noGrp="1"/>
          </p:cNvSpPr>
          <p:nvPr>
            <p:ph type="title"/>
          </p:nvPr>
        </p:nvSpPr>
        <p:spPr>
          <a:xfrm>
            <a:off x="3056241" y="0"/>
            <a:ext cx="8229601" cy="1316038"/>
          </a:xfrm>
          <a:prstGeom prst="rect">
            <a:avLst/>
          </a:prstGeom>
        </p:spPr>
        <p:txBody>
          <a:bodyPr/>
          <a:lstStyle>
            <a:lvl1pPr>
              <a:defRPr sz="2800"/>
            </a:lvl1pPr>
          </a:lstStyle>
          <a:p>
            <a:pPr lvl="0">
              <a:defRPr sz="1800" spc="0">
                <a:solidFill>
                  <a:srgbClr val="000000"/>
                </a:solidFill>
              </a:defRPr>
            </a:pPr>
            <a:r>
              <a:rPr sz="2800" spc="-113">
                <a:solidFill>
                  <a:srgbClr val="FFFFFF"/>
                </a:solidFill>
              </a:rPr>
              <a:t>Title Text</a:t>
            </a:r>
          </a:p>
        </p:txBody>
      </p:sp>
      <p:sp>
        <p:nvSpPr>
          <p:cNvPr id="36" name="Shape 36"/>
          <p:cNvSpPr>
            <a:spLocks noGrp="1"/>
          </p:cNvSpPr>
          <p:nvPr>
            <p:ph type="body" idx="1"/>
          </p:nvPr>
        </p:nvSpPr>
        <p:spPr>
          <a:xfrm>
            <a:off x="457200" y="1449792"/>
            <a:ext cx="4038600" cy="3693709"/>
          </a:xfrm>
          <a:prstGeom prst="rect">
            <a:avLst/>
          </a:prstGeom>
        </p:spPr>
        <p:txBody>
          <a:bodyPr/>
          <a:lstStyle>
            <a:lvl1pPr>
              <a:spcBef>
                <a:spcPts val="300"/>
              </a:spcBef>
              <a:defRPr sz="1500"/>
            </a:lvl1pPr>
            <a:lvl2pPr marL="521494" indent="-178594">
              <a:spcBef>
                <a:spcPts val="300"/>
              </a:spcBef>
              <a:defRPr sz="1500"/>
            </a:lvl2pPr>
            <a:lvl3pPr marL="857250" indent="-171450">
              <a:spcBef>
                <a:spcPts val="300"/>
              </a:spcBef>
              <a:defRPr sz="1500"/>
            </a:lvl3pPr>
            <a:lvl4pPr marL="1226526" indent="-197826">
              <a:spcBef>
                <a:spcPts val="300"/>
              </a:spcBef>
              <a:defRPr sz="1500"/>
            </a:lvl4pPr>
            <a:lvl5pPr marL="1569426" indent="-197826">
              <a:spcBef>
                <a:spcPts val="300"/>
              </a:spcBef>
              <a:defRPr sz="1500"/>
            </a:lvl5pPr>
          </a:lstStyle>
          <a:p>
            <a:pPr lvl="0">
              <a:defRPr sz="1800"/>
            </a:pPr>
            <a:r>
              <a:rPr sz="1500"/>
              <a:t>Body Level One</a:t>
            </a:r>
          </a:p>
          <a:p>
            <a:pPr lvl="1">
              <a:defRPr sz="1800"/>
            </a:pPr>
            <a:r>
              <a:rPr sz="1500"/>
              <a:t>Body Level Two</a:t>
            </a:r>
          </a:p>
          <a:p>
            <a:pPr lvl="2">
              <a:defRPr sz="1800"/>
            </a:pPr>
            <a:r>
              <a:rPr sz="1500"/>
              <a:t>Body Level Three</a:t>
            </a:r>
          </a:p>
          <a:p>
            <a:pPr lvl="3">
              <a:defRPr sz="1800"/>
            </a:pPr>
            <a:r>
              <a:rPr sz="1500"/>
              <a:t>Body Level Four</a:t>
            </a:r>
          </a:p>
          <a:p>
            <a:pPr lvl="4">
              <a:defRPr sz="1800"/>
            </a:pPr>
            <a:r>
              <a:rPr sz="1500"/>
              <a:t>Body Level Five</a:t>
            </a:r>
          </a:p>
        </p:txBody>
      </p:sp>
      <p:sp>
        <p:nvSpPr>
          <p:cNvPr id="37" name="Shape 37"/>
          <p:cNvSpPr>
            <a:spLocks noGrp="1"/>
          </p:cNvSpPr>
          <p:nvPr>
            <p:ph type="sldNum" sz="quarter" idx="2"/>
          </p:nvPr>
        </p:nvSpPr>
        <p:spPr>
          <a:xfrm>
            <a:off x="6102417" y="4897358"/>
            <a:ext cx="1363580" cy="2184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39" name="image1.jpg"/>
          <p:cNvPicPr/>
          <p:nvPr/>
        </p:nvPicPr>
        <p:blipFill>
          <a:blip r:embed="rId2">
            <a:extLst/>
          </a:blip>
          <a:stretch>
            <a:fillRect/>
          </a:stretch>
        </p:blipFill>
        <p:spPr>
          <a:xfrm>
            <a:off x="0" y="0"/>
            <a:ext cx="9144000" cy="1642873"/>
          </a:xfrm>
          <a:prstGeom prst="rect">
            <a:avLst/>
          </a:prstGeom>
          <a:ln w="12700">
            <a:miter lim="400000"/>
          </a:ln>
        </p:spPr>
      </p:pic>
      <p:pic>
        <p:nvPicPr>
          <p:cNvPr id="40" name="image2.gif"/>
          <p:cNvPicPr/>
          <p:nvPr/>
        </p:nvPicPr>
        <p:blipFill>
          <a:blip r:embed="rId3">
            <a:extLst/>
          </a:blip>
          <a:stretch>
            <a:fillRect/>
          </a:stretch>
        </p:blipFill>
        <p:spPr>
          <a:xfrm>
            <a:off x="7537963" y="4621440"/>
            <a:ext cx="1504189" cy="392939"/>
          </a:xfrm>
          <a:prstGeom prst="rect">
            <a:avLst/>
          </a:prstGeom>
          <a:ln w="12700">
            <a:miter lim="400000"/>
          </a:ln>
        </p:spPr>
      </p:pic>
      <p:pic>
        <p:nvPicPr>
          <p:cNvPr id="41" name="image3.jpg"/>
          <p:cNvPicPr/>
          <p:nvPr/>
        </p:nvPicPr>
        <p:blipFill>
          <a:blip r:embed="rId4">
            <a:extLst/>
          </a:blip>
          <a:stretch>
            <a:fillRect/>
          </a:stretch>
        </p:blipFill>
        <p:spPr>
          <a:xfrm>
            <a:off x="70162" y="4695545"/>
            <a:ext cx="2093977" cy="393193"/>
          </a:xfrm>
          <a:prstGeom prst="rect">
            <a:avLst/>
          </a:prstGeom>
          <a:ln w="12700">
            <a:miter lim="400000"/>
          </a:ln>
        </p:spPr>
      </p:pic>
      <p:sp>
        <p:nvSpPr>
          <p:cNvPr id="42" name="Shape 42"/>
          <p:cNvSpPr>
            <a:spLocks noGrp="1"/>
          </p:cNvSpPr>
          <p:nvPr>
            <p:ph type="title"/>
          </p:nvPr>
        </p:nvSpPr>
        <p:spPr>
          <a:xfrm>
            <a:off x="3101212" y="0"/>
            <a:ext cx="8229601" cy="1035624"/>
          </a:xfrm>
          <a:prstGeom prst="rect">
            <a:avLst/>
          </a:prstGeom>
        </p:spPr>
        <p:txBody>
          <a:bodyPr/>
          <a:lstStyle>
            <a:lvl1pPr>
              <a:defRPr sz="2800"/>
            </a:lvl1pPr>
          </a:lstStyle>
          <a:p>
            <a:pPr lvl="0">
              <a:defRPr sz="1800" spc="0">
                <a:solidFill>
                  <a:srgbClr val="000000"/>
                </a:solidFill>
              </a:defRPr>
            </a:pPr>
            <a:r>
              <a:rPr sz="2800" spc="-113">
                <a:solidFill>
                  <a:srgbClr val="FFFFFF"/>
                </a:solidFill>
              </a:rPr>
              <a:t>Title Text</a:t>
            </a:r>
          </a:p>
        </p:txBody>
      </p:sp>
      <p:sp>
        <p:nvSpPr>
          <p:cNvPr id="43" name="Shape 43"/>
          <p:cNvSpPr>
            <a:spLocks noGrp="1"/>
          </p:cNvSpPr>
          <p:nvPr>
            <p:ph type="body" idx="1"/>
          </p:nvPr>
        </p:nvSpPr>
        <p:spPr>
          <a:xfrm>
            <a:off x="457200" y="1035623"/>
            <a:ext cx="4040188" cy="894020"/>
          </a:xfrm>
          <a:prstGeom prst="rect">
            <a:avLst/>
          </a:prstGeom>
        </p:spPr>
        <p:txBody>
          <a:bodyPr anchor="b"/>
          <a:lstStyle>
            <a:lvl1pPr marL="0" indent="0">
              <a:spcBef>
                <a:spcPts val="300"/>
              </a:spcBef>
              <a:buClrTx/>
              <a:buSzTx/>
              <a:buFontTx/>
              <a:buNone/>
              <a:defRPr sz="1500" b="1">
                <a:solidFill>
                  <a:srgbClr val="0D30B7"/>
                </a:solidFill>
              </a:defRPr>
            </a:lvl1pPr>
            <a:lvl2pPr marL="0" indent="342900">
              <a:spcBef>
                <a:spcPts val="300"/>
              </a:spcBef>
              <a:buClrTx/>
              <a:buSzTx/>
              <a:buFontTx/>
              <a:buNone/>
              <a:defRPr sz="1500" b="1">
                <a:solidFill>
                  <a:srgbClr val="0D30B7"/>
                </a:solidFill>
              </a:defRPr>
            </a:lvl2pPr>
            <a:lvl3pPr marL="0" indent="685800">
              <a:spcBef>
                <a:spcPts val="300"/>
              </a:spcBef>
              <a:buClrTx/>
              <a:buSzTx/>
              <a:buFontTx/>
              <a:buNone/>
              <a:defRPr sz="1500" b="1">
                <a:solidFill>
                  <a:srgbClr val="0D30B7"/>
                </a:solidFill>
              </a:defRPr>
            </a:lvl3pPr>
            <a:lvl4pPr marL="0" indent="1028700">
              <a:spcBef>
                <a:spcPts val="300"/>
              </a:spcBef>
              <a:buClrTx/>
              <a:buSzTx/>
              <a:buFontTx/>
              <a:buNone/>
              <a:defRPr sz="1500" b="1">
                <a:solidFill>
                  <a:srgbClr val="0D30B7"/>
                </a:solidFill>
              </a:defRPr>
            </a:lvl4pPr>
            <a:lvl5pPr marL="0" indent="1371600">
              <a:spcBef>
                <a:spcPts val="300"/>
              </a:spcBef>
              <a:buClrTx/>
              <a:buSzTx/>
              <a:buFontTx/>
              <a:buNone/>
              <a:defRPr sz="1500" b="1">
                <a:solidFill>
                  <a:srgbClr val="0D30B7"/>
                </a:solidFill>
              </a:defRPr>
            </a:lvl5pPr>
          </a:lstStyle>
          <a:p>
            <a:pPr lvl="0">
              <a:defRPr sz="1800" b="0">
                <a:solidFill>
                  <a:srgbClr val="000000"/>
                </a:solidFill>
              </a:defRPr>
            </a:pPr>
            <a:r>
              <a:rPr sz="1500" b="1">
                <a:solidFill>
                  <a:srgbClr val="0D30B7"/>
                </a:solidFill>
              </a:rPr>
              <a:t>Body Level One</a:t>
            </a:r>
          </a:p>
          <a:p>
            <a:pPr lvl="1">
              <a:defRPr sz="1800" b="0">
                <a:solidFill>
                  <a:srgbClr val="000000"/>
                </a:solidFill>
              </a:defRPr>
            </a:pPr>
            <a:r>
              <a:rPr sz="1500" b="1">
                <a:solidFill>
                  <a:srgbClr val="0D30B7"/>
                </a:solidFill>
              </a:rPr>
              <a:t>Body Level Two</a:t>
            </a:r>
          </a:p>
          <a:p>
            <a:pPr lvl="2">
              <a:defRPr sz="1800" b="0">
                <a:solidFill>
                  <a:srgbClr val="000000"/>
                </a:solidFill>
              </a:defRPr>
            </a:pPr>
            <a:r>
              <a:rPr sz="1500" b="1">
                <a:solidFill>
                  <a:srgbClr val="0D30B7"/>
                </a:solidFill>
              </a:rPr>
              <a:t>Body Level Three</a:t>
            </a:r>
          </a:p>
          <a:p>
            <a:pPr lvl="3">
              <a:defRPr sz="1800" b="0">
                <a:solidFill>
                  <a:srgbClr val="000000"/>
                </a:solidFill>
              </a:defRPr>
            </a:pPr>
            <a:r>
              <a:rPr sz="1500" b="1">
                <a:solidFill>
                  <a:srgbClr val="0D30B7"/>
                </a:solidFill>
              </a:rPr>
              <a:t>Body Level Four</a:t>
            </a:r>
          </a:p>
          <a:p>
            <a:pPr lvl="4">
              <a:defRPr sz="1800" b="0">
                <a:solidFill>
                  <a:srgbClr val="000000"/>
                </a:solidFill>
              </a:defRPr>
            </a:pPr>
            <a:r>
              <a:rPr sz="1500" b="1">
                <a:solidFill>
                  <a:srgbClr val="0D30B7"/>
                </a:solidFill>
              </a:rPr>
              <a:t>Body Level Five</a:t>
            </a:r>
          </a:p>
        </p:txBody>
      </p:sp>
      <p:sp>
        <p:nvSpPr>
          <p:cNvPr id="44" name="Shape 44"/>
          <p:cNvSpPr>
            <a:spLocks noGrp="1"/>
          </p:cNvSpPr>
          <p:nvPr>
            <p:ph type="sldNum" sz="quarter" idx="2"/>
          </p:nvPr>
        </p:nvSpPr>
        <p:spPr>
          <a:xfrm>
            <a:off x="6102417" y="4897358"/>
            <a:ext cx="1363580" cy="2184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46" name="image1.jpg"/>
          <p:cNvPicPr/>
          <p:nvPr/>
        </p:nvPicPr>
        <p:blipFill>
          <a:blip r:embed="rId2">
            <a:extLst/>
          </a:blip>
          <a:stretch>
            <a:fillRect/>
          </a:stretch>
        </p:blipFill>
        <p:spPr>
          <a:xfrm>
            <a:off x="0" y="0"/>
            <a:ext cx="9144000" cy="1642873"/>
          </a:xfrm>
          <a:prstGeom prst="rect">
            <a:avLst/>
          </a:prstGeom>
          <a:ln w="12700">
            <a:miter lim="400000"/>
          </a:ln>
        </p:spPr>
      </p:pic>
      <p:pic>
        <p:nvPicPr>
          <p:cNvPr id="47" name="image2.gif"/>
          <p:cNvPicPr/>
          <p:nvPr/>
        </p:nvPicPr>
        <p:blipFill>
          <a:blip r:embed="rId3">
            <a:extLst/>
          </a:blip>
          <a:stretch>
            <a:fillRect/>
          </a:stretch>
        </p:blipFill>
        <p:spPr>
          <a:xfrm>
            <a:off x="7537963" y="4621440"/>
            <a:ext cx="1504189" cy="392939"/>
          </a:xfrm>
          <a:prstGeom prst="rect">
            <a:avLst/>
          </a:prstGeom>
          <a:ln w="12700">
            <a:miter lim="400000"/>
          </a:ln>
        </p:spPr>
      </p:pic>
      <p:pic>
        <p:nvPicPr>
          <p:cNvPr id="48" name="image3.jpg"/>
          <p:cNvPicPr/>
          <p:nvPr/>
        </p:nvPicPr>
        <p:blipFill>
          <a:blip r:embed="rId4">
            <a:extLst/>
          </a:blip>
          <a:stretch>
            <a:fillRect/>
          </a:stretch>
        </p:blipFill>
        <p:spPr>
          <a:xfrm>
            <a:off x="70162" y="4695545"/>
            <a:ext cx="2093977" cy="393193"/>
          </a:xfrm>
          <a:prstGeom prst="rect">
            <a:avLst/>
          </a:prstGeom>
          <a:ln w="12700">
            <a:miter lim="400000"/>
          </a:ln>
        </p:spPr>
      </p:pic>
      <p:sp>
        <p:nvSpPr>
          <p:cNvPr id="49" name="Shape 49"/>
          <p:cNvSpPr>
            <a:spLocks noGrp="1"/>
          </p:cNvSpPr>
          <p:nvPr>
            <p:ph type="title"/>
          </p:nvPr>
        </p:nvSpPr>
        <p:spPr>
          <a:xfrm>
            <a:off x="3101212" y="0"/>
            <a:ext cx="8229601" cy="1035624"/>
          </a:xfrm>
          <a:prstGeom prst="rect">
            <a:avLst/>
          </a:prstGeom>
        </p:spPr>
        <p:txBody>
          <a:bodyPr/>
          <a:lstStyle>
            <a:lvl1pPr>
              <a:defRPr sz="2800"/>
            </a:lvl1pPr>
          </a:lstStyle>
          <a:p>
            <a:pPr lvl="0">
              <a:defRPr sz="1800" spc="0">
                <a:solidFill>
                  <a:srgbClr val="000000"/>
                </a:solidFill>
              </a:defRPr>
            </a:pPr>
            <a:r>
              <a:rPr sz="2800" spc="-113">
                <a:solidFill>
                  <a:srgbClr val="FFFFFF"/>
                </a:solidFill>
              </a:rPr>
              <a:t>Title Text</a:t>
            </a:r>
          </a:p>
        </p:txBody>
      </p:sp>
      <p:sp>
        <p:nvSpPr>
          <p:cNvPr id="50" name="Shape 50"/>
          <p:cNvSpPr>
            <a:spLocks noGrp="1"/>
          </p:cNvSpPr>
          <p:nvPr>
            <p:ph type="sldNum" sz="quarter" idx="2"/>
          </p:nvPr>
        </p:nvSpPr>
        <p:spPr>
          <a:xfrm>
            <a:off x="6102417" y="4897358"/>
            <a:ext cx="1363580" cy="2184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52" name="image1.jpg"/>
          <p:cNvPicPr/>
          <p:nvPr/>
        </p:nvPicPr>
        <p:blipFill>
          <a:blip r:embed="rId2">
            <a:extLst/>
          </a:blip>
          <a:stretch>
            <a:fillRect/>
          </a:stretch>
        </p:blipFill>
        <p:spPr>
          <a:xfrm>
            <a:off x="0" y="0"/>
            <a:ext cx="9144000" cy="1642873"/>
          </a:xfrm>
          <a:prstGeom prst="rect">
            <a:avLst/>
          </a:prstGeom>
          <a:ln w="12700">
            <a:miter lim="400000"/>
          </a:ln>
        </p:spPr>
      </p:pic>
      <p:pic>
        <p:nvPicPr>
          <p:cNvPr id="53" name="image2.gif"/>
          <p:cNvPicPr/>
          <p:nvPr/>
        </p:nvPicPr>
        <p:blipFill>
          <a:blip r:embed="rId3">
            <a:extLst/>
          </a:blip>
          <a:stretch>
            <a:fillRect/>
          </a:stretch>
        </p:blipFill>
        <p:spPr>
          <a:xfrm>
            <a:off x="7537963" y="4621440"/>
            <a:ext cx="1504189" cy="392939"/>
          </a:xfrm>
          <a:prstGeom prst="rect">
            <a:avLst/>
          </a:prstGeom>
          <a:ln w="12700">
            <a:miter lim="400000"/>
          </a:ln>
        </p:spPr>
      </p:pic>
      <p:pic>
        <p:nvPicPr>
          <p:cNvPr id="54" name="image3.jpg"/>
          <p:cNvPicPr/>
          <p:nvPr/>
        </p:nvPicPr>
        <p:blipFill>
          <a:blip r:embed="rId4">
            <a:extLst/>
          </a:blip>
          <a:stretch>
            <a:fillRect/>
          </a:stretch>
        </p:blipFill>
        <p:spPr>
          <a:xfrm>
            <a:off x="70162" y="4695545"/>
            <a:ext cx="2093977" cy="393193"/>
          </a:xfrm>
          <a:prstGeom prst="rect">
            <a:avLst/>
          </a:prstGeom>
          <a:ln w="12700">
            <a:miter lim="400000"/>
          </a:ln>
        </p:spPr>
      </p:pic>
      <p:sp>
        <p:nvSpPr>
          <p:cNvPr id="55" name="Shape 55"/>
          <p:cNvSpPr>
            <a:spLocks noGrp="1"/>
          </p:cNvSpPr>
          <p:nvPr>
            <p:ph type="sldNum" sz="quarter" idx="2"/>
          </p:nvPr>
        </p:nvSpPr>
        <p:spPr>
          <a:xfrm>
            <a:off x="6102417" y="4897358"/>
            <a:ext cx="1363580" cy="2184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57" name="image1.jpg"/>
          <p:cNvPicPr/>
          <p:nvPr/>
        </p:nvPicPr>
        <p:blipFill>
          <a:blip r:embed="rId2">
            <a:extLst/>
          </a:blip>
          <a:stretch>
            <a:fillRect/>
          </a:stretch>
        </p:blipFill>
        <p:spPr>
          <a:xfrm>
            <a:off x="0" y="0"/>
            <a:ext cx="9144000" cy="1642873"/>
          </a:xfrm>
          <a:prstGeom prst="rect">
            <a:avLst/>
          </a:prstGeom>
          <a:ln w="12700">
            <a:miter lim="400000"/>
          </a:ln>
        </p:spPr>
      </p:pic>
      <p:pic>
        <p:nvPicPr>
          <p:cNvPr id="58" name="image2.gif"/>
          <p:cNvPicPr/>
          <p:nvPr/>
        </p:nvPicPr>
        <p:blipFill>
          <a:blip r:embed="rId3">
            <a:extLst/>
          </a:blip>
          <a:stretch>
            <a:fillRect/>
          </a:stretch>
        </p:blipFill>
        <p:spPr>
          <a:xfrm>
            <a:off x="7537963" y="4621440"/>
            <a:ext cx="1504189" cy="392939"/>
          </a:xfrm>
          <a:prstGeom prst="rect">
            <a:avLst/>
          </a:prstGeom>
          <a:ln w="12700">
            <a:miter lim="400000"/>
          </a:ln>
        </p:spPr>
      </p:pic>
      <p:pic>
        <p:nvPicPr>
          <p:cNvPr id="59" name="image3.jpg"/>
          <p:cNvPicPr/>
          <p:nvPr/>
        </p:nvPicPr>
        <p:blipFill>
          <a:blip r:embed="rId4">
            <a:extLst/>
          </a:blip>
          <a:stretch>
            <a:fillRect/>
          </a:stretch>
        </p:blipFill>
        <p:spPr>
          <a:xfrm>
            <a:off x="70162" y="4695545"/>
            <a:ext cx="2093977" cy="393193"/>
          </a:xfrm>
          <a:prstGeom prst="rect">
            <a:avLst/>
          </a:prstGeom>
          <a:ln w="12700">
            <a:miter lim="400000"/>
          </a:ln>
        </p:spPr>
      </p:pic>
      <p:sp>
        <p:nvSpPr>
          <p:cNvPr id="60" name="Shape 60"/>
          <p:cNvSpPr>
            <a:spLocks noGrp="1"/>
          </p:cNvSpPr>
          <p:nvPr>
            <p:ph type="title"/>
          </p:nvPr>
        </p:nvSpPr>
        <p:spPr>
          <a:xfrm>
            <a:off x="457203" y="537278"/>
            <a:ext cx="3825105" cy="871539"/>
          </a:xfrm>
          <a:prstGeom prst="rect">
            <a:avLst/>
          </a:prstGeom>
        </p:spPr>
        <p:txBody>
          <a:bodyPr anchor="b"/>
          <a:lstStyle>
            <a:lvl1pPr>
              <a:defRPr sz="1500" b="1" spc="0"/>
            </a:lvl1pPr>
          </a:lstStyle>
          <a:p>
            <a:pPr lvl="0">
              <a:defRPr sz="1800" b="0">
                <a:solidFill>
                  <a:srgbClr val="000000"/>
                </a:solidFill>
              </a:defRPr>
            </a:pPr>
            <a:r>
              <a:rPr sz="1500" b="1">
                <a:solidFill>
                  <a:srgbClr val="FFFFFF"/>
                </a:solidFill>
              </a:rPr>
              <a:t>Title Text</a:t>
            </a:r>
          </a:p>
        </p:txBody>
      </p:sp>
      <p:sp>
        <p:nvSpPr>
          <p:cNvPr id="61" name="Shape 61"/>
          <p:cNvSpPr>
            <a:spLocks noGrp="1"/>
          </p:cNvSpPr>
          <p:nvPr>
            <p:ph type="body" idx="1"/>
          </p:nvPr>
        </p:nvSpPr>
        <p:spPr>
          <a:xfrm>
            <a:off x="3575050" y="1324205"/>
            <a:ext cx="5111750" cy="4389836"/>
          </a:xfrm>
          <a:prstGeom prst="rect">
            <a:avLst/>
          </a:prstGeom>
        </p:spPr>
        <p:txBody>
          <a:bodyPr/>
          <a:lstStyle/>
          <a:p>
            <a:pPr lvl="0">
              <a:defRPr sz="1800"/>
            </a:pPr>
            <a:r>
              <a:rPr sz="2400"/>
              <a:t>Body Level One</a:t>
            </a:r>
          </a:p>
          <a:p>
            <a:pPr lvl="1">
              <a:defRPr sz="1800"/>
            </a:pPr>
            <a:r>
              <a:rPr sz="2400"/>
              <a:t>Body Level Two</a:t>
            </a:r>
          </a:p>
          <a:p>
            <a:pPr lvl="2">
              <a:defRPr sz="1800"/>
            </a:pPr>
            <a:r>
              <a:rPr sz="2400"/>
              <a:t>Body Level Three</a:t>
            </a:r>
          </a:p>
          <a:p>
            <a:pPr lvl="3">
              <a:defRPr sz="1800"/>
            </a:pPr>
            <a:r>
              <a:rPr sz="2400"/>
              <a:t>Body Level Four</a:t>
            </a:r>
          </a:p>
          <a:p>
            <a:pPr lvl="4">
              <a:defRPr sz="1800"/>
            </a:pPr>
            <a:r>
              <a:rPr sz="2400"/>
              <a:t>Body Level Five</a:t>
            </a:r>
          </a:p>
        </p:txBody>
      </p:sp>
      <p:sp>
        <p:nvSpPr>
          <p:cNvPr id="62" name="Shape 62"/>
          <p:cNvSpPr>
            <a:spLocks noGrp="1"/>
          </p:cNvSpPr>
          <p:nvPr>
            <p:ph type="sldNum" sz="quarter" idx="2"/>
          </p:nvPr>
        </p:nvSpPr>
        <p:spPr>
          <a:xfrm>
            <a:off x="6102417" y="4897358"/>
            <a:ext cx="1363580" cy="2184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64" name="image1.jpg"/>
          <p:cNvPicPr/>
          <p:nvPr/>
        </p:nvPicPr>
        <p:blipFill>
          <a:blip r:embed="rId2">
            <a:extLst/>
          </a:blip>
          <a:stretch>
            <a:fillRect/>
          </a:stretch>
        </p:blipFill>
        <p:spPr>
          <a:xfrm>
            <a:off x="0" y="0"/>
            <a:ext cx="9144000" cy="1642873"/>
          </a:xfrm>
          <a:prstGeom prst="rect">
            <a:avLst/>
          </a:prstGeom>
          <a:ln w="12700">
            <a:miter lim="400000"/>
          </a:ln>
        </p:spPr>
      </p:pic>
      <p:pic>
        <p:nvPicPr>
          <p:cNvPr id="65" name="image2.gif"/>
          <p:cNvPicPr/>
          <p:nvPr/>
        </p:nvPicPr>
        <p:blipFill>
          <a:blip r:embed="rId3">
            <a:extLst/>
          </a:blip>
          <a:stretch>
            <a:fillRect/>
          </a:stretch>
        </p:blipFill>
        <p:spPr>
          <a:xfrm>
            <a:off x="7537963" y="4621440"/>
            <a:ext cx="1504189" cy="392939"/>
          </a:xfrm>
          <a:prstGeom prst="rect">
            <a:avLst/>
          </a:prstGeom>
          <a:ln w="12700">
            <a:miter lim="400000"/>
          </a:ln>
        </p:spPr>
      </p:pic>
      <p:pic>
        <p:nvPicPr>
          <p:cNvPr id="66" name="image3.jpg"/>
          <p:cNvPicPr/>
          <p:nvPr/>
        </p:nvPicPr>
        <p:blipFill>
          <a:blip r:embed="rId4">
            <a:extLst/>
          </a:blip>
          <a:stretch>
            <a:fillRect/>
          </a:stretch>
        </p:blipFill>
        <p:spPr>
          <a:xfrm>
            <a:off x="70162" y="4695545"/>
            <a:ext cx="2093977" cy="393193"/>
          </a:xfrm>
          <a:prstGeom prst="rect">
            <a:avLst/>
          </a:prstGeom>
          <a:ln w="12700">
            <a:miter lim="400000"/>
          </a:ln>
        </p:spPr>
      </p:pic>
      <p:sp>
        <p:nvSpPr>
          <p:cNvPr id="67" name="Shape 67"/>
          <p:cNvSpPr>
            <a:spLocks noGrp="1"/>
          </p:cNvSpPr>
          <p:nvPr>
            <p:ph type="title"/>
          </p:nvPr>
        </p:nvSpPr>
        <p:spPr>
          <a:xfrm>
            <a:off x="1792288" y="3600451"/>
            <a:ext cx="5486401" cy="425055"/>
          </a:xfrm>
          <a:prstGeom prst="rect">
            <a:avLst/>
          </a:prstGeom>
        </p:spPr>
        <p:txBody>
          <a:bodyPr anchor="b"/>
          <a:lstStyle>
            <a:lvl1pPr>
              <a:defRPr sz="1500" b="1"/>
            </a:lvl1pPr>
          </a:lstStyle>
          <a:p>
            <a:pPr lvl="0">
              <a:defRPr sz="1800" b="0" spc="0">
                <a:solidFill>
                  <a:srgbClr val="000000"/>
                </a:solidFill>
              </a:defRPr>
            </a:pPr>
            <a:r>
              <a:rPr sz="1500" b="1" spc="-113">
                <a:solidFill>
                  <a:srgbClr val="FFFFFF"/>
                </a:solidFill>
              </a:rPr>
              <a:t>Title Text</a:t>
            </a:r>
          </a:p>
        </p:txBody>
      </p:sp>
      <p:sp>
        <p:nvSpPr>
          <p:cNvPr id="68" name="Shape 68"/>
          <p:cNvSpPr>
            <a:spLocks noGrp="1"/>
          </p:cNvSpPr>
          <p:nvPr>
            <p:ph type="body" idx="1"/>
          </p:nvPr>
        </p:nvSpPr>
        <p:spPr>
          <a:xfrm>
            <a:off x="1792288" y="4025505"/>
            <a:ext cx="5486401" cy="603648"/>
          </a:xfrm>
          <a:prstGeom prst="rect">
            <a:avLst/>
          </a:prstGeom>
        </p:spPr>
        <p:txBody>
          <a:bodyPr/>
          <a:lstStyle>
            <a:lvl1pPr marL="0" indent="0">
              <a:spcBef>
                <a:spcPts val="200"/>
              </a:spcBef>
              <a:buClrTx/>
              <a:buSzTx/>
              <a:buFontTx/>
              <a:buNone/>
              <a:defRPr sz="1000"/>
            </a:lvl1pPr>
            <a:lvl2pPr marL="0" indent="342900">
              <a:spcBef>
                <a:spcPts val="200"/>
              </a:spcBef>
              <a:buClrTx/>
              <a:buSzTx/>
              <a:buFontTx/>
              <a:buNone/>
              <a:defRPr sz="1000"/>
            </a:lvl2pPr>
            <a:lvl3pPr marL="0" indent="685800">
              <a:spcBef>
                <a:spcPts val="200"/>
              </a:spcBef>
              <a:buClrTx/>
              <a:buSzTx/>
              <a:buFontTx/>
              <a:buNone/>
              <a:defRPr sz="1000"/>
            </a:lvl3pPr>
            <a:lvl4pPr marL="0" indent="1028700">
              <a:spcBef>
                <a:spcPts val="200"/>
              </a:spcBef>
              <a:buClrTx/>
              <a:buSzTx/>
              <a:buFontTx/>
              <a:buNone/>
              <a:defRPr sz="1000"/>
            </a:lvl4pPr>
            <a:lvl5pPr marL="0" indent="1371600">
              <a:spcBef>
                <a:spcPts val="200"/>
              </a:spcBef>
              <a:buClrTx/>
              <a:buSzTx/>
              <a:buFontTx/>
              <a:buNone/>
              <a:defRPr sz="1000"/>
            </a:lvl5pPr>
          </a:lstStyle>
          <a:p>
            <a:pPr lvl="0">
              <a:defRPr sz="1800"/>
            </a:pPr>
            <a:r>
              <a:rPr sz="1000"/>
              <a:t>Body Level One</a:t>
            </a:r>
          </a:p>
          <a:p>
            <a:pPr lvl="1">
              <a:defRPr sz="1800"/>
            </a:pPr>
            <a:r>
              <a:rPr sz="1000"/>
              <a:t>Body Level Two</a:t>
            </a:r>
          </a:p>
          <a:p>
            <a:pPr lvl="2">
              <a:defRPr sz="1800"/>
            </a:pPr>
            <a:r>
              <a:rPr sz="1000"/>
              <a:t>Body Level Three</a:t>
            </a:r>
          </a:p>
          <a:p>
            <a:pPr lvl="3">
              <a:defRPr sz="1800"/>
            </a:pPr>
            <a:r>
              <a:rPr sz="1000"/>
              <a:t>Body Level Four</a:t>
            </a:r>
          </a:p>
          <a:p>
            <a:pPr lvl="4">
              <a:defRPr sz="1800"/>
            </a:pPr>
            <a:r>
              <a:rPr sz="1000"/>
              <a:t>Body Level Five</a:t>
            </a:r>
          </a:p>
        </p:txBody>
      </p:sp>
      <p:sp>
        <p:nvSpPr>
          <p:cNvPr id="69" name="Shape 69"/>
          <p:cNvSpPr>
            <a:spLocks noGrp="1"/>
          </p:cNvSpPr>
          <p:nvPr>
            <p:ph type="sldNum" sz="quarter" idx="2"/>
          </p:nvPr>
        </p:nvSpPr>
        <p:spPr>
          <a:xfrm>
            <a:off x="6102417" y="4897358"/>
            <a:ext cx="1363580" cy="218441"/>
          </a:xfrm>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image1.jpg"/>
          <p:cNvPicPr/>
          <p:nvPr/>
        </p:nvPicPr>
        <p:blipFill>
          <a:blip r:embed="rId13">
            <a:extLst/>
          </a:blip>
          <a:stretch>
            <a:fillRect/>
          </a:stretch>
        </p:blipFill>
        <p:spPr>
          <a:xfrm>
            <a:off x="0" y="0"/>
            <a:ext cx="9144000" cy="1642873"/>
          </a:xfrm>
          <a:prstGeom prst="rect">
            <a:avLst/>
          </a:prstGeom>
          <a:ln w="12700">
            <a:miter lim="400000"/>
          </a:ln>
        </p:spPr>
      </p:pic>
      <p:pic>
        <p:nvPicPr>
          <p:cNvPr id="3" name="image2.gif"/>
          <p:cNvPicPr/>
          <p:nvPr/>
        </p:nvPicPr>
        <p:blipFill>
          <a:blip r:embed="rId14">
            <a:extLst/>
          </a:blip>
          <a:stretch>
            <a:fillRect/>
          </a:stretch>
        </p:blipFill>
        <p:spPr>
          <a:xfrm>
            <a:off x="7537963" y="4621440"/>
            <a:ext cx="1504189" cy="392939"/>
          </a:xfrm>
          <a:prstGeom prst="rect">
            <a:avLst/>
          </a:prstGeom>
          <a:ln w="12700">
            <a:miter lim="400000"/>
          </a:ln>
        </p:spPr>
      </p:pic>
      <p:pic>
        <p:nvPicPr>
          <p:cNvPr id="4" name="image3.jpg"/>
          <p:cNvPicPr/>
          <p:nvPr/>
        </p:nvPicPr>
        <p:blipFill>
          <a:blip r:embed="rId15">
            <a:extLst/>
          </a:blip>
          <a:stretch>
            <a:fillRect/>
          </a:stretch>
        </p:blipFill>
        <p:spPr>
          <a:xfrm>
            <a:off x="70162" y="4695545"/>
            <a:ext cx="2093977" cy="393193"/>
          </a:xfrm>
          <a:prstGeom prst="rect">
            <a:avLst/>
          </a:prstGeom>
          <a:ln w="12700">
            <a:miter lim="400000"/>
          </a:ln>
        </p:spPr>
      </p:pic>
      <p:sp>
        <p:nvSpPr>
          <p:cNvPr id="5" name="Shape 5"/>
          <p:cNvSpPr>
            <a:spLocks noGrp="1"/>
          </p:cNvSpPr>
          <p:nvPr>
            <p:ph type="title"/>
          </p:nvPr>
        </p:nvSpPr>
        <p:spPr>
          <a:xfrm>
            <a:off x="3056241" y="376021"/>
            <a:ext cx="6087759" cy="65960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pPr lvl="0">
              <a:defRPr sz="1800" spc="0">
                <a:solidFill>
                  <a:srgbClr val="000000"/>
                </a:solidFill>
              </a:defRPr>
            </a:pPr>
            <a:r>
              <a:rPr sz="2400" spc="-113">
                <a:solidFill>
                  <a:srgbClr val="FFFFFF"/>
                </a:solidFill>
              </a:rPr>
              <a:t>Click to edit Master title style</a:t>
            </a:r>
          </a:p>
        </p:txBody>
      </p:sp>
      <p:sp>
        <p:nvSpPr>
          <p:cNvPr id="6" name="Shape 6"/>
          <p:cNvSpPr>
            <a:spLocks noGrp="1"/>
          </p:cNvSpPr>
          <p:nvPr>
            <p:ph type="body" idx="1"/>
          </p:nvPr>
        </p:nvSpPr>
        <p:spPr>
          <a:xfrm>
            <a:off x="457200" y="1035623"/>
            <a:ext cx="8229600" cy="410787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lvl="0">
              <a:defRPr sz="1800"/>
            </a:pPr>
            <a:r>
              <a:rPr sz="2400"/>
              <a:t>Click to edit Master text styles</a:t>
            </a:r>
          </a:p>
          <a:p>
            <a:pPr lvl="1">
              <a:defRPr sz="1800"/>
            </a:pPr>
            <a:r>
              <a:rPr sz="2400"/>
              <a:t>Second level</a:t>
            </a:r>
          </a:p>
          <a:p>
            <a:pPr lvl="2">
              <a:defRPr sz="1800"/>
            </a:pPr>
            <a:r>
              <a:rPr sz="2400"/>
              <a:t>Third level</a:t>
            </a:r>
          </a:p>
          <a:p>
            <a:pPr lvl="3">
              <a:defRPr sz="1800"/>
            </a:pPr>
            <a:r>
              <a:rPr sz="2400"/>
              <a:t>Fourth level</a:t>
            </a:r>
          </a:p>
          <a:p>
            <a:pPr lvl="4">
              <a:defRPr sz="1800"/>
            </a:pPr>
            <a:r>
              <a:rPr sz="2400"/>
              <a:t>Fifth level</a:t>
            </a:r>
          </a:p>
        </p:txBody>
      </p:sp>
      <p:sp>
        <p:nvSpPr>
          <p:cNvPr id="7" name="Shape 7"/>
          <p:cNvSpPr>
            <a:spLocks noGrp="1"/>
          </p:cNvSpPr>
          <p:nvPr>
            <p:ph type="sldNum" sz="quarter" idx="2"/>
          </p:nvPr>
        </p:nvSpPr>
        <p:spPr>
          <a:xfrm>
            <a:off x="6102417" y="4897359"/>
            <a:ext cx="1363580" cy="218441"/>
          </a:xfrm>
          <a:prstGeom prst="rect">
            <a:avLst/>
          </a:prstGeom>
          <a:ln w="12700">
            <a:miter lim="400000"/>
          </a:ln>
        </p:spPr>
        <p:txBody>
          <a:bodyPr lIns="45719" rIns="45719" anchor="ctr">
            <a:spAutoFit/>
          </a:bodyPr>
          <a:lstStyle>
            <a:lvl1pPr algn="r">
              <a:defRPr sz="900">
                <a:solidFill>
                  <a:srgbClr val="0D30B7"/>
                </a:solidFill>
              </a:defRPr>
            </a:lvl1pPr>
          </a:lstStyle>
          <a:p>
            <a:pPr lvl="0"/>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defTabSz="342900">
        <a:defRPr sz="2400" spc="-113">
          <a:solidFill>
            <a:srgbClr val="FFFFFF"/>
          </a:solidFill>
          <a:latin typeface="Calibri"/>
          <a:ea typeface="Calibri"/>
          <a:cs typeface="Calibri"/>
          <a:sym typeface="Calibri"/>
        </a:defRPr>
      </a:lvl1pPr>
      <a:lvl2pPr defTabSz="342900">
        <a:defRPr sz="2400" spc="-113">
          <a:solidFill>
            <a:srgbClr val="FFFFFF"/>
          </a:solidFill>
          <a:latin typeface="Calibri"/>
          <a:ea typeface="Calibri"/>
          <a:cs typeface="Calibri"/>
          <a:sym typeface="Calibri"/>
        </a:defRPr>
      </a:lvl2pPr>
      <a:lvl3pPr defTabSz="342900">
        <a:defRPr sz="2400" spc="-113">
          <a:solidFill>
            <a:srgbClr val="FFFFFF"/>
          </a:solidFill>
          <a:latin typeface="Calibri"/>
          <a:ea typeface="Calibri"/>
          <a:cs typeface="Calibri"/>
          <a:sym typeface="Calibri"/>
        </a:defRPr>
      </a:lvl3pPr>
      <a:lvl4pPr defTabSz="342900">
        <a:defRPr sz="2400" spc="-113">
          <a:solidFill>
            <a:srgbClr val="FFFFFF"/>
          </a:solidFill>
          <a:latin typeface="Calibri"/>
          <a:ea typeface="Calibri"/>
          <a:cs typeface="Calibri"/>
          <a:sym typeface="Calibri"/>
        </a:defRPr>
      </a:lvl4pPr>
      <a:lvl5pPr defTabSz="342900">
        <a:defRPr sz="2400" spc="-113">
          <a:solidFill>
            <a:srgbClr val="FFFFFF"/>
          </a:solidFill>
          <a:latin typeface="Calibri"/>
          <a:ea typeface="Calibri"/>
          <a:cs typeface="Calibri"/>
          <a:sym typeface="Calibri"/>
        </a:defRPr>
      </a:lvl5pPr>
      <a:lvl6pPr defTabSz="342900">
        <a:defRPr sz="2400" spc="-113">
          <a:solidFill>
            <a:srgbClr val="FFFFFF"/>
          </a:solidFill>
          <a:latin typeface="Calibri"/>
          <a:ea typeface="Calibri"/>
          <a:cs typeface="Calibri"/>
          <a:sym typeface="Calibri"/>
        </a:defRPr>
      </a:lvl6pPr>
      <a:lvl7pPr defTabSz="342900">
        <a:defRPr sz="2400" spc="-113">
          <a:solidFill>
            <a:srgbClr val="FFFFFF"/>
          </a:solidFill>
          <a:latin typeface="Calibri"/>
          <a:ea typeface="Calibri"/>
          <a:cs typeface="Calibri"/>
          <a:sym typeface="Calibri"/>
        </a:defRPr>
      </a:lvl7pPr>
      <a:lvl8pPr defTabSz="342900">
        <a:defRPr sz="2400" spc="-113">
          <a:solidFill>
            <a:srgbClr val="FFFFFF"/>
          </a:solidFill>
          <a:latin typeface="Calibri"/>
          <a:ea typeface="Calibri"/>
          <a:cs typeface="Calibri"/>
          <a:sym typeface="Calibri"/>
        </a:defRPr>
      </a:lvl8pPr>
      <a:lvl9pPr defTabSz="342900">
        <a:defRPr sz="2400" spc="-113">
          <a:solidFill>
            <a:srgbClr val="FFFFFF"/>
          </a:solidFill>
          <a:latin typeface="Calibri"/>
          <a:ea typeface="Calibri"/>
          <a:cs typeface="Calibri"/>
          <a:sym typeface="Calibri"/>
        </a:defRPr>
      </a:lvl9pPr>
    </p:titleStyle>
    <p:bodyStyle>
      <a:lvl1pPr marL="257175" indent="-257175" defTabSz="342900">
        <a:spcBef>
          <a:spcPts val="500"/>
        </a:spcBef>
        <a:buClr>
          <a:srgbClr val="FF0000"/>
        </a:buClr>
        <a:buSzPct val="100000"/>
        <a:buFont typeface="Arial"/>
        <a:buChar char="•"/>
        <a:defRPr sz="2400">
          <a:latin typeface="Arial"/>
          <a:ea typeface="Arial"/>
          <a:cs typeface="Arial"/>
          <a:sym typeface="Arial"/>
        </a:defRPr>
      </a:lvl1pPr>
      <a:lvl2pPr marL="587829" indent="-244929" defTabSz="342900">
        <a:spcBef>
          <a:spcPts val="500"/>
        </a:spcBef>
        <a:buClr>
          <a:srgbClr val="FF0000"/>
        </a:buClr>
        <a:buSzPct val="100000"/>
        <a:buFont typeface="Arial"/>
        <a:buChar char="–"/>
        <a:defRPr sz="2400">
          <a:latin typeface="Arial"/>
          <a:ea typeface="Arial"/>
          <a:cs typeface="Arial"/>
          <a:sym typeface="Arial"/>
        </a:defRPr>
      </a:lvl2pPr>
      <a:lvl3pPr marL="914400" indent="-228600" defTabSz="342900">
        <a:spcBef>
          <a:spcPts val="500"/>
        </a:spcBef>
        <a:buClr>
          <a:srgbClr val="FF0000"/>
        </a:buClr>
        <a:buSzPct val="100000"/>
        <a:buFont typeface="Arial"/>
        <a:buChar char="•"/>
        <a:defRPr sz="2400">
          <a:latin typeface="Arial"/>
          <a:ea typeface="Arial"/>
          <a:cs typeface="Arial"/>
          <a:sym typeface="Arial"/>
        </a:defRPr>
      </a:lvl3pPr>
      <a:lvl4pPr marL="1303019" indent="-274319" defTabSz="342900">
        <a:spcBef>
          <a:spcPts val="500"/>
        </a:spcBef>
        <a:buClr>
          <a:srgbClr val="FF0000"/>
        </a:buClr>
        <a:buSzPct val="100000"/>
        <a:buFont typeface="Arial"/>
        <a:buChar char="–"/>
        <a:defRPr sz="2400">
          <a:latin typeface="Arial"/>
          <a:ea typeface="Arial"/>
          <a:cs typeface="Arial"/>
          <a:sym typeface="Arial"/>
        </a:defRPr>
      </a:lvl4pPr>
      <a:lvl5pPr marL="1645920" indent="-274320" defTabSz="342900">
        <a:spcBef>
          <a:spcPts val="500"/>
        </a:spcBef>
        <a:buClr>
          <a:srgbClr val="FF0000"/>
        </a:buClr>
        <a:buSzPct val="100000"/>
        <a:buFont typeface="Arial"/>
        <a:buChar char="»"/>
        <a:defRPr sz="2400">
          <a:latin typeface="Arial"/>
          <a:ea typeface="Arial"/>
          <a:cs typeface="Arial"/>
          <a:sym typeface="Arial"/>
        </a:defRPr>
      </a:lvl5pPr>
      <a:lvl6pPr marL="1988820" indent="-274320" defTabSz="342900">
        <a:spcBef>
          <a:spcPts val="500"/>
        </a:spcBef>
        <a:buClr>
          <a:srgbClr val="FF0000"/>
        </a:buClr>
        <a:buSzPct val="100000"/>
        <a:buFont typeface="Arial"/>
        <a:buChar char="•"/>
        <a:defRPr sz="2400">
          <a:latin typeface="Arial"/>
          <a:ea typeface="Arial"/>
          <a:cs typeface="Arial"/>
          <a:sym typeface="Arial"/>
        </a:defRPr>
      </a:lvl6pPr>
      <a:lvl7pPr marL="2331720" indent="-274320" defTabSz="342900">
        <a:spcBef>
          <a:spcPts val="500"/>
        </a:spcBef>
        <a:buClr>
          <a:srgbClr val="FF0000"/>
        </a:buClr>
        <a:buSzPct val="100000"/>
        <a:buFont typeface="Arial"/>
        <a:buChar char="•"/>
        <a:defRPr sz="2400">
          <a:latin typeface="Arial"/>
          <a:ea typeface="Arial"/>
          <a:cs typeface="Arial"/>
          <a:sym typeface="Arial"/>
        </a:defRPr>
      </a:lvl7pPr>
      <a:lvl8pPr marL="2674620" indent="-274320" defTabSz="342900">
        <a:spcBef>
          <a:spcPts val="500"/>
        </a:spcBef>
        <a:buClr>
          <a:srgbClr val="FF0000"/>
        </a:buClr>
        <a:buSzPct val="100000"/>
        <a:buFont typeface="Arial"/>
        <a:buChar char="•"/>
        <a:defRPr sz="2400">
          <a:latin typeface="Arial"/>
          <a:ea typeface="Arial"/>
          <a:cs typeface="Arial"/>
          <a:sym typeface="Arial"/>
        </a:defRPr>
      </a:lvl8pPr>
      <a:lvl9pPr marL="3017520" indent="-274320" defTabSz="342900">
        <a:spcBef>
          <a:spcPts val="500"/>
        </a:spcBef>
        <a:buClr>
          <a:srgbClr val="FF0000"/>
        </a:buClr>
        <a:buSzPct val="100000"/>
        <a:buFont typeface="Arial"/>
        <a:buChar char="•"/>
        <a:defRPr sz="2400">
          <a:latin typeface="Arial"/>
          <a:ea typeface="Arial"/>
          <a:cs typeface="Arial"/>
          <a:sym typeface="Arial"/>
        </a:defRPr>
      </a:lvl9pPr>
    </p:bodyStyle>
    <p:otherStyle>
      <a:lvl1pPr algn="r" defTabSz="457200">
        <a:defRPr sz="900">
          <a:solidFill>
            <a:schemeClr val="tx1"/>
          </a:solidFill>
          <a:latin typeface="+mn-lt"/>
          <a:ea typeface="+mn-ea"/>
          <a:cs typeface="+mn-cs"/>
          <a:sym typeface="Calibri"/>
        </a:defRPr>
      </a:lvl1pPr>
      <a:lvl2pPr indent="457200" algn="r" defTabSz="457200">
        <a:defRPr sz="900">
          <a:solidFill>
            <a:schemeClr val="tx1"/>
          </a:solidFill>
          <a:latin typeface="+mn-lt"/>
          <a:ea typeface="+mn-ea"/>
          <a:cs typeface="+mn-cs"/>
          <a:sym typeface="Calibri"/>
        </a:defRPr>
      </a:lvl2pPr>
      <a:lvl3pPr indent="914400" algn="r" defTabSz="457200">
        <a:defRPr sz="900">
          <a:solidFill>
            <a:schemeClr val="tx1"/>
          </a:solidFill>
          <a:latin typeface="+mn-lt"/>
          <a:ea typeface="+mn-ea"/>
          <a:cs typeface="+mn-cs"/>
          <a:sym typeface="Calibri"/>
        </a:defRPr>
      </a:lvl3pPr>
      <a:lvl4pPr indent="1371600" algn="r" defTabSz="457200">
        <a:defRPr sz="900">
          <a:solidFill>
            <a:schemeClr val="tx1"/>
          </a:solidFill>
          <a:latin typeface="+mn-lt"/>
          <a:ea typeface="+mn-ea"/>
          <a:cs typeface="+mn-cs"/>
          <a:sym typeface="Calibri"/>
        </a:defRPr>
      </a:lvl4pPr>
      <a:lvl5pPr indent="1828800" algn="r" defTabSz="457200">
        <a:defRPr sz="900">
          <a:solidFill>
            <a:schemeClr val="tx1"/>
          </a:solidFill>
          <a:latin typeface="+mn-lt"/>
          <a:ea typeface="+mn-ea"/>
          <a:cs typeface="+mn-cs"/>
          <a:sym typeface="Calibri"/>
        </a:defRPr>
      </a:lvl5pPr>
      <a:lvl6pPr indent="2286000" algn="r" defTabSz="457200">
        <a:defRPr sz="900">
          <a:solidFill>
            <a:schemeClr val="tx1"/>
          </a:solidFill>
          <a:latin typeface="+mn-lt"/>
          <a:ea typeface="+mn-ea"/>
          <a:cs typeface="+mn-cs"/>
          <a:sym typeface="Calibri"/>
        </a:defRPr>
      </a:lvl6pPr>
      <a:lvl7pPr indent="2743200" algn="r" defTabSz="457200">
        <a:defRPr sz="900">
          <a:solidFill>
            <a:schemeClr val="tx1"/>
          </a:solidFill>
          <a:latin typeface="+mn-lt"/>
          <a:ea typeface="+mn-ea"/>
          <a:cs typeface="+mn-cs"/>
          <a:sym typeface="Calibri"/>
        </a:defRPr>
      </a:lvl7pPr>
      <a:lvl8pPr indent="3200400" algn="r" defTabSz="457200">
        <a:defRPr sz="900">
          <a:solidFill>
            <a:schemeClr val="tx1"/>
          </a:solidFill>
          <a:latin typeface="+mn-lt"/>
          <a:ea typeface="+mn-ea"/>
          <a:cs typeface="+mn-cs"/>
          <a:sym typeface="Calibri"/>
        </a:defRPr>
      </a:lvl8pPr>
      <a:lvl9pPr indent="3657600" algn="r" defTabSz="457200">
        <a:defRPr sz="9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6.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3.tif"/></Relationships>
</file>

<file path=ppt/slides/_rels/slide27.xml.rels><?xml version="1.0" encoding="UTF-8" standalone="yes"?>
<Relationships xmlns="http://schemas.openxmlformats.org/package/2006/relationships"><Relationship Id="rId3" Type="http://schemas.openxmlformats.org/officeDocument/2006/relationships/comments" Target="../comments/comment9.xm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omments" Target="../comments/comment10.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omments" Target="../comments/comment1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comments" Target="../comments/commen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comments" Target="../comments/commen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comments" Target="../comments/comment14.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omments" Target="../comments/comment15.xm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omments" Target="../comments/comment16.xm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a:spLocks noGrp="1"/>
          </p:cNvSpPr>
          <p:nvPr>
            <p:ph type="title"/>
          </p:nvPr>
        </p:nvSpPr>
        <p:spPr>
          <a:xfrm>
            <a:off x="5201067" y="2761605"/>
            <a:ext cx="4221596" cy="1314451"/>
          </a:xfrm>
          <a:prstGeom prst="rect">
            <a:avLst/>
          </a:prstGeom>
        </p:spPr>
        <p:txBody>
          <a:bodyPr lIns="0" tIns="0" rIns="0" bIns="0">
            <a:normAutofit/>
          </a:bodyPr>
          <a:lstStyle/>
          <a:p>
            <a:pPr lvl="0">
              <a:lnSpc>
                <a:spcPts val="3400"/>
              </a:lnSpc>
              <a:defRPr sz="1800">
                <a:solidFill>
                  <a:srgbClr val="000000"/>
                </a:solidFill>
              </a:defRPr>
            </a:pPr>
            <a:r>
              <a:rPr sz="3600">
                <a:solidFill>
                  <a:srgbClr val="FFFFFF"/>
                </a:solidFill>
                <a:latin typeface="Tw Cen MT"/>
                <a:ea typeface="Tw Cen MT"/>
                <a:cs typeface="Tw Cen MT"/>
                <a:sym typeface="Tw Cen MT"/>
              </a:rPr>
              <a:t>Effective Leadership</a:t>
            </a:r>
          </a:p>
          <a:p>
            <a:pPr lvl="0">
              <a:lnSpc>
                <a:spcPts val="3400"/>
              </a:lnSpc>
              <a:defRPr sz="1800">
                <a:solidFill>
                  <a:srgbClr val="000000"/>
                </a:solidFill>
              </a:defRPr>
            </a:pPr>
            <a:r>
              <a:rPr sz="3600">
                <a:solidFill>
                  <a:srgbClr val="FFFFFF"/>
                </a:solidFill>
                <a:latin typeface="Tw Cen MT"/>
                <a:ea typeface="Tw Cen MT"/>
                <a:cs typeface="Tw Cen MT"/>
                <a:sym typeface="Tw Cen MT"/>
              </a:rPr>
              <a:t>Strategies in FRC </a:t>
            </a:r>
          </a:p>
        </p:txBody>
      </p:sp>
      <p:sp>
        <p:nvSpPr>
          <p:cNvPr id="88" name="Shape 88"/>
          <p:cNvSpPr>
            <a:spLocks noGrp="1"/>
          </p:cNvSpPr>
          <p:nvPr>
            <p:ph type="body" idx="1"/>
          </p:nvPr>
        </p:nvSpPr>
        <p:spPr>
          <a:xfrm>
            <a:off x="5235822" y="3871995"/>
            <a:ext cx="2630315" cy="1314451"/>
          </a:xfrm>
          <a:prstGeom prst="rect">
            <a:avLst/>
          </a:prstGeom>
        </p:spPr>
        <p:txBody>
          <a:bodyPr/>
          <a:lstStyle/>
          <a:p>
            <a:pPr lvl="0">
              <a:defRPr sz="1800">
                <a:solidFill>
                  <a:srgbClr val="000000"/>
                </a:solidFill>
              </a:defRPr>
            </a:pPr>
            <a:r>
              <a:rPr sz="1600">
                <a:solidFill>
                  <a:srgbClr val="FFFFFF"/>
                </a:solidFill>
                <a:latin typeface="Tw Cen MT"/>
                <a:ea typeface="Tw Cen MT"/>
                <a:cs typeface="Tw Cen MT"/>
                <a:sym typeface="Tw Cen MT"/>
              </a:rPr>
              <a:t>Presented by Team 1885 </a:t>
            </a:r>
          </a:p>
          <a:p>
            <a:pPr lvl="0">
              <a:defRPr sz="1800">
                <a:solidFill>
                  <a:srgbClr val="000000"/>
                </a:solidFill>
              </a:defRPr>
            </a:pPr>
            <a:r>
              <a:rPr sz="1600">
                <a:solidFill>
                  <a:srgbClr val="FFFFFF"/>
                </a:solidFill>
                <a:latin typeface="Tw Cen MT"/>
                <a:ea typeface="Tw Cen MT"/>
                <a:cs typeface="Tw Cen MT"/>
                <a:sym typeface="Tw Cen MT"/>
              </a:rPr>
              <a:t>ILITE Robotics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xfrm>
            <a:off x="3056241" y="430306"/>
            <a:ext cx="6087759" cy="551034"/>
          </a:xfrm>
          <a:prstGeom prst="rect">
            <a:avLst/>
          </a:prstGeom>
        </p:spPr>
        <p:txBody>
          <a:bodyPr lIns="0" tIns="0" rIns="0" bIns="0"/>
          <a:lstStyle/>
          <a:p>
            <a:pPr lvl="2">
              <a:defRPr sz="1800" spc="0">
                <a:solidFill>
                  <a:srgbClr val="000000"/>
                </a:solidFill>
              </a:defRPr>
            </a:pPr>
            <a:r>
              <a:rPr sz="3200" spc="-74">
                <a:solidFill>
                  <a:srgbClr val="FFFFFF"/>
                </a:solidFill>
                <a:latin typeface="Tw Cen MT"/>
                <a:ea typeface="Tw Cen MT"/>
                <a:cs typeface="Tw Cen MT"/>
                <a:sym typeface="Tw Cen MT"/>
              </a:rPr>
              <a:t>Paper Tower Activity</a:t>
            </a:r>
          </a:p>
        </p:txBody>
      </p:sp>
      <p:sp>
        <p:nvSpPr>
          <p:cNvPr id="135" name="Shape 135"/>
          <p:cNvSpPr>
            <a:spLocks noGrp="1"/>
          </p:cNvSpPr>
          <p:nvPr>
            <p:ph type="body" idx="1"/>
          </p:nvPr>
        </p:nvSpPr>
        <p:spPr>
          <a:xfrm>
            <a:off x="457200" y="1035622"/>
            <a:ext cx="8229600" cy="3297227"/>
          </a:xfrm>
          <a:prstGeom prst="rect">
            <a:avLst/>
          </a:prstGeom>
        </p:spPr>
        <p:txBody>
          <a:bodyPr lIns="0" tIns="0" rIns="0" bIns="0" anchor="ctr"/>
          <a:lstStyle/>
          <a:p>
            <a:pPr lvl="0">
              <a:defRPr sz="1800"/>
            </a:pPr>
            <a:r>
              <a:rPr sz="2400">
                <a:latin typeface="Tw Cen MT"/>
                <a:ea typeface="Tw Cen MT"/>
                <a:cs typeface="Tw Cen MT"/>
                <a:sym typeface="Tw Cen MT"/>
              </a:rPr>
              <a:t>You will work as a team with the people at your table</a:t>
            </a:r>
          </a:p>
          <a:p>
            <a:pPr lvl="0">
              <a:defRPr sz="1800"/>
            </a:pPr>
            <a:r>
              <a:rPr sz="2400">
                <a:latin typeface="Tw Cen MT"/>
                <a:ea typeface="Tw Cen MT"/>
                <a:cs typeface="Tw Cen MT"/>
                <a:sym typeface="Tw Cen MT"/>
              </a:rPr>
              <a:t>Teams will be given 20 pieces of paper and have 4 minutes to build the tallest tower </a:t>
            </a:r>
          </a:p>
          <a:p>
            <a:pPr lvl="0">
              <a:defRPr sz="1800"/>
            </a:pPr>
            <a:r>
              <a:rPr sz="2400">
                <a:latin typeface="Tw Cen MT"/>
                <a:ea typeface="Tw Cen MT"/>
                <a:cs typeface="Tw Cen MT"/>
                <a:sym typeface="Tw Cen MT"/>
              </a:rPr>
              <a:t>No other materials can be used - just paper</a:t>
            </a:r>
          </a:p>
          <a:p>
            <a:pPr lvl="0">
              <a:defRPr sz="1800"/>
            </a:pPr>
            <a:r>
              <a:rPr sz="2400">
                <a:latin typeface="Tw Cen MT"/>
                <a:ea typeface="Tw Cen MT"/>
                <a:cs typeface="Tw Cen MT"/>
                <a:sym typeface="Tw Cen MT"/>
              </a:rPr>
              <a:t>Good luck!</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p:cNvSpPr>
          <p:nvPr>
            <p:ph type="title"/>
          </p:nvPr>
        </p:nvSpPr>
        <p:spPr>
          <a:xfrm>
            <a:off x="493516" y="2721931"/>
            <a:ext cx="7772401" cy="1021556"/>
          </a:xfrm>
          <a:prstGeom prst="rect">
            <a:avLst/>
          </a:prstGeom>
        </p:spPr>
        <p:txBody>
          <a:bodyPr/>
          <a:lstStyle>
            <a:lvl1pPr>
              <a:defRPr sz="4400" spc="-205">
                <a:latin typeface="Tw Cen MT"/>
                <a:ea typeface="Tw Cen MT"/>
                <a:cs typeface="Tw Cen MT"/>
                <a:sym typeface="Tw Cen MT"/>
              </a:defRPr>
            </a:lvl1pPr>
          </a:lstStyle>
          <a:p>
            <a:pPr lvl="0">
              <a:defRPr sz="1800" spc="0">
                <a:solidFill>
                  <a:srgbClr val="000000"/>
                </a:solidFill>
              </a:defRPr>
            </a:pPr>
            <a:r>
              <a:rPr sz="4400" spc="-205">
                <a:solidFill>
                  <a:srgbClr val="FFFFFF"/>
                </a:solidFill>
              </a:rPr>
              <a:t>The Importance of Leadership </a:t>
            </a:r>
          </a:p>
        </p:txBody>
      </p:sp>
      <p:sp>
        <p:nvSpPr>
          <p:cNvPr id="140" name="Shape 140"/>
          <p:cNvSpPr>
            <a:spLocks noGrp="1"/>
          </p:cNvSpPr>
          <p:nvPr>
            <p:ph type="body" idx="1"/>
          </p:nvPr>
        </p:nvSpPr>
        <p:spPr>
          <a:xfrm>
            <a:off x="518916" y="1671725"/>
            <a:ext cx="7772401" cy="1125141"/>
          </a:xfrm>
          <a:prstGeom prst="rect">
            <a:avLst/>
          </a:prstGeom>
        </p:spPr>
        <p:txBody>
          <a:bodyPr/>
          <a:lstStyle>
            <a:lvl1pPr>
              <a:defRPr sz="2000">
                <a:latin typeface="Tw Cen MT"/>
                <a:ea typeface="Tw Cen MT"/>
                <a:cs typeface="Tw Cen MT"/>
                <a:sym typeface="Tw Cen MT"/>
              </a:defRPr>
            </a:lvl1pPr>
          </a:lstStyle>
          <a:p>
            <a:pPr lvl="0">
              <a:defRPr sz="1800">
                <a:solidFill>
                  <a:srgbClr val="000000"/>
                </a:solidFill>
              </a:defRPr>
            </a:pPr>
            <a:r>
              <a:rPr sz="2000">
                <a:solidFill>
                  <a:srgbClr val="FFFFFF"/>
                </a:solidFill>
              </a:rPr>
              <a:t>Effective Leadership Strategies in FRC</a:t>
            </a:r>
          </a:p>
        </p:txBody>
      </p:sp>
      <p:pic>
        <p:nvPicPr>
          <p:cNvPr id="141" name="ILITE Underline.png"/>
          <p:cNvPicPr/>
          <p:nvPr/>
        </p:nvPicPr>
        <p:blipFill>
          <a:blip r:embed="rId3">
            <a:extLst/>
          </a:blip>
          <a:stretch>
            <a:fillRect/>
          </a:stretch>
        </p:blipFill>
        <p:spPr>
          <a:xfrm>
            <a:off x="3590211" y="4010693"/>
            <a:ext cx="1963578" cy="1125141"/>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a:spLocks noGrp="1"/>
          </p:cNvSpPr>
          <p:nvPr>
            <p:ph type="title"/>
          </p:nvPr>
        </p:nvSpPr>
        <p:spPr>
          <a:xfrm>
            <a:off x="3056241" y="430306"/>
            <a:ext cx="6087759" cy="551034"/>
          </a:xfrm>
          <a:prstGeom prst="rect">
            <a:avLst/>
          </a:prstGeom>
        </p:spPr>
        <p:txBody>
          <a:bodyPr/>
          <a:lstStyle/>
          <a:p>
            <a:pPr lvl="2">
              <a:defRPr sz="1800" spc="0">
                <a:solidFill>
                  <a:srgbClr val="000000"/>
                </a:solidFill>
              </a:defRPr>
            </a:pPr>
            <a:r>
              <a:rPr sz="3200" spc="-74">
                <a:solidFill>
                  <a:srgbClr val="FFFFFF"/>
                </a:solidFill>
                <a:latin typeface="Tw Cen MT"/>
                <a:ea typeface="Tw Cen MT"/>
                <a:cs typeface="Tw Cen MT"/>
                <a:sym typeface="Tw Cen MT"/>
              </a:rPr>
              <a:t>Questions about Leadership</a:t>
            </a:r>
          </a:p>
        </p:txBody>
      </p:sp>
      <p:sp>
        <p:nvSpPr>
          <p:cNvPr id="146" name="Shape 146"/>
          <p:cNvSpPr>
            <a:spLocks noGrp="1"/>
          </p:cNvSpPr>
          <p:nvPr>
            <p:ph type="body" idx="1"/>
          </p:nvPr>
        </p:nvSpPr>
        <p:spPr>
          <a:xfrm>
            <a:off x="457200" y="1035622"/>
            <a:ext cx="8229600" cy="3297227"/>
          </a:xfrm>
          <a:prstGeom prst="rect">
            <a:avLst/>
          </a:prstGeom>
        </p:spPr>
        <p:txBody>
          <a:bodyPr lIns="0" tIns="0" rIns="0" bIns="0" anchor="ctr"/>
          <a:lstStyle/>
          <a:p>
            <a:pPr lvl="0">
              <a:defRPr sz="1800"/>
            </a:pPr>
            <a:r>
              <a:rPr sz="2400">
                <a:latin typeface="Tw Cen MT"/>
                <a:ea typeface="Tw Cen MT"/>
                <a:cs typeface="Tw Cen MT"/>
                <a:sym typeface="Tw Cen MT"/>
              </a:rPr>
              <a:t>What is a leader?</a:t>
            </a:r>
          </a:p>
          <a:p>
            <a:pPr marL="0" lvl="0" indent="0">
              <a:buSzTx/>
              <a:buNone/>
              <a:defRPr sz="1800"/>
            </a:pPr>
            <a:endParaRPr sz="2400">
              <a:latin typeface="Tw Cen MT"/>
              <a:ea typeface="Tw Cen MT"/>
              <a:cs typeface="Tw Cen MT"/>
              <a:sym typeface="Tw Cen MT"/>
            </a:endParaRPr>
          </a:p>
          <a:p>
            <a:pPr lvl="0">
              <a:defRPr sz="1800"/>
            </a:pPr>
            <a:r>
              <a:rPr sz="2400">
                <a:latin typeface="Tw Cen MT"/>
                <a:ea typeface="Tw Cen MT"/>
                <a:cs typeface="Tw Cen MT"/>
                <a:sym typeface="Tw Cen MT"/>
              </a:rPr>
              <a:t>What makes an effective leader? </a:t>
            </a:r>
          </a:p>
          <a:p>
            <a:pPr lvl="0">
              <a:defRPr sz="1800"/>
            </a:pPr>
            <a:endParaRPr sz="2400">
              <a:latin typeface="Tw Cen MT"/>
              <a:ea typeface="Tw Cen MT"/>
              <a:cs typeface="Tw Cen MT"/>
              <a:sym typeface="Tw Cen MT"/>
            </a:endParaRPr>
          </a:p>
          <a:p>
            <a:pPr lvl="0">
              <a:defRPr sz="1800"/>
            </a:pPr>
            <a:r>
              <a:rPr sz="2400">
                <a:latin typeface="Tw Cen MT"/>
                <a:ea typeface="Tw Cen MT"/>
                <a:cs typeface="Tw Cen MT"/>
                <a:sym typeface="Tw Cen MT"/>
              </a:rPr>
              <a:t>What is the difference between a leader and a boss?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p:cNvSpPr>
          <p:nvPr>
            <p:ph type="title"/>
          </p:nvPr>
        </p:nvSpPr>
        <p:spPr>
          <a:xfrm>
            <a:off x="3056241" y="430306"/>
            <a:ext cx="6087759" cy="551034"/>
          </a:xfrm>
          <a:prstGeom prst="rect">
            <a:avLst/>
          </a:prstGeom>
        </p:spPr>
        <p:txBody>
          <a:bodyPr/>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Our Definition</a:t>
            </a:r>
          </a:p>
        </p:txBody>
      </p:sp>
      <p:sp>
        <p:nvSpPr>
          <p:cNvPr id="151" name="Shape 151"/>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A leader should be able to do the following</a:t>
            </a:r>
          </a:p>
          <a:p>
            <a:pPr marL="0" lvl="0" indent="0">
              <a:buClrTx/>
              <a:buSzTx/>
              <a:buFontTx/>
              <a:buNone/>
              <a:defRPr sz="1800"/>
            </a:pPr>
            <a:endParaRPr sz="2400">
              <a:latin typeface="Tw Cen MT"/>
              <a:ea typeface="Tw Cen MT"/>
              <a:cs typeface="Tw Cen MT"/>
              <a:sym typeface="Tw Cen MT"/>
            </a:endParaRPr>
          </a:p>
          <a:p>
            <a:pPr marL="600075" lvl="1" indent="-257175">
              <a:buChar char="•"/>
              <a:defRPr sz="1800"/>
            </a:pPr>
            <a:r>
              <a:rPr sz="2400">
                <a:latin typeface="Tw Cen MT"/>
                <a:ea typeface="Tw Cen MT"/>
                <a:cs typeface="Tw Cen MT"/>
                <a:sym typeface="Tw Cen MT"/>
              </a:rPr>
              <a:t>Have a vision </a:t>
            </a:r>
            <a:endParaRPr sz="2100">
              <a:latin typeface="Tw Cen MT"/>
              <a:ea typeface="Tw Cen MT"/>
              <a:cs typeface="Tw Cen MT"/>
              <a:sym typeface="Tw Cen MT"/>
            </a:endParaRPr>
          </a:p>
          <a:p>
            <a:pPr marL="600075" lvl="1" indent="-257175">
              <a:buChar char="•"/>
              <a:defRPr sz="1800"/>
            </a:pPr>
            <a:r>
              <a:rPr sz="2400">
                <a:latin typeface="Tw Cen MT"/>
                <a:ea typeface="Tw Cen MT"/>
                <a:cs typeface="Tw Cen MT"/>
                <a:sym typeface="Tw Cen MT"/>
              </a:rPr>
              <a:t>Motivate and inspire others to carry out the vision</a:t>
            </a:r>
          </a:p>
          <a:p>
            <a:pPr marL="600075" lvl="1" indent="-257175">
              <a:buChar char="•"/>
              <a:defRPr sz="1800"/>
            </a:pPr>
            <a:r>
              <a:rPr sz="2400">
                <a:latin typeface="Tw Cen MT"/>
                <a:ea typeface="Tw Cen MT"/>
                <a:cs typeface="Tw Cen MT"/>
                <a:sym typeface="Tw Cen MT"/>
              </a:rPr>
              <a:t>Manage the execution of the vision </a:t>
            </a:r>
            <a:endParaRPr sz="2100">
              <a:latin typeface="Tw Cen MT"/>
              <a:ea typeface="Tw Cen MT"/>
              <a:cs typeface="Tw Cen MT"/>
              <a:sym typeface="Tw Cen MT"/>
            </a:endParaRPr>
          </a:p>
          <a:p>
            <a:pPr marL="600075" lvl="1" indent="-257175">
              <a:buChar char="•"/>
              <a:defRPr sz="1800"/>
            </a:pPr>
            <a:r>
              <a:rPr sz="2400">
                <a:latin typeface="Tw Cen MT"/>
                <a:ea typeface="Tw Cen MT"/>
                <a:cs typeface="Tw Cen MT"/>
                <a:sym typeface="Tw Cen MT"/>
              </a:rPr>
              <a:t>Being able to effectively coach and grow the team</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Our Definition</a:t>
            </a:r>
          </a:p>
        </p:txBody>
      </p:sp>
      <p:sp>
        <p:nvSpPr>
          <p:cNvPr id="156" name="Shape 156"/>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Effective leaders can do all of those while </a:t>
            </a:r>
          </a:p>
          <a:p>
            <a:pPr marL="0" lvl="0" indent="0">
              <a:buClrTx/>
              <a:buSzTx/>
              <a:buFontTx/>
              <a:buNone/>
              <a:defRPr sz="1800"/>
            </a:pPr>
            <a:endParaRPr sz="2400">
              <a:latin typeface="Tw Cen MT"/>
              <a:ea typeface="Tw Cen MT"/>
              <a:cs typeface="Tw Cen MT"/>
              <a:sym typeface="Tw Cen MT"/>
            </a:endParaRPr>
          </a:p>
          <a:p>
            <a:pPr marL="600075" lvl="1" indent="-257175">
              <a:buChar char="•"/>
              <a:defRPr sz="1800"/>
            </a:pPr>
            <a:r>
              <a:rPr sz="2400">
                <a:latin typeface="Tw Cen MT"/>
                <a:ea typeface="Tw Cen MT"/>
                <a:cs typeface="Tw Cen MT"/>
                <a:sym typeface="Tw Cen MT"/>
              </a:rPr>
              <a:t>Communicating efficiently</a:t>
            </a:r>
          </a:p>
          <a:p>
            <a:pPr marL="600075" lvl="1" indent="-257175">
              <a:buChar char="•"/>
              <a:defRPr sz="1800"/>
            </a:pPr>
            <a:r>
              <a:rPr sz="2400">
                <a:latin typeface="Tw Cen MT"/>
                <a:ea typeface="Tw Cen MT"/>
                <a:cs typeface="Tw Cen MT"/>
                <a:sym typeface="Tw Cen MT"/>
              </a:rPr>
              <a:t>Maintaining integrity and high ethical standards</a:t>
            </a:r>
          </a:p>
          <a:p>
            <a:pPr marL="600075" lvl="1" indent="-257175">
              <a:buChar char="•"/>
              <a:defRPr sz="1800"/>
            </a:pPr>
            <a:r>
              <a:rPr sz="2400">
                <a:latin typeface="Tw Cen MT"/>
                <a:ea typeface="Tw Cen MT"/>
                <a:cs typeface="Tw Cen MT"/>
                <a:sym typeface="Tw Cen MT"/>
              </a:rPr>
              <a:t>Showing enthusiasm</a:t>
            </a:r>
          </a:p>
          <a:p>
            <a:pPr marL="600075" lvl="1" indent="-257175">
              <a:buChar char="•"/>
              <a:defRPr sz="1800"/>
            </a:pPr>
            <a:r>
              <a:rPr sz="2400">
                <a:latin typeface="Tw Cen MT"/>
                <a:ea typeface="Tw Cen MT"/>
                <a:cs typeface="Tw Cen MT"/>
                <a:sym typeface="Tw Cen MT"/>
              </a:rPr>
              <a:t>Being aware of the team environment</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p:cNvSpPr>
          <p:nvPr>
            <p:ph type="body" idx="1"/>
          </p:nvPr>
        </p:nvSpPr>
        <p:spPr>
          <a:xfrm>
            <a:off x="457200" y="2313905"/>
            <a:ext cx="8229601" cy="2327279"/>
          </a:xfrm>
          <a:prstGeom prst="rect">
            <a:avLst/>
          </a:prstGeom>
        </p:spPr>
        <p:txBody>
          <a:bodyPr/>
          <a:lstStyle/>
          <a:p>
            <a:pPr lvl="0">
              <a:defRPr sz="1800"/>
            </a:pPr>
            <a:endParaRPr sz="2400">
              <a:latin typeface="Tw Cen MT"/>
              <a:ea typeface="Tw Cen MT"/>
              <a:cs typeface="Tw Cen MT"/>
              <a:sym typeface="Tw Cen MT"/>
            </a:endParaRPr>
          </a:p>
          <a:p>
            <a:pPr lvl="0">
              <a:defRPr sz="1800"/>
            </a:pPr>
            <a:endParaRPr sz="2400">
              <a:latin typeface="Tw Cen MT"/>
              <a:ea typeface="Tw Cen MT"/>
              <a:cs typeface="Tw Cen MT"/>
              <a:sym typeface="Tw Cen MT"/>
            </a:endParaRPr>
          </a:p>
          <a:p>
            <a:pPr lvl="0">
              <a:defRPr sz="1800"/>
            </a:pPr>
            <a:r>
              <a:rPr sz="2400">
                <a:latin typeface="Tw Cen MT"/>
                <a:ea typeface="Tw Cen MT"/>
                <a:cs typeface="Tw Cen MT"/>
                <a:sym typeface="Tw Cen MT"/>
              </a:rPr>
              <a:t>They must earn respect and inspire those around them</a:t>
            </a:r>
          </a:p>
          <a:p>
            <a:pPr lvl="0">
              <a:defRPr sz="1800"/>
            </a:pPr>
            <a:r>
              <a:rPr sz="2400">
                <a:latin typeface="Tw Cen MT"/>
                <a:ea typeface="Tw Cen MT"/>
                <a:cs typeface="Tw Cen MT"/>
                <a:sym typeface="Tw Cen MT"/>
              </a:rPr>
              <a:t>They must see the “Big Picture”</a:t>
            </a:r>
          </a:p>
          <a:p>
            <a:pPr lvl="0">
              <a:defRPr sz="1800"/>
            </a:pPr>
            <a:r>
              <a:rPr sz="2400">
                <a:latin typeface="Tw Cen MT"/>
                <a:ea typeface="Tw Cen MT"/>
                <a:cs typeface="Tw Cen MT"/>
                <a:sym typeface="Tw Cen MT"/>
              </a:rPr>
              <a:t>A good leader treats everyone with respect</a:t>
            </a:r>
          </a:p>
        </p:txBody>
      </p:sp>
      <p:graphicFrame>
        <p:nvGraphicFramePr>
          <p:cNvPr id="161" name="Table 161"/>
          <p:cNvGraphicFramePr/>
          <p:nvPr/>
        </p:nvGraphicFramePr>
        <p:xfrm>
          <a:off x="1015166" y="1091153"/>
          <a:ext cx="7126368" cy="2082808"/>
        </p:xfrm>
        <a:graphic>
          <a:graphicData uri="http://schemas.openxmlformats.org/drawingml/2006/table">
            <a:tbl>
              <a:tblPr firstRow="1" bandRow="1">
                <a:tableStyleId>{4C3C2611-4C71-4FC5-86AE-919BDF0F9419}</a:tableStyleId>
              </a:tblPr>
              <a:tblGrid>
                <a:gridCol w="3556833"/>
                <a:gridCol w="3556833"/>
              </a:tblGrid>
              <a:tr h="517526">
                <a:tc>
                  <a:txBody>
                    <a:bodyPr/>
                    <a:lstStyle/>
                    <a:p>
                      <a:pPr lvl="0" algn="ctr" defTabSz="342900">
                        <a:defRPr sz="1800" b="0" i="0">
                          <a:solidFill>
                            <a:srgbClr val="000000"/>
                          </a:solidFill>
                        </a:defRPr>
                      </a:pPr>
                      <a:r>
                        <a:rPr sz="2600" b="1" i="1">
                          <a:solidFill>
                            <a:srgbClr val="FFFFFF"/>
                          </a:solidFill>
                        </a:rPr>
                        <a:t>Leader</a:t>
                      </a:r>
                    </a:p>
                  </a:txBody>
                  <a:tcPr marL="63500" marR="63500" marT="63500" marB="63500" horzOverflow="overflow"/>
                </a:tc>
                <a:tc>
                  <a:txBody>
                    <a:bodyPr/>
                    <a:lstStyle/>
                    <a:p>
                      <a:pPr lvl="0" algn="ctr" defTabSz="342900">
                        <a:defRPr sz="1800" b="0" i="0">
                          <a:solidFill>
                            <a:srgbClr val="000000"/>
                          </a:solidFill>
                        </a:defRPr>
                      </a:pPr>
                      <a:r>
                        <a:rPr sz="2600" b="1" i="1">
                          <a:solidFill>
                            <a:srgbClr val="FFFFFF"/>
                          </a:solidFill>
                        </a:rPr>
                        <a:t>Boss</a:t>
                      </a:r>
                    </a:p>
                  </a:txBody>
                  <a:tcPr marL="63500" marR="63500" marT="63500" marB="63500" horzOverflow="overflow"/>
                </a:tc>
              </a:tr>
              <a:tr h="517526">
                <a:tc>
                  <a:txBody>
                    <a:bodyPr/>
                    <a:lstStyle/>
                    <a:p>
                      <a:pPr lvl="0" algn="l" defTabSz="342900">
                        <a:defRPr sz="1800" b="0" i="0"/>
                      </a:pPr>
                      <a:r>
                        <a:rPr sz="2600" b="1" i="1"/>
                        <a:t>develops people</a:t>
                      </a:r>
                    </a:p>
                  </a:txBody>
                  <a:tcPr marL="63500" marR="63500" marT="63500" marB="63500" horzOverflow="overflow"/>
                </a:tc>
                <a:tc>
                  <a:txBody>
                    <a:bodyPr/>
                    <a:lstStyle/>
                    <a:p>
                      <a:pPr lvl="0" algn="l" defTabSz="342900">
                        <a:defRPr sz="1800" b="0" i="0"/>
                      </a:pPr>
                      <a:r>
                        <a:rPr sz="2600" b="1" i="1"/>
                        <a:t>uses people</a:t>
                      </a:r>
                    </a:p>
                  </a:txBody>
                  <a:tcPr marL="63500" marR="63500" marT="63500" marB="63500" horzOverflow="overflow"/>
                </a:tc>
              </a:tr>
              <a:tr h="517526">
                <a:tc>
                  <a:txBody>
                    <a:bodyPr/>
                    <a:lstStyle/>
                    <a:p>
                      <a:pPr lvl="0" algn="l" defTabSz="342900">
                        <a:defRPr sz="1800" b="0" i="0"/>
                      </a:pPr>
                      <a:r>
                        <a:rPr sz="2600" b="1" i="1"/>
                        <a:t>compassionate</a:t>
                      </a:r>
                    </a:p>
                  </a:txBody>
                  <a:tcPr marL="63500" marR="63500" marT="63500" marB="63500" horzOverflow="overflow"/>
                </a:tc>
                <a:tc>
                  <a:txBody>
                    <a:bodyPr/>
                    <a:lstStyle/>
                    <a:p>
                      <a:pPr lvl="0" algn="l" defTabSz="342900">
                        <a:defRPr sz="1800" b="0" i="0"/>
                      </a:pPr>
                      <a:r>
                        <a:rPr sz="2600" b="1" i="1"/>
                        <a:t>impersonal</a:t>
                      </a:r>
                    </a:p>
                  </a:txBody>
                  <a:tcPr marL="63500" marR="63500" marT="63500" marB="63500" horzOverflow="overflow"/>
                </a:tc>
              </a:tr>
              <a:tr h="517526">
                <a:tc>
                  <a:txBody>
                    <a:bodyPr/>
                    <a:lstStyle/>
                    <a:p>
                      <a:pPr lvl="0" algn="l" defTabSz="342900">
                        <a:defRPr sz="1800" b="0" i="0"/>
                      </a:pPr>
                      <a:r>
                        <a:rPr sz="2600" b="1" i="1"/>
                        <a:t>effective delegation</a:t>
                      </a:r>
                    </a:p>
                  </a:txBody>
                  <a:tcPr marL="63500" marR="63500" marT="63500" marB="63500" horzOverflow="overflow"/>
                </a:tc>
                <a:tc>
                  <a:txBody>
                    <a:bodyPr/>
                    <a:lstStyle/>
                    <a:p>
                      <a:pPr lvl="0" algn="l" defTabSz="342900">
                        <a:defRPr sz="1800" b="0" i="0"/>
                      </a:pPr>
                      <a:r>
                        <a:rPr sz="2600" b="1" i="1"/>
                        <a:t>micromanagement </a:t>
                      </a:r>
                    </a:p>
                  </a:txBody>
                  <a:tcPr marL="63500" marR="63500" marT="63500" marB="63500" horzOverflow="overflow"/>
                </a:tc>
              </a:tr>
            </a:tbl>
          </a:graphicData>
        </a:graphic>
      </p:graphicFrame>
      <p:sp>
        <p:nvSpPr>
          <p:cNvPr id="162" name="Shape 162"/>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Leaders vs. Bosses</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p:cNvSpPr>
          <p:nvPr>
            <p:ph type="title"/>
          </p:nvPr>
        </p:nvSpPr>
        <p:spPr>
          <a:xfrm>
            <a:off x="533062" y="2671131"/>
            <a:ext cx="8579542" cy="1021556"/>
          </a:xfrm>
          <a:prstGeom prst="rect">
            <a:avLst/>
          </a:prstGeom>
        </p:spPr>
        <p:txBody>
          <a:bodyPr/>
          <a:lstStyle>
            <a:lvl1pPr>
              <a:defRPr sz="3700" spc="-61">
                <a:latin typeface="Tw Cen MT"/>
                <a:ea typeface="Tw Cen MT"/>
                <a:cs typeface="Tw Cen MT"/>
                <a:sym typeface="Tw Cen MT"/>
              </a:defRPr>
            </a:lvl1pPr>
          </a:lstStyle>
          <a:p>
            <a:pPr lvl="0">
              <a:defRPr sz="1800" spc="0">
                <a:solidFill>
                  <a:srgbClr val="000000"/>
                </a:solidFill>
              </a:defRPr>
            </a:pPr>
            <a:r>
              <a:rPr sz="3700" spc="-61">
                <a:solidFill>
                  <a:srgbClr val="FFFFFF"/>
                </a:solidFill>
              </a:rPr>
              <a:t>The Responsibilities and Authority of Leaders </a:t>
            </a:r>
          </a:p>
        </p:txBody>
      </p:sp>
      <p:sp>
        <p:nvSpPr>
          <p:cNvPr id="167" name="Shape 167"/>
          <p:cNvSpPr>
            <a:spLocks noGrp="1"/>
          </p:cNvSpPr>
          <p:nvPr>
            <p:ph type="body" idx="1"/>
          </p:nvPr>
        </p:nvSpPr>
        <p:spPr>
          <a:xfrm>
            <a:off x="518916" y="1659025"/>
            <a:ext cx="7772401" cy="1125141"/>
          </a:xfrm>
          <a:prstGeom prst="rect">
            <a:avLst/>
          </a:prstGeom>
        </p:spPr>
        <p:txBody>
          <a:bodyPr/>
          <a:lstStyle>
            <a:lvl1pPr>
              <a:defRPr sz="2000">
                <a:latin typeface="Tw Cen MT"/>
                <a:ea typeface="Tw Cen MT"/>
                <a:cs typeface="Tw Cen MT"/>
                <a:sym typeface="Tw Cen MT"/>
              </a:defRPr>
            </a:lvl1pPr>
          </a:lstStyle>
          <a:p>
            <a:pPr lvl="0">
              <a:defRPr sz="1800">
                <a:solidFill>
                  <a:srgbClr val="000000"/>
                </a:solidFill>
              </a:defRPr>
            </a:pPr>
            <a:r>
              <a:rPr sz="2000">
                <a:solidFill>
                  <a:srgbClr val="FFFFFF"/>
                </a:solidFill>
              </a:rPr>
              <a:t>Effective Leadership Strategies in FRC</a:t>
            </a:r>
          </a:p>
        </p:txBody>
      </p:sp>
      <p:pic>
        <p:nvPicPr>
          <p:cNvPr id="168" name="ILITE Underline.png"/>
          <p:cNvPicPr/>
          <p:nvPr/>
        </p:nvPicPr>
        <p:blipFill>
          <a:blip r:embed="rId3">
            <a:extLst/>
          </a:blip>
          <a:stretch>
            <a:fillRect/>
          </a:stretch>
        </p:blipFill>
        <p:spPr>
          <a:xfrm>
            <a:off x="3590211" y="4010693"/>
            <a:ext cx="1963578" cy="1125141"/>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Shape 172"/>
          <p:cNvSpPr>
            <a:spLocks noGrp="1"/>
          </p:cNvSpPr>
          <p:nvPr>
            <p:ph type="title"/>
          </p:nvPr>
        </p:nvSpPr>
        <p:spPr>
          <a:xfrm>
            <a:off x="2980041" y="430305"/>
            <a:ext cx="7015701" cy="551035"/>
          </a:xfrm>
          <a:prstGeom prst="rect">
            <a:avLst/>
          </a:prstGeom>
        </p:spPr>
        <p:txBody>
          <a:bodyPr/>
          <a:lstStyle>
            <a:lvl1pPr>
              <a:defRPr sz="2900" spc="-67">
                <a:latin typeface="Tw Cen MT"/>
                <a:ea typeface="Tw Cen MT"/>
                <a:cs typeface="Tw Cen MT"/>
                <a:sym typeface="Tw Cen MT"/>
              </a:defRPr>
            </a:lvl1pPr>
          </a:lstStyle>
          <a:p>
            <a:pPr lvl="0">
              <a:defRPr sz="1800" spc="0">
                <a:solidFill>
                  <a:srgbClr val="000000"/>
                </a:solidFill>
              </a:defRPr>
            </a:pPr>
            <a:r>
              <a:rPr sz="2900" spc="-67">
                <a:solidFill>
                  <a:srgbClr val="FFFFFF"/>
                </a:solidFill>
              </a:rPr>
              <a:t>Responsibilities of Leaders : Communication  </a:t>
            </a:r>
          </a:p>
        </p:txBody>
      </p:sp>
      <p:sp>
        <p:nvSpPr>
          <p:cNvPr id="173" name="Shape 173"/>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Communication is what drives the team’s efficiency, unity and productivity.</a:t>
            </a:r>
          </a:p>
          <a:p>
            <a:pPr lvl="0">
              <a:defRPr sz="1800"/>
            </a:pPr>
            <a:endParaRPr sz="2400">
              <a:latin typeface="Tw Cen MT"/>
              <a:ea typeface="Tw Cen MT"/>
              <a:cs typeface="Tw Cen MT"/>
              <a:sym typeface="Tw Cen MT"/>
            </a:endParaRPr>
          </a:p>
          <a:p>
            <a:pPr marL="600075" lvl="1" indent="-257175">
              <a:buChar char="•"/>
              <a:defRPr sz="1800"/>
            </a:pPr>
            <a:r>
              <a:rPr sz="2400">
                <a:latin typeface="Tw Cen MT"/>
                <a:ea typeface="Tw Cen MT"/>
                <a:cs typeface="Tw Cen MT"/>
                <a:sym typeface="Tw Cen MT"/>
              </a:rPr>
              <a:t>Must be done in a timely manner</a:t>
            </a:r>
          </a:p>
          <a:p>
            <a:pPr marL="600075" lvl="1" indent="-257175">
              <a:buChar char="•"/>
              <a:defRPr sz="1800"/>
            </a:pPr>
            <a:r>
              <a:rPr sz="2400">
                <a:latin typeface="Tw Cen MT"/>
                <a:ea typeface="Tw Cen MT"/>
                <a:cs typeface="Tw Cen MT"/>
                <a:sym typeface="Tw Cen MT"/>
              </a:rPr>
              <a:t>Use respectful language that is clear and concise</a:t>
            </a:r>
          </a:p>
          <a:p>
            <a:pPr marL="600075" lvl="1" indent="-257175">
              <a:buChar char="•"/>
              <a:defRPr sz="1800"/>
            </a:pPr>
            <a:r>
              <a:rPr sz="2400">
                <a:latin typeface="Tw Cen MT"/>
                <a:ea typeface="Tw Cen MT"/>
                <a:cs typeface="Tw Cen MT"/>
                <a:sym typeface="Tw Cen MT"/>
              </a:rPr>
              <a:t>Utilize different platforms of communication appropriately</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Shape 177"/>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Delegation gives opportunities to others and gives the leader an opportunity to work on “Big Picture” tasks .</a:t>
            </a:r>
          </a:p>
          <a:p>
            <a:pPr lvl="0">
              <a:defRPr sz="1800"/>
            </a:pPr>
            <a:endParaRPr sz="2400">
              <a:latin typeface="Tw Cen MT"/>
              <a:ea typeface="Tw Cen MT"/>
              <a:cs typeface="Tw Cen MT"/>
              <a:sym typeface="Tw Cen MT"/>
            </a:endParaRPr>
          </a:p>
          <a:p>
            <a:pPr lvl="0">
              <a:defRPr sz="1800"/>
            </a:pPr>
            <a:r>
              <a:rPr sz="2400">
                <a:latin typeface="Tw Cen MT"/>
                <a:ea typeface="Tw Cen MT"/>
                <a:cs typeface="Tw Cen MT"/>
                <a:sym typeface="Tw Cen MT"/>
              </a:rPr>
              <a:t>Identify members’ strengths and weaknesses </a:t>
            </a:r>
          </a:p>
          <a:p>
            <a:pPr lvl="0">
              <a:defRPr sz="1800"/>
            </a:pPr>
            <a:r>
              <a:rPr sz="2400">
                <a:latin typeface="Tw Cen MT"/>
                <a:ea typeface="Tw Cen MT"/>
                <a:cs typeface="Tw Cen MT"/>
                <a:sym typeface="Tw Cen MT"/>
              </a:rPr>
              <a:t>Delegate tasks accordingly </a:t>
            </a:r>
          </a:p>
          <a:p>
            <a:pPr lvl="0">
              <a:defRPr sz="1800"/>
            </a:pPr>
            <a:r>
              <a:rPr sz="2400">
                <a:latin typeface="Tw Cen MT"/>
                <a:ea typeface="Tw Cen MT"/>
                <a:cs typeface="Tw Cen MT"/>
                <a:sym typeface="Tw Cen MT"/>
              </a:rPr>
              <a:t>Collaborate with others </a:t>
            </a:r>
          </a:p>
          <a:p>
            <a:pPr lvl="0">
              <a:defRPr sz="1800"/>
            </a:pPr>
            <a:r>
              <a:rPr sz="2400">
                <a:latin typeface="Tw Cen MT"/>
                <a:ea typeface="Tw Cen MT"/>
                <a:cs typeface="Tw Cen MT"/>
                <a:sym typeface="Tw Cen MT"/>
              </a:rPr>
              <a:t>Trust team members to carry out tasks by themselves</a:t>
            </a:r>
          </a:p>
        </p:txBody>
      </p:sp>
      <p:sp>
        <p:nvSpPr>
          <p:cNvPr id="178" name="Shape 178"/>
          <p:cNvSpPr>
            <a:spLocks noGrp="1"/>
          </p:cNvSpPr>
          <p:nvPr>
            <p:ph type="title"/>
          </p:nvPr>
        </p:nvSpPr>
        <p:spPr>
          <a:xfrm>
            <a:off x="2980041" y="430306"/>
            <a:ext cx="7015701" cy="551034"/>
          </a:xfrm>
          <a:prstGeom prst="rect">
            <a:avLst/>
          </a:prstGeom>
        </p:spPr>
        <p:txBody>
          <a:bodyPr lIns="0" tIns="0" rIns="0" bIns="0"/>
          <a:lstStyle>
            <a:lvl1pPr>
              <a:defRPr sz="2900" spc="-67">
                <a:latin typeface="Tw Cen MT"/>
                <a:ea typeface="Tw Cen MT"/>
                <a:cs typeface="Tw Cen MT"/>
                <a:sym typeface="Tw Cen MT"/>
              </a:defRPr>
            </a:lvl1pPr>
          </a:lstStyle>
          <a:p>
            <a:pPr lvl="0">
              <a:defRPr sz="1800" spc="0">
                <a:solidFill>
                  <a:srgbClr val="000000"/>
                </a:solidFill>
              </a:defRPr>
            </a:pPr>
            <a:r>
              <a:rPr sz="2900" spc="-67">
                <a:solidFill>
                  <a:srgbClr val="FFFFFF"/>
                </a:solidFill>
              </a:rPr>
              <a:t>Responsibilities of Leaders : Delegation</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 name="Shape 182"/>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Leaders must be the unifying force on a team </a:t>
            </a:r>
          </a:p>
          <a:p>
            <a:pPr lvl="0">
              <a:defRPr sz="1800"/>
            </a:pPr>
            <a:endParaRPr sz="2400">
              <a:latin typeface="Tw Cen MT"/>
              <a:ea typeface="Tw Cen MT"/>
              <a:cs typeface="Tw Cen MT"/>
              <a:sym typeface="Tw Cen MT"/>
            </a:endParaRPr>
          </a:p>
          <a:p>
            <a:pPr lvl="0">
              <a:defRPr sz="1800"/>
            </a:pPr>
            <a:r>
              <a:rPr sz="2400">
                <a:latin typeface="Tw Cen MT"/>
                <a:ea typeface="Tw Cen MT"/>
                <a:cs typeface="Tw Cen MT"/>
                <a:sym typeface="Tw Cen MT"/>
              </a:rPr>
              <a:t>Unity among student leaders and within sub-teams</a:t>
            </a:r>
          </a:p>
          <a:p>
            <a:pPr lvl="0">
              <a:defRPr sz="1800"/>
            </a:pPr>
            <a:r>
              <a:rPr sz="2400">
                <a:latin typeface="Tw Cen MT"/>
                <a:ea typeface="Tw Cen MT"/>
                <a:cs typeface="Tw Cen MT"/>
                <a:sym typeface="Tw Cen MT"/>
              </a:rPr>
              <a:t>Inclusion of all members</a:t>
            </a:r>
          </a:p>
          <a:p>
            <a:pPr lvl="0">
              <a:defRPr sz="1800"/>
            </a:pPr>
            <a:r>
              <a:rPr sz="2400">
                <a:latin typeface="Tw Cen MT"/>
                <a:ea typeface="Tw Cen MT"/>
                <a:cs typeface="Tw Cen MT"/>
                <a:sym typeface="Tw Cen MT"/>
              </a:rPr>
              <a:t>Being focused on working towards a common goal </a:t>
            </a:r>
          </a:p>
        </p:txBody>
      </p:sp>
      <p:sp>
        <p:nvSpPr>
          <p:cNvPr id="183" name="Shape 183"/>
          <p:cNvSpPr>
            <a:spLocks noGrp="1"/>
          </p:cNvSpPr>
          <p:nvPr>
            <p:ph type="title"/>
          </p:nvPr>
        </p:nvSpPr>
        <p:spPr>
          <a:xfrm>
            <a:off x="2980041" y="430306"/>
            <a:ext cx="7015701" cy="551034"/>
          </a:xfrm>
          <a:prstGeom prst="rect">
            <a:avLst/>
          </a:prstGeom>
        </p:spPr>
        <p:txBody>
          <a:bodyPr lIns="0" tIns="0" rIns="0" bIns="0"/>
          <a:lstStyle>
            <a:lvl1pPr>
              <a:defRPr sz="2800" spc="-65">
                <a:latin typeface="Tw Cen MT"/>
                <a:ea typeface="Tw Cen MT"/>
                <a:cs typeface="Tw Cen MT"/>
                <a:sym typeface="Tw Cen MT"/>
              </a:defRPr>
            </a:lvl1pPr>
          </a:lstStyle>
          <a:p>
            <a:pPr lvl="0">
              <a:defRPr sz="1800" spc="0">
                <a:solidFill>
                  <a:srgbClr val="000000"/>
                </a:solidFill>
              </a:defRPr>
            </a:pPr>
            <a:r>
              <a:rPr sz="2800" spc="-65">
                <a:solidFill>
                  <a:srgbClr val="FFFFFF"/>
                </a:solidFill>
              </a:rPr>
              <a:t>Responsibilities of Leaders : Unity &amp; Inclusion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p:cNvSpPr>
          <p:nvPr>
            <p:ph type="title"/>
          </p:nvPr>
        </p:nvSpPr>
        <p:spPr>
          <a:xfrm>
            <a:off x="2954641" y="430306"/>
            <a:ext cx="6087759" cy="551034"/>
          </a:xfrm>
          <a:prstGeom prst="rect">
            <a:avLst/>
          </a:prstGeom>
        </p:spPr>
        <p:txBody>
          <a:bodyPr/>
          <a:lstStyle>
            <a:lvl1pPr>
              <a:defRPr sz="3200" spc="-40">
                <a:latin typeface="Tw Cen MT"/>
                <a:ea typeface="Tw Cen MT"/>
                <a:cs typeface="Tw Cen MT"/>
                <a:sym typeface="Tw Cen MT"/>
              </a:defRPr>
            </a:lvl1pPr>
          </a:lstStyle>
          <a:p>
            <a:pPr lvl="0">
              <a:defRPr sz="1800" spc="0">
                <a:solidFill>
                  <a:srgbClr val="000000"/>
                </a:solidFill>
              </a:defRPr>
            </a:pPr>
            <a:r>
              <a:rPr sz="3200" spc="-40">
                <a:solidFill>
                  <a:srgbClr val="FFFFFF"/>
                </a:solidFill>
              </a:rPr>
              <a:t>Effective Leadership Strategies in FRC </a:t>
            </a:r>
          </a:p>
        </p:txBody>
      </p:sp>
      <p:sp>
        <p:nvSpPr>
          <p:cNvPr id="91" name="Shape 91"/>
          <p:cNvSpPr>
            <a:spLocks noGrp="1"/>
          </p:cNvSpPr>
          <p:nvPr>
            <p:ph type="body" idx="1"/>
          </p:nvPr>
        </p:nvSpPr>
        <p:spPr>
          <a:xfrm>
            <a:off x="423051" y="1230198"/>
            <a:ext cx="8229601" cy="3297227"/>
          </a:xfrm>
          <a:prstGeom prst="rect">
            <a:avLst/>
          </a:prstGeom>
        </p:spPr>
        <p:txBody>
          <a:bodyPr/>
          <a:lstStyle/>
          <a:p>
            <a:pPr marL="0" lvl="0" indent="0" algn="ctr">
              <a:spcBef>
                <a:spcPts val="2700"/>
              </a:spcBef>
              <a:buSzTx/>
              <a:buNone/>
              <a:defRPr sz="1800"/>
            </a:pPr>
            <a:r>
              <a:rPr sz="11500">
                <a:latin typeface="Tw Cen MT"/>
                <a:ea typeface="Tw Cen MT"/>
                <a:cs typeface="Tw Cen MT"/>
                <a:sym typeface="Tw Cen MT"/>
              </a:rPr>
              <a:t>Welcome!</a:t>
            </a:r>
          </a:p>
          <a:p>
            <a:pPr marL="0" lvl="0" indent="0">
              <a:lnSpc>
                <a:spcPts val="3500"/>
              </a:lnSpc>
              <a:spcBef>
                <a:spcPts val="900"/>
              </a:spcBef>
              <a:buSzTx/>
              <a:buNone/>
              <a:defRPr sz="1800"/>
            </a:pPr>
            <a:r>
              <a:rPr sz="4000">
                <a:latin typeface="Tw Cen MT"/>
                <a:ea typeface="Tw Cen MT"/>
                <a:cs typeface="Tw Cen MT"/>
                <a:sym typeface="Tw Cen MT"/>
              </a:rPr>
              <a:t>From ILITE Robotics</a:t>
            </a:r>
          </a:p>
          <a:p>
            <a:pPr marL="0" lvl="0" indent="0">
              <a:lnSpc>
                <a:spcPts val="3500"/>
              </a:lnSpc>
              <a:spcBef>
                <a:spcPts val="900"/>
              </a:spcBef>
              <a:buSzTx/>
              <a:buNone/>
              <a:defRPr sz="1800"/>
            </a:pPr>
            <a:r>
              <a:rPr sz="4000">
                <a:latin typeface="Tw Cen MT"/>
                <a:ea typeface="Tw Cen MT"/>
                <a:cs typeface="Tw Cen MT"/>
                <a:sym typeface="Tw Cen MT"/>
              </a:rPr>
              <a:t>Team 1885</a:t>
            </a:r>
          </a:p>
        </p:txBody>
      </p:sp>
      <p:pic>
        <p:nvPicPr>
          <p:cNvPr id="92" name="ILITE Underline.png"/>
          <p:cNvPicPr/>
          <p:nvPr/>
        </p:nvPicPr>
        <p:blipFill>
          <a:blip r:embed="rId3">
            <a:extLst/>
          </a:blip>
          <a:stretch>
            <a:fillRect/>
          </a:stretch>
        </p:blipFill>
        <p:spPr>
          <a:xfrm>
            <a:off x="5327983" y="2704030"/>
            <a:ext cx="3682737" cy="2110227"/>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Shape 187"/>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A team’s sustainability relies heavily on the sustainability of its leaders and leadership structure </a:t>
            </a:r>
          </a:p>
          <a:p>
            <a:pPr lvl="0">
              <a:defRPr sz="1800"/>
            </a:pPr>
            <a:r>
              <a:rPr sz="2400">
                <a:latin typeface="Tw Cen MT"/>
                <a:ea typeface="Tw Cen MT"/>
                <a:cs typeface="Tw Cen MT"/>
                <a:sym typeface="Tw Cen MT"/>
              </a:rPr>
              <a:t>Encourage growth and development through proper training</a:t>
            </a:r>
          </a:p>
          <a:p>
            <a:pPr lvl="0">
              <a:defRPr sz="1800"/>
            </a:pPr>
            <a:r>
              <a:rPr sz="2400">
                <a:latin typeface="Tw Cen MT"/>
                <a:ea typeface="Tw Cen MT"/>
                <a:cs typeface="Tw Cen MT"/>
                <a:sym typeface="Tw Cen MT"/>
              </a:rPr>
              <a:t>Understand the interconnection of all sub-teams </a:t>
            </a:r>
          </a:p>
          <a:p>
            <a:pPr lvl="0">
              <a:defRPr sz="1800"/>
            </a:pPr>
            <a:r>
              <a:rPr sz="2400">
                <a:latin typeface="Tw Cen MT"/>
                <a:ea typeface="Tw Cen MT"/>
                <a:cs typeface="Tw Cen MT"/>
                <a:sym typeface="Tw Cen MT"/>
              </a:rPr>
              <a:t>Shadowing or leading by example through actions</a:t>
            </a:r>
          </a:p>
          <a:p>
            <a:pPr lvl="0">
              <a:defRPr sz="1800"/>
            </a:pPr>
            <a:r>
              <a:rPr sz="2400">
                <a:latin typeface="Tw Cen MT"/>
                <a:ea typeface="Tw Cen MT"/>
                <a:cs typeface="Tw Cen MT"/>
                <a:sym typeface="Tw Cen MT"/>
              </a:rPr>
              <a:t>Think and work towards the future</a:t>
            </a:r>
          </a:p>
        </p:txBody>
      </p:sp>
      <p:sp>
        <p:nvSpPr>
          <p:cNvPr id="188" name="Shape 188"/>
          <p:cNvSpPr>
            <a:spLocks noGrp="1"/>
          </p:cNvSpPr>
          <p:nvPr>
            <p:ph type="title"/>
          </p:nvPr>
        </p:nvSpPr>
        <p:spPr>
          <a:xfrm>
            <a:off x="2980041" y="430306"/>
            <a:ext cx="6160097" cy="551034"/>
          </a:xfrm>
          <a:prstGeom prst="rect">
            <a:avLst/>
          </a:prstGeom>
        </p:spPr>
        <p:txBody>
          <a:bodyPr lIns="0" tIns="0" rIns="0" bIns="0"/>
          <a:lstStyle>
            <a:lvl1pPr>
              <a:defRPr sz="2700" spc="-63">
                <a:latin typeface="Tw Cen MT"/>
                <a:ea typeface="Tw Cen MT"/>
                <a:cs typeface="Tw Cen MT"/>
                <a:sym typeface="Tw Cen MT"/>
              </a:defRPr>
            </a:lvl1pPr>
          </a:lstStyle>
          <a:p>
            <a:pPr lvl="0">
              <a:defRPr sz="1800" spc="0">
                <a:solidFill>
                  <a:srgbClr val="000000"/>
                </a:solidFill>
              </a:defRPr>
            </a:pPr>
            <a:r>
              <a:rPr sz="2700" spc="-63">
                <a:solidFill>
                  <a:srgbClr val="FFFFFF"/>
                </a:solidFill>
              </a:rPr>
              <a:t>Responsibilities of Leaders : Sustainability</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a:spLocks noGrp="1"/>
          </p:cNvSpPr>
          <p:nvPr>
            <p:ph type="body" idx="1"/>
          </p:nvPr>
        </p:nvSpPr>
        <p:spPr>
          <a:xfrm>
            <a:off x="457200" y="1035622"/>
            <a:ext cx="8229600" cy="3297227"/>
          </a:xfrm>
          <a:prstGeom prst="rect">
            <a:avLst/>
          </a:prstGeom>
        </p:spPr>
        <p:txBody>
          <a:bodyPr lIns="0" tIns="0" rIns="0" bIns="0" anchor="ctr"/>
          <a:lstStyle/>
          <a:p>
            <a:pPr lvl="0">
              <a:defRPr sz="1800"/>
            </a:pPr>
            <a:r>
              <a:rPr sz="2400">
                <a:latin typeface="Tw Cen MT"/>
                <a:ea typeface="Tw Cen MT"/>
                <a:cs typeface="Tw Cen MT"/>
                <a:sym typeface="Tw Cen MT"/>
              </a:rPr>
              <a:t>Must be emphasized when recruiting and accepting new members</a:t>
            </a:r>
          </a:p>
          <a:p>
            <a:pPr lvl="0">
              <a:defRPr sz="1800"/>
            </a:pPr>
            <a:r>
              <a:rPr sz="2400">
                <a:latin typeface="Tw Cen MT"/>
                <a:ea typeface="Tw Cen MT"/>
                <a:cs typeface="Tw Cen MT"/>
                <a:sym typeface="Tw Cen MT"/>
              </a:rPr>
              <a:t>Dedicated Member vs. Visiting Member</a:t>
            </a:r>
          </a:p>
          <a:p>
            <a:pPr lvl="0">
              <a:defRPr sz="1800"/>
            </a:pPr>
            <a:r>
              <a:rPr sz="2400">
                <a:latin typeface="Tw Cen MT"/>
                <a:ea typeface="Tw Cen MT"/>
                <a:cs typeface="Tw Cen MT"/>
                <a:sym typeface="Tw Cen MT"/>
              </a:rPr>
              <a:t>Affects team efficiency and productivity </a:t>
            </a:r>
          </a:p>
          <a:p>
            <a:pPr lvl="0">
              <a:defRPr sz="1800"/>
            </a:pPr>
            <a:r>
              <a:rPr sz="2400">
                <a:latin typeface="Tw Cen MT"/>
                <a:ea typeface="Tw Cen MT"/>
                <a:cs typeface="Tw Cen MT"/>
                <a:sym typeface="Tw Cen MT"/>
              </a:rPr>
              <a:t>Gives students a sense of responsibility </a:t>
            </a:r>
          </a:p>
          <a:p>
            <a:pPr lvl="0">
              <a:defRPr sz="1800"/>
            </a:pPr>
            <a:r>
              <a:rPr sz="2400">
                <a:latin typeface="Tw Cen MT"/>
                <a:ea typeface="Tw Cen MT"/>
                <a:cs typeface="Tw Cen MT"/>
                <a:sym typeface="Tw Cen MT"/>
              </a:rPr>
              <a:t>Must have an organized system of attendance</a:t>
            </a:r>
          </a:p>
        </p:txBody>
      </p:sp>
      <p:sp>
        <p:nvSpPr>
          <p:cNvPr id="193" name="Shape 193"/>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Dedication &amp; Attendance</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Shape 197"/>
          <p:cNvSpPr>
            <a:spLocks noGrp="1"/>
          </p:cNvSpPr>
          <p:nvPr>
            <p:ph type="title"/>
          </p:nvPr>
        </p:nvSpPr>
        <p:spPr>
          <a:xfrm>
            <a:off x="3043541" y="430306"/>
            <a:ext cx="6087759" cy="551034"/>
          </a:xfrm>
          <a:prstGeom prst="rect">
            <a:avLst/>
          </a:prstGeom>
        </p:spPr>
        <p:txBody>
          <a:bodyPr lIns="0" tIns="0" rIns="0" bIns="0"/>
          <a:lstStyle>
            <a:lvl1pPr defTabSz="336042">
              <a:defRPr sz="3136" spc="-73">
                <a:latin typeface="Tw Cen MT"/>
                <a:ea typeface="Tw Cen MT"/>
                <a:cs typeface="Tw Cen MT"/>
                <a:sym typeface="Tw Cen MT"/>
              </a:defRPr>
            </a:lvl1pPr>
          </a:lstStyle>
          <a:p>
            <a:pPr lvl="0">
              <a:defRPr sz="1800" spc="0">
                <a:solidFill>
                  <a:srgbClr val="000000"/>
                </a:solidFill>
              </a:defRPr>
            </a:pPr>
            <a:r>
              <a:rPr sz="3136" spc="-73">
                <a:solidFill>
                  <a:srgbClr val="FFFFFF"/>
                </a:solidFill>
              </a:rPr>
              <a:t>The Importance of Attendance (Sample)</a:t>
            </a:r>
          </a:p>
        </p:txBody>
      </p:sp>
      <p:sp>
        <p:nvSpPr>
          <p:cNvPr id="198" name="Shape 198"/>
          <p:cNvSpPr/>
          <p:nvPr/>
        </p:nvSpPr>
        <p:spPr>
          <a:xfrm>
            <a:off x="157873" y="3529239"/>
            <a:ext cx="8828254" cy="850393"/>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57175" lvl="0" indent="-257175" defTabSz="342900">
              <a:spcBef>
                <a:spcPts val="500"/>
              </a:spcBef>
              <a:buClr>
                <a:srgbClr val="FF0000"/>
              </a:buClr>
              <a:buSzPct val="100000"/>
              <a:buFont typeface="Arial"/>
              <a:buChar char="•"/>
            </a:pPr>
            <a:r>
              <a:rPr sz="2400">
                <a:latin typeface="Tw Cen MT"/>
                <a:ea typeface="Tw Cen MT"/>
                <a:cs typeface="Tw Cen MT"/>
                <a:sym typeface="Tw Cen MT"/>
              </a:rPr>
              <a:t>The concept of “lives”</a:t>
            </a:r>
          </a:p>
          <a:p>
            <a:pPr marL="257175" lvl="0" indent="-257175" defTabSz="342900">
              <a:spcBef>
                <a:spcPts val="500"/>
              </a:spcBef>
              <a:buClr>
                <a:srgbClr val="FF0000"/>
              </a:buClr>
              <a:buSzPct val="100000"/>
              <a:buFont typeface="Arial"/>
              <a:buChar char="•"/>
            </a:pPr>
            <a:r>
              <a:rPr sz="2400">
                <a:latin typeface="Tw Cen MT"/>
                <a:ea typeface="Tw Cen MT"/>
                <a:cs typeface="Tw Cen MT"/>
                <a:sym typeface="Tw Cen MT"/>
              </a:rPr>
              <a:t>Excused vs. Unexcused absences </a:t>
            </a:r>
          </a:p>
        </p:txBody>
      </p:sp>
      <p:pic>
        <p:nvPicPr>
          <p:cNvPr id="199" name="Screen Shot 2016-04-27 at 2.12.41 PM.png"/>
          <p:cNvPicPr/>
          <p:nvPr/>
        </p:nvPicPr>
        <p:blipFill>
          <a:blip r:embed="rId3">
            <a:extLst/>
          </a:blip>
          <a:stretch>
            <a:fillRect/>
          </a:stretch>
        </p:blipFill>
        <p:spPr>
          <a:xfrm>
            <a:off x="152399" y="1147137"/>
            <a:ext cx="8830400" cy="2140295"/>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The best way to prevent disparities and problems is to have everything written in stone.</a:t>
            </a:r>
          </a:p>
          <a:p>
            <a:pPr lvl="0">
              <a:defRPr sz="1800"/>
            </a:pPr>
            <a:endParaRPr sz="2400">
              <a:latin typeface="Tw Cen MT"/>
              <a:ea typeface="Tw Cen MT"/>
              <a:cs typeface="Tw Cen MT"/>
              <a:sym typeface="Tw Cen MT"/>
            </a:endParaRPr>
          </a:p>
          <a:p>
            <a:pPr lvl="0">
              <a:defRPr sz="1800"/>
            </a:pPr>
            <a:r>
              <a:rPr sz="2400">
                <a:latin typeface="Tw Cen MT"/>
                <a:ea typeface="Tw Cen MT"/>
                <a:cs typeface="Tw Cen MT"/>
                <a:sym typeface="Tw Cen MT"/>
              </a:rPr>
              <a:t>Outlines required events, expectations, the chain of command, and other relevant information </a:t>
            </a:r>
          </a:p>
          <a:p>
            <a:pPr lvl="0">
              <a:defRPr sz="1800"/>
            </a:pPr>
            <a:r>
              <a:rPr sz="2400">
                <a:latin typeface="Tw Cen MT"/>
                <a:ea typeface="Tw Cen MT"/>
                <a:cs typeface="Tw Cen MT"/>
                <a:sym typeface="Tw Cen MT"/>
              </a:rPr>
              <a:t>A signed document to emphasize importance</a:t>
            </a:r>
          </a:p>
          <a:p>
            <a:pPr lvl="0">
              <a:defRPr sz="1800"/>
            </a:pPr>
            <a:r>
              <a:rPr sz="2400">
                <a:latin typeface="Tw Cen MT"/>
                <a:ea typeface="Tw Cen MT"/>
                <a:cs typeface="Tw Cen MT"/>
                <a:sym typeface="Tw Cen MT"/>
              </a:rPr>
              <a:t>Example: Kickoff </a:t>
            </a:r>
          </a:p>
        </p:txBody>
      </p:sp>
      <p:sp>
        <p:nvSpPr>
          <p:cNvPr id="204" name="Shape 204"/>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Membership Handbook</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Shape 208"/>
          <p:cNvSpPr>
            <a:spLocks noGrp="1"/>
          </p:cNvSpPr>
          <p:nvPr>
            <p:ph type="body" idx="1"/>
          </p:nvPr>
        </p:nvSpPr>
        <p:spPr>
          <a:xfrm>
            <a:off x="457200" y="1035622"/>
            <a:ext cx="8229600" cy="3665706"/>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Public speaking and authoritative skills </a:t>
            </a:r>
          </a:p>
          <a:p>
            <a:pPr lvl="0">
              <a:defRPr sz="1800"/>
            </a:pPr>
            <a:r>
              <a:rPr sz="2400">
                <a:latin typeface="Tw Cen MT"/>
                <a:ea typeface="Tw Cen MT"/>
                <a:cs typeface="Tw Cen MT"/>
                <a:sym typeface="Tw Cen MT"/>
              </a:rPr>
              <a:t>Clarity and comprehensibility </a:t>
            </a:r>
          </a:p>
          <a:p>
            <a:pPr lvl="0">
              <a:defRPr sz="1800"/>
            </a:pPr>
            <a:r>
              <a:rPr sz="2400">
                <a:latin typeface="Tw Cen MT"/>
                <a:ea typeface="Tw Cen MT"/>
                <a:cs typeface="Tw Cen MT"/>
                <a:sym typeface="Tw Cen MT"/>
              </a:rPr>
              <a:t>Know your topic</a:t>
            </a:r>
          </a:p>
          <a:p>
            <a:pPr lvl="0">
              <a:defRPr sz="1800"/>
            </a:pPr>
            <a:r>
              <a:rPr sz="2400">
                <a:latin typeface="Tw Cen MT"/>
                <a:ea typeface="Tw Cen MT"/>
                <a:cs typeface="Tw Cen MT"/>
                <a:sym typeface="Tw Cen MT"/>
              </a:rPr>
              <a:t>Come in with a plan of attack</a:t>
            </a:r>
          </a:p>
          <a:p>
            <a:pPr lvl="0">
              <a:defRPr sz="1800"/>
            </a:pPr>
            <a:r>
              <a:rPr sz="2400">
                <a:latin typeface="Tw Cen MT"/>
                <a:ea typeface="Tw Cen MT"/>
                <a:cs typeface="Tw Cen MT"/>
                <a:sym typeface="Tw Cen MT"/>
              </a:rPr>
              <a:t>Be prepared to answer questions</a:t>
            </a:r>
          </a:p>
          <a:p>
            <a:pPr lvl="0">
              <a:defRPr sz="1800"/>
            </a:pPr>
            <a:r>
              <a:rPr sz="2400">
                <a:latin typeface="Tw Cen MT"/>
                <a:ea typeface="Tw Cen MT"/>
                <a:cs typeface="Tw Cen MT"/>
                <a:sym typeface="Tw Cen MT"/>
              </a:rPr>
              <a:t>Respectable presence</a:t>
            </a:r>
          </a:p>
          <a:p>
            <a:pPr lvl="0">
              <a:defRPr sz="1800"/>
            </a:pPr>
            <a:r>
              <a:rPr sz="2400">
                <a:latin typeface="Tw Cen MT"/>
                <a:ea typeface="Tw Cen MT"/>
                <a:cs typeface="Tw Cen MT"/>
                <a:sym typeface="Tw Cen MT"/>
              </a:rPr>
              <a:t>Commanding tone (but not dictatorial) at an appropriate volume</a:t>
            </a:r>
          </a:p>
        </p:txBody>
      </p:sp>
      <p:sp>
        <p:nvSpPr>
          <p:cNvPr id="209" name="Shape 209"/>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Being the Voice of Authority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a:spLocks noGrp="1"/>
          </p:cNvSpPr>
          <p:nvPr>
            <p:ph type="title"/>
          </p:nvPr>
        </p:nvSpPr>
        <p:spPr>
          <a:xfrm>
            <a:off x="484769" y="2701818"/>
            <a:ext cx="7772401" cy="1021556"/>
          </a:xfrm>
          <a:prstGeom prst="rect">
            <a:avLst/>
          </a:prstGeom>
        </p:spPr>
        <p:txBody>
          <a:bodyPr lIns="0" tIns="0" rIns="0" bIns="0"/>
          <a:lstStyle>
            <a:lvl1pPr>
              <a:defRPr sz="4400" spc="-68">
                <a:latin typeface="Tw Cen MT"/>
                <a:ea typeface="Tw Cen MT"/>
                <a:cs typeface="Tw Cen MT"/>
                <a:sym typeface="Tw Cen MT"/>
              </a:defRPr>
            </a:lvl1pPr>
          </a:lstStyle>
          <a:p>
            <a:pPr lvl="0">
              <a:defRPr sz="1800" spc="0">
                <a:solidFill>
                  <a:srgbClr val="000000"/>
                </a:solidFill>
              </a:defRPr>
            </a:pPr>
            <a:r>
              <a:rPr sz="4400" spc="-68">
                <a:solidFill>
                  <a:srgbClr val="FFFFFF"/>
                </a:solidFill>
              </a:rPr>
              <a:t>The ILITE Leadership Structure</a:t>
            </a:r>
          </a:p>
        </p:txBody>
      </p:sp>
      <p:sp>
        <p:nvSpPr>
          <p:cNvPr id="214" name="Shape 214"/>
          <p:cNvSpPr>
            <a:spLocks noGrp="1"/>
          </p:cNvSpPr>
          <p:nvPr>
            <p:ph type="body" idx="1"/>
          </p:nvPr>
        </p:nvSpPr>
        <p:spPr>
          <a:xfrm>
            <a:off x="518916" y="1659025"/>
            <a:ext cx="7772401" cy="1125141"/>
          </a:xfrm>
          <a:prstGeom prst="rect">
            <a:avLst/>
          </a:prstGeom>
        </p:spPr>
        <p:txBody>
          <a:bodyPr lIns="0" tIns="0" rIns="0" bIns="0"/>
          <a:lstStyle>
            <a:lvl1pPr>
              <a:spcBef>
                <a:spcPts val="400"/>
              </a:spcBef>
              <a:defRPr sz="2000">
                <a:latin typeface="Tw Cen MT"/>
                <a:ea typeface="Tw Cen MT"/>
                <a:cs typeface="Tw Cen MT"/>
                <a:sym typeface="Tw Cen MT"/>
              </a:defRPr>
            </a:lvl1pPr>
          </a:lstStyle>
          <a:p>
            <a:pPr lvl="0">
              <a:defRPr sz="1800">
                <a:solidFill>
                  <a:srgbClr val="000000"/>
                </a:solidFill>
              </a:defRPr>
            </a:pPr>
            <a:r>
              <a:rPr sz="2000">
                <a:solidFill>
                  <a:srgbClr val="FFFFFF"/>
                </a:solidFill>
              </a:rPr>
              <a:t>Effective Leadership Strategies in FRC </a:t>
            </a:r>
          </a:p>
        </p:txBody>
      </p:sp>
      <p:pic>
        <p:nvPicPr>
          <p:cNvPr id="215" name="ILITE Underline.png"/>
          <p:cNvPicPr/>
          <p:nvPr/>
        </p:nvPicPr>
        <p:blipFill>
          <a:blip r:embed="rId3">
            <a:extLst/>
          </a:blip>
          <a:stretch>
            <a:fillRect/>
          </a:stretch>
        </p:blipFill>
        <p:spPr>
          <a:xfrm>
            <a:off x="3590211" y="4010693"/>
            <a:ext cx="1963578" cy="1125141"/>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p:cNvSpPr>
          <p:nvPr>
            <p:ph type="body" idx="1"/>
          </p:nvPr>
        </p:nvSpPr>
        <p:spPr>
          <a:xfrm>
            <a:off x="302099" y="582863"/>
            <a:ext cx="4350390" cy="1082833"/>
          </a:xfrm>
          <a:prstGeom prst="rect">
            <a:avLst/>
          </a:prstGeom>
        </p:spPr>
        <p:txBody>
          <a:bodyPr/>
          <a:lstStyle/>
          <a:p>
            <a:pPr lvl="0" algn="ctr">
              <a:lnSpc>
                <a:spcPct val="70000"/>
              </a:lnSpc>
              <a:defRPr sz="1800" b="0">
                <a:solidFill>
                  <a:srgbClr val="000000"/>
                </a:solidFill>
              </a:defRPr>
            </a:pPr>
            <a:r>
              <a:rPr sz="2300">
                <a:solidFill>
                  <a:srgbClr val="3F6797"/>
                </a:solidFill>
                <a:latin typeface="Tw Cen MT"/>
                <a:ea typeface="Tw Cen MT"/>
                <a:cs typeface="Tw Cen MT"/>
                <a:sym typeface="Tw Cen MT"/>
              </a:rPr>
              <a:t>Justine Suegay </a:t>
            </a:r>
          </a:p>
          <a:p>
            <a:pPr lvl="0" algn="ctr">
              <a:lnSpc>
                <a:spcPct val="70000"/>
              </a:lnSpc>
              <a:defRPr sz="1800" b="0">
                <a:solidFill>
                  <a:srgbClr val="000000"/>
                </a:solidFill>
              </a:defRPr>
            </a:pPr>
            <a:r>
              <a:rPr sz="1900">
                <a:solidFill>
                  <a:srgbClr val="7BA1CE"/>
                </a:solidFill>
                <a:latin typeface="Tw Cen MT"/>
                <a:ea typeface="Tw Cen MT"/>
                <a:cs typeface="Tw Cen MT"/>
                <a:sym typeface="Tw Cen MT"/>
              </a:rPr>
              <a:t>Business/Non-technical </a:t>
            </a:r>
          </a:p>
        </p:txBody>
      </p:sp>
      <p:sp>
        <p:nvSpPr>
          <p:cNvPr id="220" name="Shape 220"/>
          <p:cNvSpPr/>
          <p:nvPr/>
        </p:nvSpPr>
        <p:spPr>
          <a:xfrm>
            <a:off x="457200" y="3653676"/>
            <a:ext cx="4040188" cy="1292543"/>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marL="257175" indent="-257175" algn="just" defTabSz="342900">
              <a:spcBef>
                <a:spcPts val="300"/>
              </a:spcBef>
              <a:buClr>
                <a:srgbClr val="FF0000"/>
              </a:buClr>
              <a:buSzPct val="100000"/>
              <a:buFont typeface="Arial"/>
              <a:buChar char="•"/>
              <a:defRPr>
                <a:latin typeface="Tw Cen MT"/>
                <a:ea typeface="Tw Cen MT"/>
                <a:cs typeface="Tw Cen MT"/>
                <a:sym typeface="Tw Cen MT"/>
              </a:defRPr>
            </a:lvl1pPr>
          </a:lstStyle>
          <a:p>
            <a:pPr lvl="0"/>
            <a:r>
              <a:t>Non-Technical President deals with awards, graphics, documents, outreach, and everything else not robot related</a:t>
            </a:r>
          </a:p>
        </p:txBody>
      </p:sp>
      <p:sp>
        <p:nvSpPr>
          <p:cNvPr id="221" name="Shape 221"/>
          <p:cNvSpPr/>
          <p:nvPr/>
        </p:nvSpPr>
        <p:spPr>
          <a:xfrm>
            <a:off x="4645030" y="3645357"/>
            <a:ext cx="4041775" cy="142556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rmAutofit/>
          </a:bodyPr>
          <a:lstStyle>
            <a:lvl1pPr marL="257175" indent="-257175" algn="just" defTabSz="342900">
              <a:spcBef>
                <a:spcPts val="300"/>
              </a:spcBef>
              <a:buClr>
                <a:srgbClr val="FF0000"/>
              </a:buClr>
              <a:buSzPct val="100000"/>
              <a:buFont typeface="Arial"/>
              <a:buChar char="•"/>
              <a:defRPr>
                <a:latin typeface="Tw Cen MT"/>
                <a:ea typeface="Tw Cen MT"/>
                <a:cs typeface="Tw Cen MT"/>
                <a:sym typeface="Tw Cen MT"/>
              </a:defRPr>
            </a:lvl1pPr>
          </a:lstStyle>
          <a:p>
            <a:pPr lvl="0"/>
            <a:r>
              <a:t>Technical President deals with the build , programming , electronics aspects and anything robot related </a:t>
            </a:r>
          </a:p>
        </p:txBody>
      </p:sp>
      <p:pic>
        <p:nvPicPr>
          <p:cNvPr id="222" name="FRC_16_JustineSuegay.jpeg"/>
          <p:cNvPicPr/>
          <p:nvPr/>
        </p:nvPicPr>
        <p:blipFill>
          <a:blip r:embed="rId3">
            <a:extLst/>
          </a:blip>
          <a:srcRect l="18682" r="18682"/>
          <a:stretch>
            <a:fillRect/>
          </a:stretch>
        </p:blipFill>
        <p:spPr>
          <a:xfrm>
            <a:off x="1595437" y="1633100"/>
            <a:ext cx="1763645" cy="1877396"/>
          </a:xfrm>
          <a:prstGeom prst="rect">
            <a:avLst/>
          </a:prstGeom>
          <a:ln w="12700">
            <a:miter lim="400000"/>
          </a:ln>
        </p:spPr>
      </p:pic>
      <p:pic>
        <p:nvPicPr>
          <p:cNvPr id="223" name="pasted-image.tif"/>
          <p:cNvPicPr/>
          <p:nvPr/>
        </p:nvPicPr>
        <p:blipFill>
          <a:blip r:embed="rId4">
            <a:extLst/>
          </a:blip>
          <a:srcRect r="6457"/>
          <a:stretch>
            <a:fillRect/>
          </a:stretch>
        </p:blipFill>
        <p:spPr>
          <a:xfrm>
            <a:off x="5788030" y="1633100"/>
            <a:ext cx="1755957" cy="1877177"/>
          </a:xfrm>
          <a:prstGeom prst="rect">
            <a:avLst/>
          </a:prstGeom>
          <a:ln w="12700">
            <a:miter lim="400000"/>
          </a:ln>
        </p:spPr>
      </p:pic>
      <p:sp>
        <p:nvSpPr>
          <p:cNvPr id="224" name="Shape 224"/>
          <p:cNvSpPr>
            <a:spLocks noGrp="1"/>
          </p:cNvSpPr>
          <p:nvPr>
            <p:ph type="title"/>
          </p:nvPr>
        </p:nvSpPr>
        <p:spPr>
          <a:xfrm>
            <a:off x="3018141" y="430306"/>
            <a:ext cx="6087759" cy="551034"/>
          </a:xfrm>
          <a:prstGeom prst="rect">
            <a:avLst/>
          </a:prstGeom>
        </p:spPr>
        <p:txBody>
          <a:bodyPr lIns="0" tIns="0" rIns="0" bIns="0"/>
          <a:lstStyle>
            <a:lvl1pPr defTabSz="332613">
              <a:defRPr sz="3104" spc="-72">
                <a:latin typeface="Tw Cen MT"/>
                <a:ea typeface="Tw Cen MT"/>
                <a:cs typeface="Tw Cen MT"/>
                <a:sym typeface="Tw Cen MT"/>
              </a:defRPr>
            </a:lvl1pPr>
          </a:lstStyle>
          <a:p>
            <a:pPr lvl="0">
              <a:defRPr sz="1800" spc="0">
                <a:solidFill>
                  <a:srgbClr val="000000"/>
                </a:solidFill>
              </a:defRPr>
            </a:pPr>
            <a:r>
              <a:rPr sz="3104" spc="-72">
                <a:solidFill>
                  <a:srgbClr val="FFFFFF"/>
                </a:solidFill>
              </a:rPr>
              <a:t>ILITE Leadership Structure: Co-Presidents</a:t>
            </a:r>
          </a:p>
        </p:txBody>
      </p:sp>
      <p:sp>
        <p:nvSpPr>
          <p:cNvPr id="225" name="Shape 225"/>
          <p:cNvSpPr/>
          <p:nvPr/>
        </p:nvSpPr>
        <p:spPr>
          <a:xfrm>
            <a:off x="4490722" y="582863"/>
            <a:ext cx="4350390" cy="108283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lvl="0" algn="ctr" defTabSz="342900">
              <a:lnSpc>
                <a:spcPct val="70000"/>
              </a:lnSpc>
              <a:spcBef>
                <a:spcPts val="300"/>
              </a:spcBef>
            </a:pPr>
            <a:r>
              <a:rPr sz="2300">
                <a:solidFill>
                  <a:srgbClr val="3F6797"/>
                </a:solidFill>
                <a:latin typeface="Tw Cen MT"/>
                <a:ea typeface="Tw Cen MT"/>
                <a:cs typeface="Tw Cen MT"/>
                <a:sym typeface="Tw Cen MT"/>
              </a:rPr>
              <a:t>Teddy Todorov</a:t>
            </a:r>
          </a:p>
          <a:p>
            <a:pPr lvl="0" algn="ctr" defTabSz="342900">
              <a:lnSpc>
                <a:spcPct val="70000"/>
              </a:lnSpc>
              <a:spcBef>
                <a:spcPts val="300"/>
              </a:spcBef>
            </a:pPr>
            <a:r>
              <a:rPr sz="1900">
                <a:solidFill>
                  <a:srgbClr val="7BA1CE"/>
                </a:solidFill>
                <a:latin typeface="Tw Cen MT"/>
                <a:ea typeface="Tw Cen MT"/>
                <a:cs typeface="Tw Cen MT"/>
                <a:sym typeface="Tw Cen MT"/>
              </a:rPr>
              <a:t>Technical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Shape 229"/>
          <p:cNvSpPr/>
          <p:nvPr/>
        </p:nvSpPr>
        <p:spPr>
          <a:xfrm>
            <a:off x="524786" y="1577340"/>
            <a:ext cx="7896373" cy="1988821"/>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p>
            <a:pPr marL="257175" lvl="0" indent="-257175" defTabSz="342900">
              <a:spcBef>
                <a:spcPts val="300"/>
              </a:spcBef>
              <a:buClr>
                <a:srgbClr val="FF0000"/>
              </a:buClr>
              <a:buSzPct val="100000"/>
              <a:buFont typeface="Arial"/>
              <a:buChar char="•"/>
            </a:pPr>
            <a:r>
              <a:rPr sz="2400">
                <a:latin typeface="Tw Cen MT"/>
                <a:ea typeface="Tw Cen MT"/>
                <a:cs typeface="Tw Cen MT"/>
                <a:sym typeface="Tw Cen MT"/>
              </a:rPr>
              <a:t>Leads full team and student leadership meetings</a:t>
            </a:r>
          </a:p>
          <a:p>
            <a:pPr marL="257175" lvl="0" indent="-257175" defTabSz="342900">
              <a:spcBef>
                <a:spcPts val="300"/>
              </a:spcBef>
              <a:buClr>
                <a:srgbClr val="FF0000"/>
              </a:buClr>
              <a:buSzPct val="100000"/>
              <a:buFont typeface="Arial"/>
              <a:buChar char="•"/>
            </a:pPr>
            <a:r>
              <a:rPr sz="2400">
                <a:latin typeface="Tw Cen MT"/>
                <a:ea typeface="Tw Cen MT"/>
                <a:cs typeface="Tw Cen MT"/>
                <a:sym typeface="Tw Cen MT"/>
              </a:rPr>
              <a:t>Reports directly to head coach  </a:t>
            </a:r>
          </a:p>
          <a:p>
            <a:pPr marL="257175" lvl="0" indent="-257175" defTabSz="342900">
              <a:spcBef>
                <a:spcPts val="300"/>
              </a:spcBef>
              <a:buClr>
                <a:srgbClr val="FF0000"/>
              </a:buClr>
              <a:buSzPct val="100000"/>
              <a:buFont typeface="Arial"/>
              <a:buChar char="•"/>
            </a:pPr>
            <a:r>
              <a:rPr sz="2400">
                <a:latin typeface="Tw Cen MT"/>
                <a:ea typeface="Tw Cen MT"/>
                <a:cs typeface="Tw Cen MT"/>
                <a:sym typeface="Tw Cen MT"/>
              </a:rPr>
              <a:t>Tackles presidential tasks AND sub-team work if needed</a:t>
            </a:r>
          </a:p>
          <a:p>
            <a:pPr marL="257175" lvl="0" indent="-257175" defTabSz="342900">
              <a:spcBef>
                <a:spcPts val="300"/>
              </a:spcBef>
              <a:buClr>
                <a:srgbClr val="FF0000"/>
              </a:buClr>
              <a:buSzPct val="100000"/>
              <a:buFont typeface="Arial"/>
              <a:buChar char="•"/>
            </a:pPr>
            <a:r>
              <a:rPr sz="2400">
                <a:latin typeface="Tw Cen MT"/>
                <a:ea typeface="Tw Cen MT"/>
                <a:cs typeface="Tw Cen MT"/>
                <a:sym typeface="Tw Cen MT"/>
              </a:rPr>
              <a:t>Ensure that mentors are kept up to date</a:t>
            </a:r>
          </a:p>
        </p:txBody>
      </p:sp>
      <p:sp>
        <p:nvSpPr>
          <p:cNvPr id="230" name="Shape 230"/>
          <p:cNvSpPr>
            <a:spLocks noGrp="1"/>
          </p:cNvSpPr>
          <p:nvPr>
            <p:ph type="title"/>
          </p:nvPr>
        </p:nvSpPr>
        <p:spPr>
          <a:xfrm>
            <a:off x="3018141" y="430306"/>
            <a:ext cx="6087759" cy="551034"/>
          </a:xfrm>
          <a:prstGeom prst="rect">
            <a:avLst/>
          </a:prstGeom>
        </p:spPr>
        <p:txBody>
          <a:bodyPr lIns="0" tIns="0" rIns="0" bIns="0"/>
          <a:lstStyle>
            <a:lvl1pPr defTabSz="332613">
              <a:defRPr sz="3104" spc="-72">
                <a:latin typeface="Tw Cen MT"/>
                <a:ea typeface="Tw Cen MT"/>
                <a:cs typeface="Tw Cen MT"/>
                <a:sym typeface="Tw Cen MT"/>
              </a:defRPr>
            </a:lvl1pPr>
          </a:lstStyle>
          <a:p>
            <a:pPr lvl="0">
              <a:defRPr sz="1800" spc="0">
                <a:solidFill>
                  <a:srgbClr val="000000"/>
                </a:solidFill>
              </a:defRPr>
            </a:pPr>
            <a:r>
              <a:rPr sz="3104" spc="-72">
                <a:solidFill>
                  <a:srgbClr val="FFFFFF"/>
                </a:solidFill>
              </a:rPr>
              <a:t>ILITE Leadership Structure: Co-Presidents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p:cNvSpPr>
          <p:nvPr>
            <p:ph type="title"/>
          </p:nvPr>
        </p:nvSpPr>
        <p:spPr>
          <a:xfrm>
            <a:off x="3018141" y="430306"/>
            <a:ext cx="6087759" cy="551034"/>
          </a:xfrm>
          <a:prstGeom prst="rect">
            <a:avLst/>
          </a:prstGeom>
        </p:spPr>
        <p:txBody>
          <a:bodyPr lIns="0" tIns="0" rIns="0" bIns="0"/>
          <a:lstStyle>
            <a:lvl1pPr defTabSz="298322">
              <a:defRPr sz="2784" spc="-64">
                <a:latin typeface="Tw Cen MT"/>
                <a:ea typeface="Tw Cen MT"/>
                <a:cs typeface="Tw Cen MT"/>
                <a:sym typeface="Tw Cen MT"/>
              </a:defRPr>
            </a:lvl1pPr>
          </a:lstStyle>
          <a:p>
            <a:pPr lvl="0">
              <a:defRPr sz="1800" spc="0">
                <a:solidFill>
                  <a:srgbClr val="000000"/>
                </a:solidFill>
              </a:defRPr>
            </a:pPr>
            <a:r>
              <a:rPr sz="2784" spc="-64">
                <a:solidFill>
                  <a:srgbClr val="FFFFFF"/>
                </a:solidFill>
              </a:rPr>
              <a:t>ILITE Leadership Structure: Sub-team Leaders</a:t>
            </a:r>
          </a:p>
        </p:txBody>
      </p:sp>
      <p:graphicFrame>
        <p:nvGraphicFramePr>
          <p:cNvPr id="235" name="Table 235"/>
          <p:cNvGraphicFramePr/>
          <p:nvPr/>
        </p:nvGraphicFramePr>
        <p:xfrm>
          <a:off x="850899" y="1048713"/>
          <a:ext cx="7378701" cy="3518053"/>
        </p:xfrm>
        <a:graphic>
          <a:graphicData uri="http://schemas.openxmlformats.org/drawingml/2006/table">
            <a:tbl>
              <a:tblPr firstRow="1" bandRow="1">
                <a:tableStyleId>{4C3C2611-4C71-4FC5-86AE-919BDF0F9419}</a:tableStyleId>
              </a:tblPr>
              <a:tblGrid>
                <a:gridCol w="3683000"/>
                <a:gridCol w="3683000"/>
              </a:tblGrid>
              <a:tr h="438169">
                <a:tc>
                  <a:txBody>
                    <a:bodyPr/>
                    <a:lstStyle/>
                    <a:p>
                      <a:pPr lvl="0" algn="l" defTabSz="342900">
                        <a:defRPr sz="1800" b="0" i="0">
                          <a:solidFill>
                            <a:srgbClr val="000000"/>
                          </a:solidFill>
                        </a:defRPr>
                      </a:pPr>
                      <a:r>
                        <a:rPr sz="1900" b="1" i="1">
                          <a:solidFill>
                            <a:srgbClr val="FFFFFF"/>
                          </a:solidFill>
                        </a:rPr>
                        <a:t>Sub-team</a:t>
                      </a:r>
                    </a:p>
                  </a:txBody>
                  <a:tcPr marL="63500" marR="63500" marT="63500" marB="63500" horzOverflow="overflow"/>
                </a:tc>
                <a:tc>
                  <a:txBody>
                    <a:bodyPr/>
                    <a:lstStyle/>
                    <a:p>
                      <a:pPr lvl="0" algn="l" defTabSz="342900">
                        <a:defRPr sz="1800" b="0" i="0">
                          <a:solidFill>
                            <a:srgbClr val="000000"/>
                          </a:solidFill>
                        </a:defRPr>
                      </a:pPr>
                      <a:r>
                        <a:rPr sz="1900" b="1" i="1">
                          <a:solidFill>
                            <a:srgbClr val="FFFFFF"/>
                          </a:solidFill>
                        </a:rPr>
                        <a:t>Leader</a:t>
                      </a:r>
                    </a:p>
                  </a:txBody>
                  <a:tcPr marL="63500" marR="63500" marT="63500" marB="63500" horzOverflow="overflow"/>
                </a:tc>
              </a:tr>
              <a:tr h="438169">
                <a:tc>
                  <a:txBody>
                    <a:bodyPr/>
                    <a:lstStyle/>
                    <a:p>
                      <a:pPr lvl="0" algn="l" defTabSz="342900">
                        <a:defRPr sz="1800" b="0" i="0"/>
                      </a:pPr>
                      <a:r>
                        <a:rPr sz="1900" b="1" i="1"/>
                        <a:t>Build</a:t>
                      </a:r>
                    </a:p>
                  </a:txBody>
                  <a:tcPr marL="63500" marR="63500" marT="63500" marB="63500" horzOverflow="overflow"/>
                </a:tc>
                <a:tc>
                  <a:txBody>
                    <a:bodyPr/>
                    <a:lstStyle/>
                    <a:p>
                      <a:pPr lvl="0" algn="l" defTabSz="342900">
                        <a:defRPr sz="1800" b="0" i="0"/>
                      </a:pPr>
                      <a:r>
                        <a:rPr sz="1300" b="1" i="1"/>
                        <a:t>Nicholas Lechner, Noah Lechner, Samuel Spelsberg</a:t>
                      </a:r>
                    </a:p>
                  </a:txBody>
                  <a:tcPr marL="63500" marR="63500" marT="63500" marB="63500" horzOverflow="overflow"/>
                </a:tc>
              </a:tr>
              <a:tr h="438169">
                <a:tc>
                  <a:txBody>
                    <a:bodyPr/>
                    <a:lstStyle/>
                    <a:p>
                      <a:pPr lvl="0" algn="l" defTabSz="342900">
                        <a:defRPr sz="1800" b="0" i="0"/>
                      </a:pPr>
                      <a:r>
                        <a:rPr sz="1900" b="1" i="1"/>
                        <a:t>Programming</a:t>
                      </a:r>
                    </a:p>
                  </a:txBody>
                  <a:tcPr marL="63500" marR="63500" marT="63500" marB="63500" horzOverflow="overflow"/>
                </a:tc>
                <a:tc>
                  <a:txBody>
                    <a:bodyPr/>
                    <a:lstStyle/>
                    <a:p>
                      <a:pPr lvl="0" algn="l" defTabSz="342900">
                        <a:defRPr sz="1800" b="0" i="0"/>
                      </a:pPr>
                      <a:r>
                        <a:rPr sz="1900" b="1" i="1"/>
                        <a:t>Ethan Villagran, Noah Reilly </a:t>
                      </a:r>
                    </a:p>
                  </a:txBody>
                  <a:tcPr marL="63500" marR="63500" marT="63500" marB="63500" horzOverflow="overflow"/>
                </a:tc>
              </a:tr>
              <a:tr h="438169">
                <a:tc>
                  <a:txBody>
                    <a:bodyPr/>
                    <a:lstStyle/>
                    <a:p>
                      <a:pPr lvl="0" algn="l" defTabSz="342900">
                        <a:defRPr sz="1800" b="0" i="0"/>
                      </a:pPr>
                      <a:r>
                        <a:rPr sz="1900" b="1" i="1"/>
                        <a:t>Electronics</a:t>
                      </a:r>
                    </a:p>
                  </a:txBody>
                  <a:tcPr marL="63500" marR="63500" marT="63500" marB="63500" horzOverflow="overflow"/>
                </a:tc>
                <a:tc>
                  <a:txBody>
                    <a:bodyPr/>
                    <a:lstStyle/>
                    <a:p>
                      <a:pPr lvl="0" algn="l" defTabSz="342900">
                        <a:defRPr sz="1800" b="0" i="0"/>
                      </a:pPr>
                      <a:r>
                        <a:rPr sz="1900" b="1" i="1"/>
                        <a:t>Roland Bell, Richard Kil</a:t>
                      </a:r>
                    </a:p>
                  </a:txBody>
                  <a:tcPr marL="63500" marR="63500" marT="63500" marB="63500" horzOverflow="overflow"/>
                </a:tc>
              </a:tr>
              <a:tr h="438169">
                <a:tc>
                  <a:txBody>
                    <a:bodyPr/>
                    <a:lstStyle/>
                    <a:p>
                      <a:pPr lvl="0" algn="l" defTabSz="342900">
                        <a:defRPr sz="1800" b="0" i="0"/>
                      </a:pPr>
                      <a:r>
                        <a:rPr sz="1900" b="1" i="1"/>
                        <a:t>Graphic Design</a:t>
                      </a:r>
                    </a:p>
                  </a:txBody>
                  <a:tcPr marL="63500" marR="63500" marT="63500" marB="63500" horzOverflow="overflow"/>
                </a:tc>
                <a:tc>
                  <a:txBody>
                    <a:bodyPr/>
                    <a:lstStyle/>
                    <a:p>
                      <a:pPr lvl="0" algn="l" defTabSz="342900">
                        <a:defRPr sz="1800" b="0" i="0"/>
                      </a:pPr>
                      <a:r>
                        <a:rPr sz="1900" b="1" i="1"/>
                        <a:t>Tony Lin</a:t>
                      </a:r>
                    </a:p>
                  </a:txBody>
                  <a:tcPr marL="63500" marR="63500" marT="63500" marB="63500" horzOverflow="overflow"/>
                </a:tc>
              </a:tr>
              <a:tr h="438169">
                <a:tc>
                  <a:txBody>
                    <a:bodyPr/>
                    <a:lstStyle/>
                    <a:p>
                      <a:pPr lvl="0" algn="l" defTabSz="342900">
                        <a:defRPr sz="1800" b="0" i="0"/>
                      </a:pPr>
                      <a:r>
                        <a:rPr sz="1900" b="1" i="1"/>
                        <a:t>Web Development </a:t>
                      </a:r>
                    </a:p>
                  </a:txBody>
                  <a:tcPr marL="63500" marR="63500" marT="63500" marB="63500" horzOverflow="overflow"/>
                </a:tc>
                <a:tc>
                  <a:txBody>
                    <a:bodyPr/>
                    <a:lstStyle/>
                    <a:p>
                      <a:pPr lvl="0" algn="l" defTabSz="342900">
                        <a:defRPr sz="1800" b="0" i="0"/>
                      </a:pPr>
                      <a:r>
                        <a:rPr sz="1900" b="1" i="1"/>
                        <a:t>Navya Annapareddy</a:t>
                      </a:r>
                    </a:p>
                  </a:txBody>
                  <a:tcPr marL="63500" marR="63500" marT="63500" marB="63500" horzOverflow="overflow"/>
                </a:tc>
              </a:tr>
              <a:tr h="438169">
                <a:tc>
                  <a:txBody>
                    <a:bodyPr/>
                    <a:lstStyle/>
                    <a:p>
                      <a:pPr lvl="0" algn="l" defTabSz="342900">
                        <a:defRPr sz="1800" b="0" i="0"/>
                      </a:pPr>
                      <a:r>
                        <a:rPr sz="1900" b="1" i="1"/>
                        <a:t>Engineering Inspiration </a:t>
                      </a:r>
                    </a:p>
                  </a:txBody>
                  <a:tcPr marL="63500" marR="63500" marT="63500" marB="63500" horzOverflow="overflow"/>
                </a:tc>
                <a:tc>
                  <a:txBody>
                    <a:bodyPr/>
                    <a:lstStyle/>
                    <a:p>
                      <a:pPr lvl="0" algn="l" defTabSz="342900">
                        <a:defRPr sz="1800" b="0" i="0"/>
                      </a:pPr>
                      <a:r>
                        <a:rPr sz="1900" b="1" i="1"/>
                        <a:t>Hana Komine, Reeya Rabena</a:t>
                      </a:r>
                    </a:p>
                  </a:txBody>
                  <a:tcPr marL="63500" marR="63500" marT="63500" marB="63500" horzOverflow="overflow"/>
                </a:tc>
              </a:tr>
              <a:tr h="438169">
                <a:tc>
                  <a:txBody>
                    <a:bodyPr/>
                    <a:lstStyle/>
                    <a:p>
                      <a:pPr lvl="0" algn="l" defTabSz="342900">
                        <a:defRPr sz="1800" b="0" i="0"/>
                      </a:pPr>
                      <a:r>
                        <a:rPr sz="1900" b="1" i="1"/>
                        <a:t>Sponsorship</a:t>
                      </a:r>
                    </a:p>
                  </a:txBody>
                  <a:tcPr marL="63500" marR="63500" marT="63500" marB="63500" horzOverflow="overflow"/>
                </a:tc>
                <a:tc>
                  <a:txBody>
                    <a:bodyPr/>
                    <a:lstStyle/>
                    <a:p>
                      <a:pPr lvl="0" algn="l" defTabSz="342900">
                        <a:defRPr sz="1800" b="0" i="0"/>
                      </a:pPr>
                      <a:r>
                        <a:rPr sz="1900" b="1" i="1"/>
                        <a:t>Amr Metwally</a:t>
                      </a:r>
                    </a:p>
                  </a:txBody>
                  <a:tcPr marL="63500" marR="63500" marT="63500" marB="63500" horzOverflow="overflow"/>
                </a:tc>
              </a:tr>
            </a:tbl>
          </a:graphicData>
        </a:graphic>
      </p:graphicFrame>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 name="Shape 239"/>
          <p:cNvSpPr>
            <a:spLocks noGrp="1"/>
          </p:cNvSpPr>
          <p:nvPr>
            <p:ph type="body" idx="1"/>
          </p:nvPr>
        </p:nvSpPr>
        <p:spPr>
          <a:xfrm>
            <a:off x="457200" y="1035622"/>
            <a:ext cx="8229600" cy="3297227"/>
          </a:xfrm>
          <a:prstGeom prst="rect">
            <a:avLst/>
          </a:prstGeom>
        </p:spPr>
        <p:txBody>
          <a:bodyPr lIns="0" tIns="0" rIns="0" bIns="0" anchor="ctr"/>
          <a:lstStyle/>
          <a:p>
            <a:pPr lvl="0">
              <a:defRPr sz="1800"/>
            </a:pPr>
            <a:r>
              <a:rPr sz="2400">
                <a:latin typeface="Tw Cen MT"/>
                <a:ea typeface="Tw Cen MT"/>
                <a:cs typeface="Tw Cen MT"/>
                <a:sym typeface="Tw Cen MT"/>
              </a:rPr>
              <a:t>Each sub-team leader has their own leadership style, however all must communicate/report to Co-Presidents and Coach</a:t>
            </a:r>
          </a:p>
          <a:p>
            <a:pPr lvl="0">
              <a:defRPr sz="1800"/>
            </a:pPr>
            <a:r>
              <a:rPr sz="2400">
                <a:latin typeface="Tw Cen MT"/>
                <a:ea typeface="Tw Cen MT"/>
                <a:cs typeface="Tw Cen MT"/>
                <a:sym typeface="Tw Cen MT"/>
              </a:rPr>
              <a:t>Sub-team leaders manage “Work In Progress” document</a:t>
            </a:r>
          </a:p>
          <a:p>
            <a:pPr lvl="0">
              <a:defRPr sz="1800"/>
            </a:pPr>
            <a:r>
              <a:rPr sz="2400">
                <a:latin typeface="Tw Cen MT"/>
                <a:ea typeface="Tw Cen MT"/>
                <a:cs typeface="Tw Cen MT"/>
                <a:sym typeface="Tw Cen MT"/>
              </a:rPr>
              <a:t>Sub-team leaders have meetings with their team to bring them up to date</a:t>
            </a:r>
          </a:p>
          <a:p>
            <a:pPr lvl="0">
              <a:defRPr sz="1800"/>
            </a:pPr>
            <a:r>
              <a:rPr sz="2400">
                <a:latin typeface="Tw Cen MT"/>
                <a:ea typeface="Tw Cen MT"/>
                <a:cs typeface="Tw Cen MT"/>
                <a:sym typeface="Tw Cen MT"/>
              </a:rPr>
              <a:t>As a leader, you are responsible for your students </a:t>
            </a:r>
          </a:p>
        </p:txBody>
      </p:sp>
      <p:sp>
        <p:nvSpPr>
          <p:cNvPr id="240" name="Shape 240"/>
          <p:cNvSpPr>
            <a:spLocks noGrp="1"/>
          </p:cNvSpPr>
          <p:nvPr>
            <p:ph type="title"/>
          </p:nvPr>
        </p:nvSpPr>
        <p:spPr>
          <a:xfrm>
            <a:off x="3018141" y="430306"/>
            <a:ext cx="6087759" cy="551034"/>
          </a:xfrm>
          <a:prstGeom prst="rect">
            <a:avLst/>
          </a:prstGeom>
        </p:spPr>
        <p:txBody>
          <a:bodyPr lIns="0" tIns="0" rIns="0" bIns="0"/>
          <a:lstStyle>
            <a:lvl1pPr defTabSz="298322">
              <a:defRPr sz="2784" spc="-64">
                <a:latin typeface="Tw Cen MT"/>
                <a:ea typeface="Tw Cen MT"/>
                <a:cs typeface="Tw Cen MT"/>
                <a:sym typeface="Tw Cen MT"/>
              </a:defRPr>
            </a:lvl1pPr>
          </a:lstStyle>
          <a:p>
            <a:pPr lvl="0">
              <a:defRPr sz="1800" spc="0">
                <a:solidFill>
                  <a:srgbClr val="000000"/>
                </a:solidFill>
              </a:defRPr>
            </a:pPr>
            <a:r>
              <a:rPr sz="2784" spc="-64">
                <a:solidFill>
                  <a:srgbClr val="FFFFFF"/>
                </a:solidFill>
              </a:rPr>
              <a:t>ILITE Leadership Structure: Sub-team Leaders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p:cNvSpPr>
          <p:nvPr>
            <p:ph type="title"/>
          </p:nvPr>
        </p:nvSpPr>
        <p:spPr>
          <a:xfrm>
            <a:off x="484769" y="2701818"/>
            <a:ext cx="7772401" cy="1021556"/>
          </a:xfrm>
          <a:prstGeom prst="rect">
            <a:avLst/>
          </a:prstGeom>
        </p:spPr>
        <p:txBody>
          <a:bodyPr/>
          <a:lstStyle>
            <a:lvl1pPr>
              <a:defRPr sz="4400" spc="-200">
                <a:latin typeface="Tw Cen MT"/>
                <a:ea typeface="Tw Cen MT"/>
                <a:cs typeface="Tw Cen MT"/>
                <a:sym typeface="Tw Cen MT"/>
              </a:defRPr>
            </a:lvl1pPr>
          </a:lstStyle>
          <a:p>
            <a:pPr lvl="0">
              <a:defRPr sz="1800" spc="0">
                <a:solidFill>
                  <a:srgbClr val="000000"/>
                </a:solidFill>
              </a:defRPr>
            </a:pPr>
            <a:r>
              <a:rPr sz="4400" spc="-200">
                <a:solidFill>
                  <a:srgbClr val="FFFFFF"/>
                </a:solidFill>
              </a:rPr>
              <a:t>Brief Team History </a:t>
            </a:r>
          </a:p>
        </p:txBody>
      </p:sp>
      <p:sp>
        <p:nvSpPr>
          <p:cNvPr id="97" name="Shape 97"/>
          <p:cNvSpPr>
            <a:spLocks noGrp="1"/>
          </p:cNvSpPr>
          <p:nvPr>
            <p:ph type="body" idx="1"/>
          </p:nvPr>
        </p:nvSpPr>
        <p:spPr>
          <a:xfrm>
            <a:off x="518916" y="1659025"/>
            <a:ext cx="7772401" cy="1125141"/>
          </a:xfrm>
          <a:prstGeom prst="rect">
            <a:avLst/>
          </a:prstGeom>
        </p:spPr>
        <p:txBody>
          <a:bodyPr/>
          <a:lstStyle>
            <a:lvl1pPr>
              <a:spcBef>
                <a:spcPts val="400"/>
              </a:spcBef>
              <a:defRPr sz="2000">
                <a:latin typeface="Tw Cen MT"/>
                <a:ea typeface="Tw Cen MT"/>
                <a:cs typeface="Tw Cen MT"/>
                <a:sym typeface="Tw Cen MT"/>
              </a:defRPr>
            </a:lvl1pPr>
          </a:lstStyle>
          <a:p>
            <a:pPr lvl="0">
              <a:defRPr sz="1800">
                <a:solidFill>
                  <a:srgbClr val="000000"/>
                </a:solidFill>
              </a:defRPr>
            </a:pPr>
            <a:r>
              <a:rPr sz="2000">
                <a:solidFill>
                  <a:srgbClr val="FFFFFF"/>
                </a:solidFill>
              </a:rPr>
              <a:t>Effective Leadership Strategies in FRC </a:t>
            </a:r>
          </a:p>
        </p:txBody>
      </p:sp>
      <p:pic>
        <p:nvPicPr>
          <p:cNvPr id="98" name="ILITE Underline.png"/>
          <p:cNvPicPr/>
          <p:nvPr/>
        </p:nvPicPr>
        <p:blipFill>
          <a:blip r:embed="rId3">
            <a:extLst/>
          </a:blip>
          <a:stretch>
            <a:fillRect/>
          </a:stretch>
        </p:blipFill>
        <p:spPr>
          <a:xfrm>
            <a:off x="3590211" y="4010693"/>
            <a:ext cx="1963578" cy="1125141"/>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p:cNvSpPr>
          <p:nvPr>
            <p:ph type="body" idx="1"/>
          </p:nvPr>
        </p:nvSpPr>
        <p:spPr>
          <a:xfrm>
            <a:off x="457200" y="1061022"/>
            <a:ext cx="8229600" cy="3297227"/>
          </a:xfrm>
          <a:prstGeom prst="rect">
            <a:avLst/>
          </a:prstGeom>
        </p:spPr>
        <p:txBody>
          <a:bodyPr lIns="0" tIns="0" rIns="0" bIns="0" anchor="ctr"/>
          <a:lstStyle/>
          <a:p>
            <a:pPr lvl="0">
              <a:defRPr sz="1800"/>
            </a:pPr>
            <a:r>
              <a:rPr sz="2400">
                <a:latin typeface="Tw Cen MT"/>
                <a:ea typeface="Tw Cen MT"/>
                <a:cs typeface="Tw Cen MT"/>
                <a:sym typeface="Tw Cen MT"/>
              </a:rPr>
              <a:t>Many factors make our structure effective</a:t>
            </a:r>
          </a:p>
          <a:p>
            <a:pPr marL="557212" lvl="1" indent="-214313">
              <a:buClrTx/>
              <a:defRPr sz="1800"/>
            </a:pPr>
            <a:r>
              <a:rPr sz="2100">
                <a:latin typeface="Tw Cen MT"/>
                <a:ea typeface="Tw Cen MT"/>
                <a:cs typeface="Tw Cen MT"/>
                <a:sym typeface="Tw Cen MT"/>
              </a:rPr>
              <a:t>It leads to a sustainable team </a:t>
            </a:r>
          </a:p>
          <a:p>
            <a:pPr marL="557212" lvl="1" indent="-214313">
              <a:buClrTx/>
              <a:defRPr sz="1800"/>
            </a:pPr>
            <a:r>
              <a:rPr sz="2100">
                <a:latin typeface="Tw Cen MT"/>
                <a:ea typeface="Tw Cen MT"/>
                <a:cs typeface="Tw Cen MT"/>
                <a:sym typeface="Tw Cen MT"/>
              </a:rPr>
              <a:t>It makes the team very student driven </a:t>
            </a:r>
          </a:p>
          <a:p>
            <a:pPr marL="557212" lvl="1" indent="-214313">
              <a:buClrTx/>
              <a:defRPr sz="1800"/>
            </a:pPr>
            <a:r>
              <a:rPr sz="2100">
                <a:latin typeface="Tw Cen MT"/>
                <a:ea typeface="Tw Cen MT"/>
                <a:cs typeface="Tw Cen MT"/>
                <a:sym typeface="Tw Cen MT"/>
              </a:rPr>
              <a:t>More people have a say on what goes on </a:t>
            </a:r>
          </a:p>
          <a:p>
            <a:pPr marL="557212" lvl="1" indent="-214313">
              <a:buClrTx/>
              <a:defRPr sz="1800"/>
            </a:pPr>
            <a:r>
              <a:rPr sz="2100">
                <a:latin typeface="Tw Cen MT"/>
                <a:ea typeface="Tw Cen MT"/>
                <a:cs typeface="Tw Cen MT"/>
                <a:sym typeface="Tw Cen MT"/>
              </a:rPr>
              <a:t>More efficient work being done</a:t>
            </a:r>
          </a:p>
          <a:p>
            <a:pPr marL="557212" lvl="1" indent="-214313">
              <a:buClrTx/>
              <a:defRPr sz="1800"/>
            </a:pPr>
            <a:r>
              <a:rPr sz="2100">
                <a:latin typeface="Tw Cen MT"/>
                <a:ea typeface="Tw Cen MT"/>
                <a:cs typeface="Tw Cen MT"/>
                <a:sym typeface="Tw Cen MT"/>
              </a:rPr>
              <a:t>Everyone gets included</a:t>
            </a:r>
          </a:p>
          <a:p>
            <a:pPr marL="557212" lvl="1" indent="-214313">
              <a:buClrTx/>
              <a:defRPr sz="1800"/>
            </a:pPr>
            <a:r>
              <a:rPr sz="2100">
                <a:latin typeface="Tw Cen MT"/>
                <a:ea typeface="Tw Cen MT"/>
                <a:cs typeface="Tw Cen MT"/>
                <a:sym typeface="Tw Cen MT"/>
              </a:rPr>
              <a:t>It makes robotics more engaging</a:t>
            </a:r>
          </a:p>
        </p:txBody>
      </p:sp>
      <p:sp>
        <p:nvSpPr>
          <p:cNvPr id="245" name="Shape 245"/>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The Effectiveness of our Structure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Shape 249"/>
          <p:cNvSpPr>
            <a:spLocks noGrp="1"/>
          </p:cNvSpPr>
          <p:nvPr>
            <p:ph type="title"/>
          </p:nvPr>
        </p:nvSpPr>
        <p:spPr>
          <a:xfrm>
            <a:off x="484769" y="2701818"/>
            <a:ext cx="7772401" cy="1021556"/>
          </a:xfrm>
          <a:prstGeom prst="rect">
            <a:avLst/>
          </a:prstGeom>
        </p:spPr>
        <p:txBody>
          <a:bodyPr lIns="0" tIns="0" rIns="0" bIns="0"/>
          <a:lstStyle>
            <a:lvl1pPr>
              <a:defRPr sz="4400" spc="-68">
                <a:latin typeface="Tw Cen MT"/>
                <a:ea typeface="Tw Cen MT"/>
                <a:cs typeface="Tw Cen MT"/>
                <a:sym typeface="Tw Cen MT"/>
              </a:defRPr>
            </a:lvl1pPr>
          </a:lstStyle>
          <a:p>
            <a:pPr lvl="0">
              <a:defRPr sz="1800" spc="0">
                <a:solidFill>
                  <a:srgbClr val="000000"/>
                </a:solidFill>
              </a:defRPr>
            </a:pPr>
            <a:r>
              <a:rPr sz="4400" spc="-68">
                <a:solidFill>
                  <a:srgbClr val="FFFFFF"/>
                </a:solidFill>
              </a:rPr>
              <a:t>Team Meetings</a:t>
            </a:r>
          </a:p>
        </p:txBody>
      </p:sp>
      <p:sp>
        <p:nvSpPr>
          <p:cNvPr id="250" name="Shape 250"/>
          <p:cNvSpPr>
            <a:spLocks noGrp="1"/>
          </p:cNvSpPr>
          <p:nvPr>
            <p:ph type="body" idx="1"/>
          </p:nvPr>
        </p:nvSpPr>
        <p:spPr>
          <a:xfrm>
            <a:off x="518916" y="1659025"/>
            <a:ext cx="7772401" cy="1125141"/>
          </a:xfrm>
          <a:prstGeom prst="rect">
            <a:avLst/>
          </a:prstGeom>
        </p:spPr>
        <p:txBody>
          <a:bodyPr lIns="0" tIns="0" rIns="0" bIns="0"/>
          <a:lstStyle>
            <a:lvl1pPr>
              <a:spcBef>
                <a:spcPts val="400"/>
              </a:spcBef>
              <a:defRPr sz="2000">
                <a:latin typeface="Tw Cen MT"/>
                <a:ea typeface="Tw Cen MT"/>
                <a:cs typeface="Tw Cen MT"/>
                <a:sym typeface="Tw Cen MT"/>
              </a:defRPr>
            </a:lvl1pPr>
          </a:lstStyle>
          <a:p>
            <a:pPr lvl="0">
              <a:defRPr sz="1800">
                <a:solidFill>
                  <a:srgbClr val="000000"/>
                </a:solidFill>
              </a:defRPr>
            </a:pPr>
            <a:r>
              <a:rPr sz="2000">
                <a:solidFill>
                  <a:srgbClr val="FFFFFF"/>
                </a:solidFill>
              </a:rPr>
              <a:t>Effective Leadership Strategies in FRC </a:t>
            </a:r>
          </a:p>
        </p:txBody>
      </p:sp>
      <p:pic>
        <p:nvPicPr>
          <p:cNvPr id="251" name="ILITE Underline.png"/>
          <p:cNvPicPr/>
          <p:nvPr/>
        </p:nvPicPr>
        <p:blipFill>
          <a:blip r:embed="rId3">
            <a:extLst/>
          </a:blip>
          <a:stretch>
            <a:fillRect/>
          </a:stretch>
        </p:blipFill>
        <p:spPr>
          <a:xfrm>
            <a:off x="3590211" y="4010693"/>
            <a:ext cx="1963578" cy="1125141"/>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a:spLocks noGrp="1"/>
          </p:cNvSpPr>
          <p:nvPr>
            <p:ph type="body" idx="1"/>
          </p:nvPr>
        </p:nvSpPr>
        <p:spPr>
          <a:xfrm>
            <a:off x="457200" y="1035622"/>
            <a:ext cx="8229600" cy="3396423"/>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Student leadership meetings are where all of the leaders come together and talk about the projects and major issues or events coming up.</a:t>
            </a:r>
          </a:p>
          <a:p>
            <a:pPr lvl="0">
              <a:defRPr sz="1800"/>
            </a:pPr>
            <a:r>
              <a:rPr sz="2400">
                <a:latin typeface="Tw Cen MT"/>
                <a:ea typeface="Tw Cen MT"/>
                <a:cs typeface="Tw Cen MT"/>
                <a:sym typeface="Tw Cen MT"/>
              </a:rPr>
              <a:t>Talk about any other relevant aspects of the team</a:t>
            </a:r>
          </a:p>
          <a:p>
            <a:pPr lvl="0">
              <a:defRPr sz="1800"/>
            </a:pPr>
            <a:r>
              <a:rPr sz="2400">
                <a:latin typeface="Tw Cen MT"/>
                <a:ea typeface="Tw Cen MT"/>
                <a:cs typeface="Tw Cen MT"/>
                <a:sym typeface="Tw Cen MT"/>
              </a:rPr>
              <a:t>Updates from all sub-teams are presented</a:t>
            </a:r>
          </a:p>
          <a:p>
            <a:pPr lvl="0">
              <a:defRPr sz="1800"/>
            </a:pPr>
            <a:r>
              <a:rPr sz="2400">
                <a:latin typeface="Tw Cen MT"/>
                <a:ea typeface="Tw Cen MT"/>
                <a:cs typeface="Tw Cen MT"/>
                <a:sym typeface="Tw Cen MT"/>
              </a:rPr>
              <a:t>Head coach is the only adult present </a:t>
            </a:r>
          </a:p>
          <a:p>
            <a:pPr lvl="0">
              <a:defRPr sz="1800"/>
            </a:pPr>
            <a:r>
              <a:rPr sz="2400">
                <a:latin typeface="Tw Cen MT"/>
                <a:ea typeface="Tw Cen MT"/>
                <a:cs typeface="Tw Cen MT"/>
                <a:sym typeface="Tw Cen MT"/>
              </a:rPr>
              <a:t>Co-Presidents lead this meeting </a:t>
            </a:r>
          </a:p>
          <a:p>
            <a:pPr lvl="0">
              <a:defRPr sz="1800"/>
            </a:pPr>
            <a:r>
              <a:rPr sz="2400">
                <a:latin typeface="Tw Cen MT"/>
                <a:ea typeface="Tw Cen MT"/>
                <a:cs typeface="Tw Cen MT"/>
                <a:sym typeface="Tw Cen MT"/>
              </a:rPr>
              <a:t>Documentation done by secretary </a:t>
            </a:r>
          </a:p>
        </p:txBody>
      </p:sp>
      <p:sp>
        <p:nvSpPr>
          <p:cNvPr id="256" name="Shape 256"/>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Student Leadership Meetings</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Shape 260"/>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Mentor meetings are for decisions, such as logistics of events, that students cannot make themselves.</a:t>
            </a:r>
          </a:p>
          <a:p>
            <a:pPr lvl="0">
              <a:defRPr sz="1800"/>
            </a:pPr>
            <a:endParaRPr sz="2400">
              <a:latin typeface="Tw Cen MT"/>
              <a:ea typeface="Tw Cen MT"/>
              <a:cs typeface="Tw Cen MT"/>
              <a:sym typeface="Tw Cen MT"/>
            </a:endParaRPr>
          </a:p>
          <a:p>
            <a:pPr lvl="0">
              <a:defRPr sz="1800"/>
            </a:pPr>
            <a:r>
              <a:rPr sz="2400">
                <a:latin typeface="Tw Cen MT"/>
                <a:ea typeface="Tw Cen MT"/>
                <a:cs typeface="Tw Cen MT"/>
                <a:sym typeface="Tw Cen MT"/>
              </a:rPr>
              <a:t>Head coach is present to convey what the students want and is the intermediary between the meetings</a:t>
            </a:r>
          </a:p>
          <a:p>
            <a:pPr lvl="0">
              <a:defRPr sz="1800"/>
            </a:pPr>
            <a:r>
              <a:rPr sz="2400">
                <a:latin typeface="Tw Cen MT"/>
                <a:ea typeface="Tw Cen MT"/>
                <a:cs typeface="Tw Cen MT"/>
                <a:sym typeface="Tw Cen MT"/>
              </a:rPr>
              <a:t>Makes sure our awesome mentors are on the same page</a:t>
            </a:r>
          </a:p>
        </p:txBody>
      </p:sp>
      <p:sp>
        <p:nvSpPr>
          <p:cNvPr id="261" name="Shape 261"/>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Mentor Meetings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Full team meetings should occur at a designated time every week where all important information is conveyed.</a:t>
            </a:r>
          </a:p>
          <a:p>
            <a:pPr lvl="0">
              <a:defRPr sz="1800"/>
            </a:pPr>
            <a:endParaRPr sz="2400">
              <a:latin typeface="Tw Cen MT"/>
              <a:ea typeface="Tw Cen MT"/>
              <a:cs typeface="Tw Cen MT"/>
              <a:sym typeface="Tw Cen MT"/>
            </a:endParaRPr>
          </a:p>
          <a:p>
            <a:pPr lvl="0">
              <a:defRPr sz="1800"/>
            </a:pPr>
            <a:r>
              <a:rPr sz="2400">
                <a:latin typeface="Tw Cen MT"/>
                <a:ea typeface="Tw Cen MT"/>
                <a:cs typeface="Tw Cen MT"/>
                <a:sym typeface="Tw Cen MT"/>
              </a:rPr>
              <a:t>All sub-team leaders briefly talk about their individual sub-team</a:t>
            </a:r>
          </a:p>
          <a:p>
            <a:pPr lvl="0">
              <a:defRPr sz="1800"/>
            </a:pPr>
            <a:r>
              <a:rPr sz="2400">
                <a:latin typeface="Tw Cen MT"/>
                <a:ea typeface="Tw Cen MT"/>
                <a:cs typeface="Tw Cen MT"/>
                <a:sym typeface="Tw Cen MT"/>
              </a:rPr>
              <a:t>Important announcements are made about upcoming events </a:t>
            </a:r>
          </a:p>
          <a:p>
            <a:pPr lvl="0">
              <a:defRPr sz="1800"/>
            </a:pPr>
            <a:r>
              <a:rPr sz="2400">
                <a:latin typeface="Tw Cen MT"/>
                <a:ea typeface="Tw Cen MT"/>
                <a:cs typeface="Tw Cen MT"/>
                <a:sym typeface="Tw Cen MT"/>
              </a:rPr>
              <a:t>Keeps the whole team updated </a:t>
            </a:r>
          </a:p>
        </p:txBody>
      </p:sp>
      <p:sp>
        <p:nvSpPr>
          <p:cNvPr id="266" name="Shape 266"/>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Full Team Meetings</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Each sub-team leader has a meeting with their team after the full team meeting to present an overview of tasks.</a:t>
            </a:r>
          </a:p>
          <a:p>
            <a:pPr lvl="0">
              <a:defRPr sz="1800"/>
            </a:pPr>
            <a:endParaRPr sz="2400">
              <a:latin typeface="Tw Cen MT"/>
              <a:ea typeface="Tw Cen MT"/>
              <a:cs typeface="Tw Cen MT"/>
              <a:sym typeface="Tw Cen MT"/>
            </a:endParaRPr>
          </a:p>
          <a:p>
            <a:pPr lvl="0">
              <a:defRPr sz="1800"/>
            </a:pPr>
            <a:r>
              <a:rPr sz="2400">
                <a:latin typeface="Tw Cen MT"/>
                <a:ea typeface="Tw Cen MT"/>
                <a:cs typeface="Tw Cen MT"/>
                <a:sym typeface="Tw Cen MT"/>
              </a:rPr>
              <a:t>Tasks are delegated at this meeting</a:t>
            </a:r>
          </a:p>
          <a:p>
            <a:pPr lvl="0">
              <a:defRPr sz="1800"/>
            </a:pPr>
            <a:r>
              <a:rPr sz="2400">
                <a:latin typeface="Tw Cen MT"/>
                <a:ea typeface="Tw Cen MT"/>
                <a:cs typeface="Tw Cen MT"/>
                <a:sym typeface="Tw Cen MT"/>
              </a:rPr>
              <a:t>Any sub-team announcements are made</a:t>
            </a:r>
          </a:p>
          <a:p>
            <a:pPr lvl="0">
              <a:defRPr sz="1800"/>
            </a:pPr>
            <a:r>
              <a:rPr sz="2400">
                <a:latin typeface="Tw Cen MT"/>
                <a:ea typeface="Tw Cen MT"/>
                <a:cs typeface="Tw Cen MT"/>
                <a:sym typeface="Tw Cen MT"/>
              </a:rPr>
              <a:t>Leaders are free to handle it the way they want </a:t>
            </a:r>
          </a:p>
        </p:txBody>
      </p:sp>
      <p:sp>
        <p:nvSpPr>
          <p:cNvPr id="271" name="Shape 271"/>
          <p:cNvSpPr>
            <a:spLocks noGrp="1"/>
          </p:cNvSpPr>
          <p:nvPr>
            <p:ph type="title"/>
          </p:nvPr>
        </p:nvSpPr>
        <p:spPr>
          <a:xfrm>
            <a:off x="3056241" y="430306"/>
            <a:ext cx="6087759" cy="551034"/>
          </a:xfrm>
          <a:prstGeom prst="rect">
            <a:avLst/>
          </a:prstGeom>
        </p:spPr>
        <p:txBody>
          <a:bodyPr lIns="0" tIns="0" rIns="0" bIns="0"/>
          <a:lstStyle/>
          <a:p>
            <a:pPr lvl="0">
              <a:defRPr sz="1800" spc="0">
                <a:solidFill>
                  <a:srgbClr val="000000"/>
                </a:solidFill>
              </a:defRPr>
            </a:pPr>
            <a:r>
              <a:rPr sz="3200" spc="-74">
                <a:solidFill>
                  <a:srgbClr val="FFFFFF"/>
                </a:solidFill>
                <a:latin typeface="Tw Cen MT"/>
                <a:ea typeface="Tw Cen MT"/>
                <a:cs typeface="Tw Cen MT"/>
                <a:sym typeface="Tw Cen MT"/>
              </a:rPr>
              <a:t>Sub-Team Meetings</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p:cNvSpPr>
          <p:nvPr>
            <p:ph type="title"/>
          </p:nvPr>
        </p:nvSpPr>
        <p:spPr>
          <a:xfrm>
            <a:off x="484769" y="2701818"/>
            <a:ext cx="8600319" cy="1021556"/>
          </a:xfrm>
          <a:prstGeom prst="rect">
            <a:avLst/>
          </a:prstGeom>
        </p:spPr>
        <p:txBody>
          <a:bodyPr lIns="0" tIns="0" rIns="0" bIns="0"/>
          <a:lstStyle>
            <a:lvl1pPr>
              <a:defRPr sz="4400" spc="-68">
                <a:latin typeface="Tw Cen MT"/>
                <a:ea typeface="Tw Cen MT"/>
                <a:cs typeface="Tw Cen MT"/>
                <a:sym typeface="Tw Cen MT"/>
              </a:defRPr>
            </a:lvl1pPr>
          </a:lstStyle>
          <a:p>
            <a:pPr lvl="0">
              <a:defRPr sz="1800" spc="0">
                <a:solidFill>
                  <a:srgbClr val="000000"/>
                </a:solidFill>
              </a:defRPr>
            </a:pPr>
            <a:r>
              <a:rPr sz="4400" spc="-68">
                <a:solidFill>
                  <a:srgbClr val="FFFFFF"/>
                </a:solidFill>
              </a:rPr>
              <a:t>Selection of Leaders &amp; Team Members</a:t>
            </a:r>
          </a:p>
        </p:txBody>
      </p:sp>
      <p:sp>
        <p:nvSpPr>
          <p:cNvPr id="276" name="Shape 276"/>
          <p:cNvSpPr>
            <a:spLocks noGrp="1"/>
          </p:cNvSpPr>
          <p:nvPr>
            <p:ph type="body" idx="1"/>
          </p:nvPr>
        </p:nvSpPr>
        <p:spPr>
          <a:xfrm>
            <a:off x="518916" y="1659025"/>
            <a:ext cx="7772401" cy="1125141"/>
          </a:xfrm>
          <a:prstGeom prst="rect">
            <a:avLst/>
          </a:prstGeom>
        </p:spPr>
        <p:txBody>
          <a:bodyPr lIns="0" tIns="0" rIns="0" bIns="0"/>
          <a:lstStyle>
            <a:lvl1pPr>
              <a:spcBef>
                <a:spcPts val="400"/>
              </a:spcBef>
              <a:defRPr sz="2000">
                <a:latin typeface="Tw Cen MT"/>
                <a:ea typeface="Tw Cen MT"/>
                <a:cs typeface="Tw Cen MT"/>
                <a:sym typeface="Tw Cen MT"/>
              </a:defRPr>
            </a:lvl1pPr>
          </a:lstStyle>
          <a:p>
            <a:pPr lvl="0">
              <a:defRPr sz="1800">
                <a:solidFill>
                  <a:srgbClr val="000000"/>
                </a:solidFill>
              </a:defRPr>
            </a:pPr>
            <a:r>
              <a:rPr sz="2000">
                <a:solidFill>
                  <a:srgbClr val="FFFFFF"/>
                </a:solidFill>
              </a:rPr>
              <a:t>Effective Leadership Strategies in FRC </a:t>
            </a:r>
          </a:p>
        </p:txBody>
      </p:sp>
      <p:pic>
        <p:nvPicPr>
          <p:cNvPr id="277" name="ILITE Underline.png"/>
          <p:cNvPicPr/>
          <p:nvPr/>
        </p:nvPicPr>
        <p:blipFill>
          <a:blip r:embed="rId3">
            <a:extLst/>
          </a:blip>
          <a:stretch>
            <a:fillRect/>
          </a:stretch>
        </p:blipFill>
        <p:spPr>
          <a:xfrm>
            <a:off x="3590211" y="4010693"/>
            <a:ext cx="1963578" cy="1125141"/>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At the end of each school year, a leadership selection committee consisting of mentors, teachers, and alumni will choose the next year’s leadership team.</a:t>
            </a:r>
          </a:p>
          <a:p>
            <a:pPr marL="0" lvl="0" indent="0">
              <a:buClrTx/>
              <a:buSzTx/>
              <a:buFontTx/>
              <a:buNone/>
              <a:defRPr sz="1800"/>
            </a:pPr>
            <a:endParaRPr sz="2400">
              <a:latin typeface="Tw Cen MT"/>
              <a:ea typeface="Tw Cen MT"/>
              <a:cs typeface="Tw Cen MT"/>
              <a:sym typeface="Tw Cen MT"/>
            </a:endParaRPr>
          </a:p>
          <a:p>
            <a:pPr marL="0" lvl="0" indent="0">
              <a:buClrTx/>
              <a:buSzTx/>
              <a:buFontTx/>
              <a:buNone/>
              <a:defRPr sz="1800"/>
            </a:pPr>
            <a:r>
              <a:rPr sz="2400">
                <a:latin typeface="Tw Cen MT"/>
                <a:ea typeface="Tw Cen MT"/>
                <a:cs typeface="Tw Cen MT"/>
                <a:sym typeface="Tw Cen MT"/>
              </a:rPr>
              <a:t>The selection process is based on each person’s previous leadership experience, dedication to the team, particular expertise, and written application to ensure the student can handle the responsibilities.</a:t>
            </a:r>
          </a:p>
        </p:txBody>
      </p:sp>
      <p:sp>
        <p:nvSpPr>
          <p:cNvPr id="282" name="Shape 282"/>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Leadership Selection</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p:cNvSpPr>
          <p:nvPr>
            <p:ph type="body" idx="1"/>
          </p:nvPr>
        </p:nvSpPr>
        <p:spPr>
          <a:xfrm>
            <a:off x="457200" y="1035622"/>
            <a:ext cx="8229600" cy="3297227"/>
          </a:xfrm>
          <a:prstGeom prst="rect">
            <a:avLst/>
          </a:prstGeom>
        </p:spPr>
        <p:txBody>
          <a:bodyPr/>
          <a:lstStyle/>
          <a:p>
            <a:pPr lvl="0">
              <a:defRPr sz="1800"/>
            </a:pPr>
            <a:r>
              <a:rPr sz="2400">
                <a:latin typeface="Tw Cen MT"/>
                <a:ea typeface="Tw Cen MT"/>
                <a:cs typeface="Tw Cen MT"/>
                <a:sym typeface="Tw Cen MT"/>
              </a:rPr>
              <a:t>Application posted and announcements made </a:t>
            </a:r>
          </a:p>
          <a:p>
            <a:pPr lvl="0">
              <a:defRPr sz="1800"/>
            </a:pPr>
            <a:r>
              <a:rPr sz="2400">
                <a:latin typeface="Tw Cen MT"/>
                <a:ea typeface="Tw Cen MT"/>
                <a:cs typeface="Tw Cen MT"/>
                <a:sym typeface="Tw Cen MT"/>
              </a:rPr>
              <a:t>Leaders go through applications </a:t>
            </a:r>
          </a:p>
          <a:p>
            <a:pPr lvl="0">
              <a:defRPr sz="1800"/>
            </a:pPr>
            <a:r>
              <a:rPr sz="2400">
                <a:latin typeface="Tw Cen MT"/>
                <a:ea typeface="Tw Cen MT"/>
                <a:cs typeface="Tw Cen MT"/>
                <a:sym typeface="Tw Cen MT"/>
              </a:rPr>
              <a:t>Students may apply to more than one sub-team </a:t>
            </a:r>
          </a:p>
          <a:p>
            <a:pPr lvl="0">
              <a:defRPr sz="1800"/>
            </a:pPr>
            <a:r>
              <a:rPr sz="2400">
                <a:latin typeface="Tw Cen MT"/>
                <a:ea typeface="Tw Cen MT"/>
                <a:cs typeface="Tw Cen MT"/>
                <a:sym typeface="Tw Cen MT"/>
              </a:rPr>
              <a:t>Interviews are set up and conducted</a:t>
            </a:r>
          </a:p>
          <a:p>
            <a:pPr lvl="0">
              <a:defRPr sz="1800"/>
            </a:pPr>
            <a:r>
              <a:rPr sz="2400">
                <a:latin typeface="Tw Cen MT"/>
                <a:ea typeface="Tw Cen MT"/>
                <a:cs typeface="Tw Cen MT"/>
                <a:sym typeface="Tw Cen MT"/>
              </a:rPr>
              <a:t>The leadership team meets to pick new members</a:t>
            </a:r>
          </a:p>
          <a:p>
            <a:pPr lvl="0">
              <a:defRPr sz="1800"/>
            </a:pPr>
            <a:r>
              <a:rPr sz="2400">
                <a:latin typeface="Tw Cen MT"/>
                <a:ea typeface="Tw Cen MT"/>
                <a:cs typeface="Tw Cen MT"/>
                <a:sym typeface="Tw Cen MT"/>
              </a:rPr>
              <a:t>New members are then incorporated into the team  </a:t>
            </a:r>
          </a:p>
          <a:p>
            <a:pPr lvl="0">
              <a:defRPr sz="1800"/>
            </a:pPr>
            <a:r>
              <a:rPr sz="2400">
                <a:latin typeface="Tw Cen MT"/>
                <a:ea typeface="Tw Cen MT"/>
                <a:cs typeface="Tw Cen MT"/>
                <a:sym typeface="Tw Cen MT"/>
              </a:rPr>
              <a:t>Students not selected are then given opportunities to participate in team-hosted events</a:t>
            </a:r>
          </a:p>
        </p:txBody>
      </p:sp>
      <p:sp>
        <p:nvSpPr>
          <p:cNvPr id="287" name="Shape 287"/>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Selection of General Members</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a:spLocks noGrp="1"/>
          </p:cNvSpPr>
          <p:nvPr>
            <p:ph type="title"/>
          </p:nvPr>
        </p:nvSpPr>
        <p:spPr>
          <a:xfrm>
            <a:off x="484769" y="2701818"/>
            <a:ext cx="7772401" cy="1021556"/>
          </a:xfrm>
          <a:prstGeom prst="rect">
            <a:avLst/>
          </a:prstGeom>
        </p:spPr>
        <p:txBody>
          <a:bodyPr lIns="0" tIns="0" rIns="0" bIns="0"/>
          <a:lstStyle>
            <a:lvl1pPr>
              <a:defRPr sz="4400" spc="-68">
                <a:latin typeface="Tw Cen MT"/>
                <a:ea typeface="Tw Cen MT"/>
                <a:cs typeface="Tw Cen MT"/>
                <a:sym typeface="Tw Cen MT"/>
              </a:defRPr>
            </a:lvl1pPr>
          </a:lstStyle>
          <a:p>
            <a:pPr lvl="0">
              <a:defRPr sz="1800" spc="0">
                <a:solidFill>
                  <a:srgbClr val="000000"/>
                </a:solidFill>
              </a:defRPr>
            </a:pPr>
            <a:r>
              <a:rPr sz="4400" spc="-68">
                <a:solidFill>
                  <a:srgbClr val="FFFFFF"/>
                </a:solidFill>
              </a:rPr>
              <a:t>Evolution of Leadership</a:t>
            </a:r>
          </a:p>
        </p:txBody>
      </p:sp>
      <p:sp>
        <p:nvSpPr>
          <p:cNvPr id="292" name="Shape 292"/>
          <p:cNvSpPr>
            <a:spLocks noGrp="1"/>
          </p:cNvSpPr>
          <p:nvPr>
            <p:ph type="body" idx="1"/>
          </p:nvPr>
        </p:nvSpPr>
        <p:spPr>
          <a:xfrm>
            <a:off x="518916" y="1659025"/>
            <a:ext cx="7772401" cy="1125141"/>
          </a:xfrm>
          <a:prstGeom prst="rect">
            <a:avLst/>
          </a:prstGeom>
        </p:spPr>
        <p:txBody>
          <a:bodyPr lIns="0" tIns="0" rIns="0" bIns="0"/>
          <a:lstStyle>
            <a:lvl1pPr>
              <a:spcBef>
                <a:spcPts val="400"/>
              </a:spcBef>
              <a:defRPr sz="2000">
                <a:latin typeface="Tw Cen MT"/>
                <a:ea typeface="Tw Cen MT"/>
                <a:cs typeface="Tw Cen MT"/>
                <a:sym typeface="Tw Cen MT"/>
              </a:defRPr>
            </a:lvl1pPr>
          </a:lstStyle>
          <a:p>
            <a:pPr lvl="0">
              <a:defRPr sz="1800">
                <a:solidFill>
                  <a:srgbClr val="000000"/>
                </a:solidFill>
              </a:defRPr>
            </a:pPr>
            <a:r>
              <a:rPr sz="2000">
                <a:solidFill>
                  <a:srgbClr val="FFFFFF"/>
                </a:solidFill>
              </a:rPr>
              <a:t>Effective Leadership Strategies in FRC </a:t>
            </a:r>
          </a:p>
        </p:txBody>
      </p:sp>
      <p:pic>
        <p:nvPicPr>
          <p:cNvPr id="293" name="ILITE Underline.png"/>
          <p:cNvPicPr/>
          <p:nvPr/>
        </p:nvPicPr>
        <p:blipFill>
          <a:blip r:embed="rId3">
            <a:extLst/>
          </a:blip>
          <a:stretch>
            <a:fillRect/>
          </a:stretch>
        </p:blipFill>
        <p:spPr>
          <a:xfrm>
            <a:off x="3590211" y="4010693"/>
            <a:ext cx="1963578" cy="1125141"/>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Shape 102"/>
          <p:cNvSpPr>
            <a:spLocks noGrp="1"/>
          </p:cNvSpPr>
          <p:nvPr>
            <p:ph type="title"/>
          </p:nvPr>
        </p:nvSpPr>
        <p:spPr>
          <a:xfrm>
            <a:off x="3056241" y="430306"/>
            <a:ext cx="6087759" cy="551034"/>
          </a:xfrm>
          <a:prstGeom prst="rect">
            <a:avLst/>
          </a:prstGeom>
        </p:spPr>
        <p:txBody>
          <a:bodyPr/>
          <a:lstStyle>
            <a:lvl1pPr>
              <a:defRPr sz="3200" spc="-8">
                <a:latin typeface="Tw Cen MT"/>
                <a:ea typeface="Tw Cen MT"/>
                <a:cs typeface="Tw Cen MT"/>
                <a:sym typeface="Tw Cen MT"/>
              </a:defRPr>
            </a:lvl1pPr>
          </a:lstStyle>
          <a:p>
            <a:pPr lvl="0">
              <a:defRPr sz="1800" spc="0">
                <a:solidFill>
                  <a:srgbClr val="000000"/>
                </a:solidFill>
              </a:defRPr>
            </a:pPr>
            <a:r>
              <a:rPr sz="3200" spc="-8">
                <a:solidFill>
                  <a:srgbClr val="FFFFFF"/>
                </a:solidFill>
              </a:rPr>
              <a:t>ILITE History </a:t>
            </a:r>
          </a:p>
        </p:txBody>
      </p:sp>
      <p:sp>
        <p:nvSpPr>
          <p:cNvPr id="103" name="Shape 103"/>
          <p:cNvSpPr>
            <a:spLocks noGrp="1"/>
          </p:cNvSpPr>
          <p:nvPr>
            <p:ph type="body" idx="1"/>
          </p:nvPr>
        </p:nvSpPr>
        <p:spPr>
          <a:xfrm>
            <a:off x="457200" y="1035622"/>
            <a:ext cx="8229600" cy="3297227"/>
          </a:xfrm>
          <a:prstGeom prst="rect">
            <a:avLst/>
          </a:prstGeom>
        </p:spPr>
        <p:txBody>
          <a:bodyPr lIns="0" tIns="0" rIns="0" bIns="0" anchor="ctr"/>
          <a:lstStyle/>
          <a:p>
            <a:pPr lvl="0">
              <a:defRPr sz="1800"/>
            </a:pPr>
            <a:r>
              <a:rPr sz="2400">
                <a:latin typeface="Tw Cen MT"/>
                <a:ea typeface="Tw Cen MT"/>
                <a:cs typeface="Tw Cen MT"/>
                <a:sym typeface="Tw Cen MT"/>
              </a:rPr>
              <a:t>Haymarket, Virginia </a:t>
            </a:r>
          </a:p>
          <a:p>
            <a:pPr lvl="0">
              <a:defRPr sz="1800"/>
            </a:pPr>
            <a:r>
              <a:rPr sz="2400">
                <a:latin typeface="Tw Cen MT"/>
                <a:ea typeface="Tw Cen MT"/>
                <a:cs typeface="Tw Cen MT"/>
                <a:sym typeface="Tw Cen MT"/>
              </a:rPr>
              <a:t>2005: Started as RoboCats</a:t>
            </a:r>
          </a:p>
          <a:p>
            <a:pPr lvl="0">
              <a:defRPr sz="1800"/>
            </a:pPr>
            <a:r>
              <a:rPr sz="2400">
                <a:latin typeface="Tw Cen MT"/>
                <a:ea typeface="Tw Cen MT"/>
                <a:cs typeface="Tw Cen MT"/>
                <a:sym typeface="Tw Cen MT"/>
              </a:rPr>
              <a:t>2008: Rebranded into ILITE </a:t>
            </a:r>
          </a:p>
          <a:p>
            <a:pPr lvl="0">
              <a:defRPr sz="1800"/>
            </a:pPr>
            <a:r>
              <a:rPr sz="2400">
                <a:latin typeface="Tw Cen MT"/>
                <a:ea typeface="Tw Cen MT"/>
                <a:cs typeface="Tw Cen MT"/>
                <a:sym typeface="Tw Cen MT"/>
              </a:rPr>
              <a:t>ILITE stands for Inspiring Leaders in Technology and Engineering</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 name="Shape 297"/>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The team started off with one president and fewer leaders, causing decisions to be made by less people.</a:t>
            </a:r>
          </a:p>
          <a:p>
            <a:pPr marL="0" lvl="0" indent="0">
              <a:buClrTx/>
              <a:buSzTx/>
              <a:buFontTx/>
              <a:buNone/>
              <a:defRPr sz="1800"/>
            </a:pPr>
            <a:endParaRPr sz="2400">
              <a:latin typeface="Tw Cen MT"/>
              <a:ea typeface="Tw Cen MT"/>
              <a:cs typeface="Tw Cen MT"/>
              <a:sym typeface="Tw Cen MT"/>
            </a:endParaRPr>
          </a:p>
          <a:p>
            <a:pPr marL="0" lvl="0" indent="0">
              <a:buClrTx/>
              <a:buSzTx/>
              <a:buFontTx/>
              <a:buNone/>
              <a:defRPr sz="1800"/>
            </a:pPr>
            <a:r>
              <a:rPr sz="2400">
                <a:latin typeface="Tw Cen MT"/>
                <a:ea typeface="Tw Cen MT"/>
                <a:cs typeface="Tw Cen MT"/>
                <a:sym typeface="Tw Cen MT"/>
              </a:rPr>
              <a:t>We added more leaders and shifted to a co-presidency as time went on. Now, we have found a balance of approximately one leader for every 5 students.</a:t>
            </a:r>
          </a:p>
          <a:p>
            <a:pPr marL="0" lvl="0" indent="0">
              <a:buClrTx/>
              <a:buSzTx/>
              <a:buFontTx/>
              <a:buNone/>
              <a:defRPr sz="1800"/>
            </a:pPr>
            <a:r>
              <a:rPr sz="2400">
                <a:latin typeface="Tw Cen MT"/>
                <a:ea typeface="Tw Cen MT"/>
                <a:cs typeface="Tw Cen MT"/>
                <a:sym typeface="Tw Cen MT"/>
              </a:rPr>
              <a:t>Ex: The build team is comprised of 10 people, therefore there are 2 leads.</a:t>
            </a:r>
          </a:p>
        </p:txBody>
      </p:sp>
      <p:sp>
        <p:nvSpPr>
          <p:cNvPr id="298" name="Shape 298"/>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Evolution of our Team Structure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Shape 302"/>
          <p:cNvSpPr>
            <a:spLocks noGrp="1"/>
          </p:cNvSpPr>
          <p:nvPr>
            <p:ph type="body" idx="1"/>
          </p:nvPr>
        </p:nvSpPr>
        <p:spPr>
          <a:xfrm>
            <a:off x="457200" y="1035622"/>
            <a:ext cx="8229600" cy="3297227"/>
          </a:xfrm>
          <a:prstGeom prst="rect">
            <a:avLst/>
          </a:prstGeom>
        </p:spPr>
        <p:txBody>
          <a:bodyPr lIns="0" tIns="0" rIns="0" bIns="0" anchor="ctr"/>
          <a:lstStyle/>
          <a:p>
            <a:pPr lvl="0">
              <a:defRPr sz="1800"/>
            </a:pPr>
            <a:r>
              <a:rPr sz="2400">
                <a:latin typeface="Tw Cen MT"/>
                <a:ea typeface="Tw Cen MT"/>
                <a:cs typeface="Tw Cen MT"/>
                <a:sym typeface="Tw Cen MT"/>
              </a:rPr>
              <a:t>Working in a professional environment</a:t>
            </a:r>
          </a:p>
          <a:p>
            <a:pPr lvl="0">
              <a:defRPr sz="1800"/>
            </a:pPr>
            <a:r>
              <a:rPr sz="2400">
                <a:latin typeface="Tw Cen MT"/>
                <a:ea typeface="Tw Cen MT"/>
                <a:cs typeface="Tw Cen MT"/>
                <a:sym typeface="Tw Cen MT"/>
              </a:rPr>
              <a:t>Growth from experiences and situations </a:t>
            </a:r>
          </a:p>
          <a:p>
            <a:pPr lvl="0">
              <a:defRPr sz="1800"/>
            </a:pPr>
            <a:r>
              <a:rPr sz="2400">
                <a:latin typeface="Tw Cen MT"/>
                <a:ea typeface="Tw Cen MT"/>
                <a:cs typeface="Tw Cen MT"/>
                <a:sym typeface="Tw Cen MT"/>
              </a:rPr>
              <a:t>Applying the knowledge learned and teaching it to others</a:t>
            </a:r>
          </a:p>
          <a:p>
            <a:pPr lvl="0">
              <a:defRPr sz="1800"/>
            </a:pPr>
            <a:r>
              <a:rPr sz="2400">
                <a:latin typeface="Tw Cen MT"/>
                <a:ea typeface="Tw Cen MT"/>
                <a:cs typeface="Tw Cen MT"/>
                <a:sym typeface="Tw Cen MT"/>
              </a:rPr>
              <a:t>Organizational and documentation skills </a:t>
            </a:r>
          </a:p>
          <a:p>
            <a:pPr lvl="0">
              <a:defRPr sz="1800"/>
            </a:pPr>
            <a:r>
              <a:rPr sz="2400">
                <a:latin typeface="Tw Cen MT"/>
                <a:ea typeface="Tw Cen MT"/>
                <a:cs typeface="Tw Cen MT"/>
                <a:sym typeface="Tw Cen MT"/>
              </a:rPr>
              <a:t>Learning how to be a voice of authority </a:t>
            </a:r>
          </a:p>
          <a:p>
            <a:pPr lvl="0">
              <a:defRPr sz="1800"/>
            </a:pPr>
            <a:r>
              <a:rPr sz="2400">
                <a:latin typeface="Tw Cen MT"/>
                <a:ea typeface="Tw Cen MT"/>
                <a:cs typeface="Tw Cen MT"/>
                <a:sym typeface="Tw Cen MT"/>
              </a:rPr>
              <a:t>Being inspired then inspiring others </a:t>
            </a:r>
          </a:p>
        </p:txBody>
      </p:sp>
      <p:sp>
        <p:nvSpPr>
          <p:cNvPr id="303" name="Shape 303"/>
          <p:cNvSpPr>
            <a:spLocks noGrp="1"/>
          </p:cNvSpPr>
          <p:nvPr>
            <p:ph type="title"/>
          </p:nvPr>
        </p:nvSpPr>
        <p:spPr>
          <a:xfrm>
            <a:off x="3056241" y="430306"/>
            <a:ext cx="6087759" cy="551034"/>
          </a:xfrm>
          <a:prstGeom prst="rect">
            <a:avLst/>
          </a:prstGeom>
        </p:spPr>
        <p:txBody>
          <a:bodyPr lIns="0" tIns="0" rIns="0" bIns="0"/>
          <a:lstStyle>
            <a:lvl1pPr defTabSz="339470">
              <a:defRPr sz="3168" spc="-73">
                <a:latin typeface="Tw Cen MT"/>
                <a:ea typeface="Tw Cen MT"/>
                <a:cs typeface="Tw Cen MT"/>
                <a:sym typeface="Tw Cen MT"/>
              </a:defRPr>
            </a:lvl1pPr>
          </a:lstStyle>
          <a:p>
            <a:pPr lvl="0">
              <a:defRPr sz="1800" spc="0">
                <a:solidFill>
                  <a:srgbClr val="000000"/>
                </a:solidFill>
              </a:defRPr>
            </a:pPr>
            <a:r>
              <a:rPr sz="3168" spc="-73">
                <a:solidFill>
                  <a:srgbClr val="FFFFFF"/>
                </a:solidFill>
              </a:rPr>
              <a:t>How Leaders Grow Through Leadership</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New leaders start as members of the team and learn from current leaders, so they will be able to incorporate what they have learned.</a:t>
            </a:r>
          </a:p>
          <a:p>
            <a:pPr marL="0" lvl="0" indent="0">
              <a:buClrTx/>
              <a:buSzTx/>
              <a:buFontTx/>
              <a:buNone/>
              <a:defRPr sz="1800"/>
            </a:pPr>
            <a:endParaRPr sz="2400">
              <a:latin typeface="Tw Cen MT"/>
              <a:ea typeface="Tw Cen MT"/>
              <a:cs typeface="Tw Cen MT"/>
              <a:sym typeface="Tw Cen MT"/>
            </a:endParaRPr>
          </a:p>
          <a:p>
            <a:pPr marL="0" lvl="0" indent="0">
              <a:buClrTx/>
              <a:buSzTx/>
              <a:buFontTx/>
              <a:buNone/>
              <a:defRPr sz="1800"/>
            </a:pPr>
            <a:r>
              <a:rPr sz="2400">
                <a:latin typeface="Tw Cen MT"/>
                <a:ea typeface="Tw Cen MT"/>
                <a:cs typeface="Tw Cen MT"/>
                <a:sym typeface="Tw Cen MT"/>
              </a:rPr>
              <a:t>This shadowing process allows for consistency within the student leadership team, while allowing them to develop their own methods of leading.</a:t>
            </a:r>
          </a:p>
        </p:txBody>
      </p:sp>
      <p:sp>
        <p:nvSpPr>
          <p:cNvPr id="308" name="Shape 308"/>
          <p:cNvSpPr>
            <a:spLocks noGrp="1"/>
          </p:cNvSpPr>
          <p:nvPr>
            <p:ph type="title"/>
          </p:nvPr>
        </p:nvSpPr>
        <p:spPr>
          <a:xfrm>
            <a:off x="3056241" y="430306"/>
            <a:ext cx="6087759" cy="551034"/>
          </a:xfrm>
          <a:prstGeom prst="rect">
            <a:avLst/>
          </a:prstGeom>
        </p:spPr>
        <p:txBody>
          <a:bodyPr lIns="0" tIns="0" rIns="0" bIns="0"/>
          <a:lstStyle>
            <a:lvl1pPr defTabSz="339470">
              <a:defRPr sz="3168" spc="-73">
                <a:latin typeface="Tw Cen MT"/>
                <a:ea typeface="Tw Cen MT"/>
                <a:cs typeface="Tw Cen MT"/>
                <a:sym typeface="Tw Cen MT"/>
              </a:defRPr>
            </a:lvl1pPr>
          </a:lstStyle>
          <a:p>
            <a:pPr lvl="0">
              <a:defRPr sz="1800" spc="0">
                <a:solidFill>
                  <a:srgbClr val="000000"/>
                </a:solidFill>
              </a:defRPr>
            </a:pPr>
            <a:r>
              <a:rPr sz="3168" spc="-73">
                <a:solidFill>
                  <a:srgbClr val="FFFFFF"/>
                </a:solidFill>
              </a:rPr>
              <a:t>Growing from a Member into a Leader</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Shape 312"/>
          <p:cNvSpPr>
            <a:spLocks noGrp="1"/>
          </p:cNvSpPr>
          <p:nvPr>
            <p:ph type="body" idx="1"/>
          </p:nvPr>
        </p:nvSpPr>
        <p:spPr>
          <a:xfrm>
            <a:off x="457200" y="1035622"/>
            <a:ext cx="8229600" cy="3297227"/>
          </a:xfrm>
          <a:prstGeom prst="rect">
            <a:avLst/>
          </a:prstGeom>
        </p:spPr>
        <p:txBody>
          <a:bodyPr lIns="0" tIns="0" rIns="0" bIns="0" anchor="ctr"/>
          <a:lstStyle/>
          <a:p>
            <a:pPr lvl="0">
              <a:defRPr sz="1800"/>
            </a:pPr>
            <a:r>
              <a:rPr sz="2400">
                <a:latin typeface="Tw Cen MT"/>
                <a:ea typeface="Tw Cen MT"/>
                <a:cs typeface="Tw Cen MT"/>
                <a:sym typeface="Tw Cen MT"/>
              </a:rPr>
              <a:t>The ultimate goal of being a leader is to inspire those around you</a:t>
            </a:r>
          </a:p>
          <a:p>
            <a:pPr lvl="0">
              <a:defRPr sz="1800"/>
            </a:pPr>
            <a:r>
              <a:rPr sz="2400">
                <a:latin typeface="Tw Cen MT"/>
                <a:ea typeface="Tw Cen MT"/>
                <a:cs typeface="Tw Cen MT"/>
                <a:sym typeface="Tw Cen MT"/>
              </a:rPr>
              <a:t>Do not be a boss and be a leader that is loved and commands respect</a:t>
            </a:r>
          </a:p>
          <a:p>
            <a:pPr lvl="0">
              <a:defRPr sz="1800"/>
            </a:pPr>
            <a:r>
              <a:rPr sz="2400">
                <a:latin typeface="Tw Cen MT"/>
                <a:ea typeface="Tw Cen MT"/>
                <a:cs typeface="Tw Cen MT"/>
                <a:sym typeface="Tw Cen MT"/>
              </a:rPr>
              <a:t>You are ultimately all peers </a:t>
            </a:r>
          </a:p>
          <a:p>
            <a:pPr lvl="0">
              <a:defRPr sz="1800"/>
            </a:pPr>
            <a:r>
              <a:rPr sz="2400">
                <a:latin typeface="Tw Cen MT"/>
                <a:ea typeface="Tw Cen MT"/>
                <a:cs typeface="Tw Cen MT"/>
                <a:sym typeface="Tw Cen MT"/>
              </a:rPr>
              <a:t>Treat everyone with respect and you will receive the respect you deserve</a:t>
            </a:r>
          </a:p>
        </p:txBody>
      </p:sp>
      <p:sp>
        <p:nvSpPr>
          <p:cNvPr id="313" name="Shape 313"/>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Things to Remember</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Shape 317"/>
          <p:cNvSpPr>
            <a:spLocks noGrp="1"/>
          </p:cNvSpPr>
          <p:nvPr>
            <p:ph type="body" idx="1"/>
          </p:nvPr>
        </p:nvSpPr>
        <p:spPr>
          <a:xfrm>
            <a:off x="457200" y="1035622"/>
            <a:ext cx="8229600" cy="3297227"/>
          </a:xfrm>
          <a:prstGeom prst="rect">
            <a:avLst/>
          </a:prstGeom>
        </p:spPr>
        <p:txBody>
          <a:bodyPr lIns="0" tIns="0" rIns="0" bIns="0" anchor="ctr"/>
          <a:lstStyle/>
          <a:p>
            <a:pPr marL="0" lvl="0" indent="0">
              <a:buClrTx/>
              <a:buSzTx/>
              <a:buFontTx/>
              <a:buNone/>
              <a:defRPr sz="1800"/>
            </a:pPr>
            <a:r>
              <a:rPr sz="2400">
                <a:latin typeface="Tw Cen MT"/>
                <a:ea typeface="Tw Cen MT"/>
                <a:cs typeface="Tw Cen MT"/>
                <a:sym typeface="Tw Cen MT"/>
              </a:rPr>
              <a:t>Here at ILITE, </a:t>
            </a:r>
            <a:r>
              <a:rPr sz="2900">
                <a:solidFill>
                  <a:srgbClr val="8064A2"/>
                </a:solidFill>
                <a:latin typeface="Tw Cen MT"/>
                <a:ea typeface="Tw Cen MT"/>
                <a:cs typeface="Tw Cen MT"/>
                <a:sym typeface="Tw Cen MT"/>
              </a:rPr>
              <a:t>inspiration</a:t>
            </a:r>
            <a:r>
              <a:rPr sz="2400">
                <a:latin typeface="Tw Cen MT"/>
                <a:ea typeface="Tw Cen MT"/>
                <a:cs typeface="Tw Cen MT"/>
                <a:sym typeface="Tw Cen MT"/>
              </a:rPr>
              <a:t>, leadership and the culmination of both in the field of STEM are what the team works towards.</a:t>
            </a:r>
          </a:p>
          <a:p>
            <a:pPr marL="0" lvl="0" indent="0">
              <a:buClrTx/>
              <a:buSzTx/>
              <a:buFontTx/>
              <a:buNone/>
              <a:defRPr sz="1800"/>
            </a:pPr>
            <a:endParaRPr sz="2400">
              <a:latin typeface="Tw Cen MT"/>
              <a:ea typeface="Tw Cen MT"/>
              <a:cs typeface="Tw Cen MT"/>
              <a:sym typeface="Tw Cen MT"/>
            </a:endParaRPr>
          </a:p>
          <a:p>
            <a:pPr marL="600075" lvl="1" indent="-257175">
              <a:buChar char="•"/>
              <a:defRPr sz="1800"/>
            </a:pPr>
            <a:r>
              <a:rPr sz="2400">
                <a:latin typeface="Tw Cen MT"/>
                <a:ea typeface="Tw Cen MT"/>
                <a:cs typeface="Tw Cen MT"/>
                <a:sym typeface="Tw Cen MT"/>
              </a:rPr>
              <a:t>“</a:t>
            </a:r>
            <a:r>
              <a:rPr sz="2900">
                <a:solidFill>
                  <a:srgbClr val="8064A2"/>
                </a:solidFill>
                <a:latin typeface="Tw Cen MT"/>
                <a:ea typeface="Tw Cen MT"/>
                <a:cs typeface="Tw Cen MT"/>
                <a:sym typeface="Tw Cen MT"/>
              </a:rPr>
              <a:t>Inspiring</a:t>
            </a:r>
            <a:r>
              <a:rPr sz="2400">
                <a:latin typeface="Tw Cen MT"/>
                <a:ea typeface="Tw Cen MT"/>
                <a:cs typeface="Tw Cen MT"/>
                <a:sym typeface="Tw Cen MT"/>
              </a:rPr>
              <a:t> Leaders”</a:t>
            </a:r>
          </a:p>
          <a:p>
            <a:pPr marL="600075" lvl="1" indent="-257175">
              <a:buChar char="•"/>
              <a:defRPr sz="1800"/>
            </a:pPr>
            <a:r>
              <a:rPr sz="2400">
                <a:latin typeface="Tw Cen MT"/>
                <a:ea typeface="Tw Cen MT"/>
                <a:cs typeface="Tw Cen MT"/>
                <a:sym typeface="Tw Cen MT"/>
              </a:rPr>
              <a:t>Both leaders and members carry out the </a:t>
            </a:r>
            <a:r>
              <a:rPr sz="2900">
                <a:solidFill>
                  <a:srgbClr val="8064A2"/>
                </a:solidFill>
                <a:latin typeface="Tw Cen MT"/>
                <a:ea typeface="Tw Cen MT"/>
                <a:cs typeface="Tw Cen MT"/>
                <a:sym typeface="Tw Cen MT"/>
              </a:rPr>
              <a:t>inspiration</a:t>
            </a:r>
            <a:endParaRPr sz="2400">
              <a:latin typeface="Tw Cen MT"/>
              <a:ea typeface="Tw Cen MT"/>
              <a:cs typeface="Tw Cen MT"/>
              <a:sym typeface="Tw Cen MT"/>
            </a:endParaRPr>
          </a:p>
          <a:p>
            <a:pPr marL="600075" lvl="1" indent="-257175">
              <a:buChar char="•"/>
              <a:defRPr sz="1800"/>
            </a:pPr>
            <a:r>
              <a:rPr sz="2400">
                <a:latin typeface="Tw Cen MT"/>
                <a:ea typeface="Tw Cen MT"/>
                <a:cs typeface="Tw Cen MT"/>
                <a:sym typeface="Tw Cen MT"/>
              </a:rPr>
              <a:t>Ultimately, the goal is to </a:t>
            </a:r>
            <a:r>
              <a:rPr sz="2900">
                <a:solidFill>
                  <a:srgbClr val="8064A2"/>
                </a:solidFill>
                <a:latin typeface="Tw Cen MT"/>
                <a:ea typeface="Tw Cen MT"/>
                <a:cs typeface="Tw Cen MT"/>
                <a:sym typeface="Tw Cen MT"/>
              </a:rPr>
              <a:t>inspire</a:t>
            </a:r>
            <a:r>
              <a:rPr sz="2400">
                <a:latin typeface="Tw Cen MT"/>
                <a:ea typeface="Tw Cen MT"/>
                <a:cs typeface="Tw Cen MT"/>
                <a:sym typeface="Tw Cen MT"/>
              </a:rPr>
              <a:t> the community </a:t>
            </a:r>
          </a:p>
        </p:txBody>
      </p:sp>
      <p:sp>
        <p:nvSpPr>
          <p:cNvPr id="318" name="Shape 318"/>
          <p:cNvSpPr>
            <a:spLocks noGrp="1"/>
          </p:cNvSpPr>
          <p:nvPr>
            <p:ph type="title"/>
          </p:nvPr>
        </p:nvSpPr>
        <p:spPr>
          <a:xfrm>
            <a:off x="3056241" y="430306"/>
            <a:ext cx="6087759" cy="551034"/>
          </a:xfrm>
          <a:prstGeom prst="rect">
            <a:avLst/>
          </a:prstGeom>
        </p:spPr>
        <p:txBody>
          <a:bodyPr lIns="0" tIns="0" rIns="0" bIns="0"/>
          <a:lstStyle>
            <a:lvl1pPr>
              <a:defRPr sz="3200" spc="-74">
                <a:latin typeface="Tw Cen MT"/>
                <a:ea typeface="Tw Cen MT"/>
                <a:cs typeface="Tw Cen MT"/>
                <a:sym typeface="Tw Cen MT"/>
              </a:defRPr>
            </a:lvl1pPr>
          </a:lstStyle>
          <a:p>
            <a:pPr lvl="0">
              <a:defRPr sz="1800" spc="0">
                <a:solidFill>
                  <a:srgbClr val="000000"/>
                </a:solidFill>
              </a:defRPr>
            </a:pPr>
            <a:r>
              <a:rPr sz="3200" spc="-74">
                <a:solidFill>
                  <a:srgbClr val="FFFFFF"/>
                </a:solidFill>
              </a:rPr>
              <a:t>Inspiring as a Leader</a:t>
            </a: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Shape 322"/>
          <p:cNvSpPr>
            <a:spLocks noGrp="1"/>
          </p:cNvSpPr>
          <p:nvPr>
            <p:ph type="body" idx="1"/>
          </p:nvPr>
        </p:nvSpPr>
        <p:spPr>
          <a:xfrm>
            <a:off x="457200" y="1035622"/>
            <a:ext cx="8229600" cy="3297227"/>
          </a:xfrm>
          <a:prstGeom prst="rect">
            <a:avLst/>
          </a:prstGeom>
        </p:spPr>
        <p:txBody>
          <a:bodyPr lIns="0" tIns="0" rIns="0" bIns="0" anchor="ctr"/>
          <a:lstStyle>
            <a:lvl1pPr marL="0" indent="0" algn="ctr">
              <a:spcBef>
                <a:spcPts val="1900"/>
              </a:spcBef>
              <a:buSzTx/>
              <a:buNone/>
              <a:defRPr sz="9900">
                <a:latin typeface="Tw Cen MT"/>
                <a:ea typeface="Tw Cen MT"/>
                <a:cs typeface="Tw Cen MT"/>
                <a:sym typeface="Tw Cen MT"/>
              </a:defRPr>
            </a:lvl1pPr>
          </a:lstStyle>
          <a:p>
            <a:pPr lvl="0">
              <a:defRPr sz="1800"/>
            </a:pPr>
            <a:r>
              <a:rPr sz="9900"/>
              <a:t>Questions?</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p:cNvSpPr>
          <p:nvPr>
            <p:ph type="body" idx="1"/>
          </p:nvPr>
        </p:nvSpPr>
        <p:spPr>
          <a:xfrm>
            <a:off x="457200" y="831941"/>
            <a:ext cx="8229600" cy="3817949"/>
          </a:xfrm>
          <a:prstGeom prst="rect">
            <a:avLst/>
          </a:prstGeom>
        </p:spPr>
        <p:txBody>
          <a:bodyPr lIns="0" tIns="0" rIns="0" bIns="0" anchor="ctr"/>
          <a:lstStyle/>
          <a:p>
            <a:pPr marL="0" lvl="0" indent="0" algn="ctr" defTabSz="298322">
              <a:spcBef>
                <a:spcPts val="1600"/>
              </a:spcBef>
              <a:buSzTx/>
              <a:buNone/>
              <a:defRPr sz="1800"/>
            </a:pPr>
            <a:r>
              <a:rPr sz="8265">
                <a:latin typeface="Tw Cen MT"/>
                <a:ea typeface="Tw Cen MT"/>
                <a:cs typeface="Tw Cen MT"/>
                <a:sym typeface="Tw Cen MT"/>
              </a:rPr>
              <a:t>Thank you!</a:t>
            </a:r>
          </a:p>
          <a:p>
            <a:pPr marL="0" lvl="0" indent="0" algn="ctr" defTabSz="298322">
              <a:spcBef>
                <a:spcPts val="1600"/>
              </a:spcBef>
              <a:buSzTx/>
              <a:buNone/>
              <a:defRPr sz="1800"/>
            </a:pPr>
            <a:endParaRPr sz="6960">
              <a:latin typeface="Tw Cen MT"/>
              <a:ea typeface="Tw Cen MT"/>
              <a:cs typeface="Tw Cen MT"/>
              <a:sym typeface="Tw Cen MT"/>
            </a:endParaRPr>
          </a:p>
          <a:p>
            <a:pPr marL="0" lvl="0" indent="0" algn="ctr" defTabSz="298322">
              <a:buSzTx/>
              <a:buNone/>
              <a:defRPr sz="1800"/>
            </a:pPr>
            <a:endParaRPr sz="6960">
              <a:latin typeface="Tw Cen MT"/>
              <a:ea typeface="Tw Cen MT"/>
              <a:cs typeface="Tw Cen MT"/>
              <a:sym typeface="Tw Cen MT"/>
            </a:endParaRPr>
          </a:p>
          <a:p>
            <a:pPr marL="0" lvl="0" indent="0" algn="ctr" defTabSz="298322">
              <a:buSzTx/>
              <a:buNone/>
              <a:defRPr sz="1800"/>
            </a:pPr>
            <a:r>
              <a:rPr sz="2262">
                <a:latin typeface="Tw Cen MT"/>
                <a:ea typeface="Tw Cen MT"/>
                <a:cs typeface="Tw Cen MT"/>
                <a:sym typeface="Tw Cen MT"/>
              </a:rPr>
              <a:t>How did we do? Please fill out a survey before you leave.</a:t>
            </a:r>
          </a:p>
        </p:txBody>
      </p:sp>
      <p:pic>
        <p:nvPicPr>
          <p:cNvPr id="327" name="ILITE Underline.png"/>
          <p:cNvPicPr/>
          <p:nvPr/>
        </p:nvPicPr>
        <p:blipFill>
          <a:blip r:embed="rId3">
            <a:extLst/>
          </a:blip>
          <a:stretch>
            <a:fillRect/>
          </a:stretch>
        </p:blipFill>
        <p:spPr>
          <a:xfrm>
            <a:off x="2473581" y="1892803"/>
            <a:ext cx="4196838" cy="2404811"/>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xfrm>
            <a:off x="3056241" y="430306"/>
            <a:ext cx="6087759" cy="551034"/>
          </a:xfrm>
          <a:prstGeom prst="rect">
            <a:avLst/>
          </a:prstGeom>
        </p:spPr>
        <p:txBody>
          <a:bodyPr/>
          <a:lstStyle>
            <a:lvl1pPr>
              <a:defRPr sz="3200" spc="-8">
                <a:latin typeface="Tw Cen MT"/>
                <a:ea typeface="Tw Cen MT"/>
                <a:cs typeface="Tw Cen MT"/>
                <a:sym typeface="Tw Cen MT"/>
              </a:defRPr>
            </a:lvl1pPr>
          </a:lstStyle>
          <a:p>
            <a:pPr lvl="0">
              <a:defRPr sz="1800" spc="0">
                <a:solidFill>
                  <a:srgbClr val="000000"/>
                </a:solidFill>
              </a:defRPr>
            </a:pPr>
            <a:r>
              <a:rPr sz="3200" spc="-8">
                <a:solidFill>
                  <a:srgbClr val="FFFFFF"/>
                </a:solidFill>
              </a:rPr>
              <a:t>ILITE History </a:t>
            </a:r>
          </a:p>
        </p:txBody>
      </p:sp>
      <p:sp>
        <p:nvSpPr>
          <p:cNvPr id="108" name="Shape 108"/>
          <p:cNvSpPr>
            <a:spLocks noGrp="1"/>
          </p:cNvSpPr>
          <p:nvPr>
            <p:ph type="body" idx="1"/>
          </p:nvPr>
        </p:nvSpPr>
        <p:spPr>
          <a:xfrm>
            <a:off x="457200" y="1035622"/>
            <a:ext cx="8229600" cy="3297227"/>
          </a:xfrm>
          <a:prstGeom prst="rect">
            <a:avLst/>
          </a:prstGeom>
        </p:spPr>
        <p:txBody>
          <a:bodyPr/>
          <a:lstStyle/>
          <a:p>
            <a:pPr lvl="0">
              <a:lnSpc>
                <a:spcPct val="90000"/>
              </a:lnSpc>
              <a:defRPr sz="1800"/>
            </a:pPr>
            <a:endParaRPr sz="2400">
              <a:latin typeface="Tw Cen MT"/>
              <a:ea typeface="Tw Cen MT"/>
              <a:cs typeface="Tw Cen MT"/>
              <a:sym typeface="Tw Cen MT"/>
            </a:endParaRPr>
          </a:p>
          <a:p>
            <a:pPr lvl="0">
              <a:lnSpc>
                <a:spcPct val="90000"/>
              </a:lnSpc>
              <a:defRPr sz="1800"/>
            </a:pPr>
            <a:r>
              <a:rPr sz="2400">
                <a:latin typeface="Tw Cen MT"/>
                <a:ea typeface="Tw Cen MT"/>
                <a:cs typeface="Tw Cen MT"/>
                <a:sym typeface="Tw Cen MT"/>
              </a:rPr>
              <a:t>FIRST Championship: Rookie All Star Award in 2005</a:t>
            </a:r>
          </a:p>
          <a:p>
            <a:pPr lvl="0">
              <a:lnSpc>
                <a:spcPct val="90000"/>
              </a:lnSpc>
              <a:defRPr sz="1800"/>
            </a:pPr>
            <a:r>
              <a:rPr sz="2400">
                <a:latin typeface="Tw Cen MT"/>
                <a:ea typeface="Tw Cen MT"/>
                <a:cs typeface="Tw Cen MT"/>
                <a:sym typeface="Tw Cen MT"/>
              </a:rPr>
              <a:t>FIRST Championship: Innovation in Control in 2014 </a:t>
            </a:r>
          </a:p>
          <a:p>
            <a:pPr lvl="0">
              <a:lnSpc>
                <a:spcPct val="90000"/>
              </a:lnSpc>
              <a:defRPr sz="1800"/>
            </a:pPr>
            <a:r>
              <a:rPr sz="2400">
                <a:latin typeface="Tw Cen MT"/>
                <a:ea typeface="Tw Cen MT"/>
                <a:cs typeface="Tw Cen MT"/>
                <a:sym typeface="Tw Cen MT"/>
              </a:rPr>
              <a:t>6 Chairman’s Award for 5 consecutive years</a:t>
            </a:r>
          </a:p>
          <a:p>
            <a:pPr lvl="0">
              <a:lnSpc>
                <a:spcPct val="90000"/>
              </a:lnSpc>
              <a:defRPr sz="1800"/>
            </a:pPr>
            <a:r>
              <a:rPr sz="2400">
                <a:latin typeface="Tw Cen MT"/>
                <a:ea typeface="Tw Cen MT"/>
                <a:cs typeface="Tw Cen MT"/>
                <a:sym typeface="Tw Cen MT"/>
              </a:rPr>
              <a:t>5 Engineering Inspiration Award</a:t>
            </a:r>
          </a:p>
          <a:p>
            <a:pPr lvl="0">
              <a:lnSpc>
                <a:spcPct val="90000"/>
              </a:lnSpc>
              <a:defRPr sz="1800"/>
            </a:pPr>
            <a:r>
              <a:rPr sz="2400">
                <a:latin typeface="Tw Cen MT"/>
                <a:ea typeface="Tw Cen MT"/>
                <a:cs typeface="Tw Cen MT"/>
                <a:sym typeface="Tw Cen MT"/>
              </a:rPr>
              <a:t>3 FIRST Dean’s List Finalist Award</a:t>
            </a:r>
          </a:p>
          <a:p>
            <a:pPr lvl="0">
              <a:lnSpc>
                <a:spcPct val="90000"/>
              </a:lnSpc>
              <a:defRPr sz="1800"/>
            </a:pPr>
            <a:r>
              <a:rPr sz="2400">
                <a:latin typeface="Tw Cen MT"/>
                <a:ea typeface="Tw Cen MT"/>
                <a:cs typeface="Tw Cen MT"/>
                <a:sym typeface="Tw Cen MT"/>
              </a:rPr>
              <a:t>2 Woodie Flowers Finalist Award</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Shape 112"/>
          <p:cNvSpPr>
            <a:spLocks noGrp="1"/>
          </p:cNvSpPr>
          <p:nvPr>
            <p:ph type="title"/>
          </p:nvPr>
        </p:nvSpPr>
        <p:spPr>
          <a:xfrm>
            <a:off x="3056241" y="430306"/>
            <a:ext cx="6087759" cy="551034"/>
          </a:xfrm>
          <a:prstGeom prst="rect">
            <a:avLst/>
          </a:prstGeom>
        </p:spPr>
        <p:txBody>
          <a:bodyPr/>
          <a:lstStyle>
            <a:lvl1pPr>
              <a:defRPr sz="3200" spc="-8">
                <a:latin typeface="Tw Cen MT"/>
                <a:ea typeface="Tw Cen MT"/>
                <a:cs typeface="Tw Cen MT"/>
                <a:sym typeface="Tw Cen MT"/>
              </a:defRPr>
            </a:lvl1pPr>
          </a:lstStyle>
          <a:p>
            <a:pPr lvl="0">
              <a:defRPr sz="1800" spc="0">
                <a:solidFill>
                  <a:srgbClr val="000000"/>
                </a:solidFill>
              </a:defRPr>
            </a:pPr>
            <a:r>
              <a:rPr sz="3200" spc="-8">
                <a:solidFill>
                  <a:srgbClr val="FFFFFF"/>
                </a:solidFill>
              </a:rPr>
              <a:t>Our Team</a:t>
            </a:r>
          </a:p>
        </p:txBody>
      </p:sp>
      <p:sp>
        <p:nvSpPr>
          <p:cNvPr id="113" name="Shape 113"/>
          <p:cNvSpPr>
            <a:spLocks noGrp="1"/>
          </p:cNvSpPr>
          <p:nvPr>
            <p:ph type="body" idx="1"/>
          </p:nvPr>
        </p:nvSpPr>
        <p:spPr>
          <a:xfrm>
            <a:off x="457200" y="1035622"/>
            <a:ext cx="8229600" cy="3297227"/>
          </a:xfrm>
          <a:prstGeom prst="rect">
            <a:avLst/>
          </a:prstGeom>
        </p:spPr>
        <p:txBody>
          <a:bodyPr/>
          <a:lstStyle/>
          <a:p>
            <a:pPr lvl="0">
              <a:defRPr sz="1800"/>
            </a:pPr>
            <a:r>
              <a:rPr sz="2400">
                <a:latin typeface="Tw Cen MT"/>
                <a:ea typeface="Tw Cen MT"/>
                <a:cs typeface="Tw Cen MT"/>
                <a:sym typeface="Tw Cen MT"/>
              </a:rPr>
              <a:t>72 team members</a:t>
            </a:r>
          </a:p>
          <a:p>
            <a:pPr lvl="0">
              <a:defRPr sz="1800"/>
            </a:pPr>
            <a:r>
              <a:rPr sz="2400">
                <a:latin typeface="Tw Cen MT"/>
                <a:ea typeface="Tw Cen MT"/>
                <a:cs typeface="Tw Cen MT"/>
                <a:sym typeface="Tw Cen MT"/>
              </a:rPr>
              <a:t>20 student leaders</a:t>
            </a:r>
          </a:p>
        </p:txBody>
      </p:sp>
      <p:pic>
        <p:nvPicPr>
          <p:cNvPr id="114" name="Team Photo.jpg"/>
          <p:cNvPicPr/>
          <p:nvPr/>
        </p:nvPicPr>
        <p:blipFill>
          <a:blip r:embed="rId3">
            <a:extLst/>
          </a:blip>
          <a:srcRect b="4916"/>
          <a:stretch>
            <a:fillRect/>
          </a:stretch>
        </p:blipFill>
        <p:spPr>
          <a:xfrm>
            <a:off x="4528389" y="2105484"/>
            <a:ext cx="4445616" cy="2362225"/>
          </a:xfrm>
          <a:prstGeom prst="rect">
            <a:avLst/>
          </a:prstGeom>
          <a:ln w="12700">
            <a:miter lim="400000"/>
          </a:ln>
        </p:spPr>
      </p:pic>
      <p:pic>
        <p:nvPicPr>
          <p:cNvPr id="115" name="IMG_6831-3.jpg"/>
          <p:cNvPicPr/>
          <p:nvPr/>
        </p:nvPicPr>
        <p:blipFill>
          <a:blip r:embed="rId4">
            <a:extLst/>
          </a:blip>
          <a:srcRect t="6130" b="15721"/>
          <a:stretch>
            <a:fillRect/>
          </a:stretch>
        </p:blipFill>
        <p:spPr>
          <a:xfrm>
            <a:off x="153797" y="2104911"/>
            <a:ext cx="4233280" cy="2363259"/>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title"/>
          </p:nvPr>
        </p:nvSpPr>
        <p:spPr>
          <a:xfrm>
            <a:off x="3056241" y="430306"/>
            <a:ext cx="6087759" cy="551034"/>
          </a:xfrm>
          <a:prstGeom prst="rect">
            <a:avLst/>
          </a:prstGeom>
        </p:spPr>
        <p:txBody>
          <a:bodyPr/>
          <a:lstStyle>
            <a:lvl1pPr>
              <a:defRPr sz="3200" spc="-106">
                <a:latin typeface="Tw Cen MT"/>
                <a:ea typeface="Tw Cen MT"/>
                <a:cs typeface="Tw Cen MT"/>
                <a:sym typeface="Tw Cen MT"/>
              </a:defRPr>
            </a:lvl1pPr>
          </a:lstStyle>
          <a:p>
            <a:pPr lvl="0">
              <a:defRPr sz="1800" spc="0">
                <a:solidFill>
                  <a:srgbClr val="000000"/>
                </a:solidFill>
              </a:defRPr>
            </a:pPr>
            <a:r>
              <a:rPr sz="3200" spc="-106">
                <a:solidFill>
                  <a:srgbClr val="FFFFFF"/>
                </a:solidFill>
              </a:rPr>
              <a:t>Inspirational Leadership Quotes </a:t>
            </a:r>
          </a:p>
        </p:txBody>
      </p:sp>
      <p:sp>
        <p:nvSpPr>
          <p:cNvPr id="120" name="Shape 120"/>
          <p:cNvSpPr>
            <a:spLocks noGrp="1"/>
          </p:cNvSpPr>
          <p:nvPr>
            <p:ph type="body" idx="1"/>
          </p:nvPr>
        </p:nvSpPr>
        <p:spPr>
          <a:xfrm>
            <a:off x="329878" y="1152776"/>
            <a:ext cx="8229601" cy="3297227"/>
          </a:xfrm>
          <a:prstGeom prst="rect">
            <a:avLst/>
          </a:prstGeom>
        </p:spPr>
        <p:txBody>
          <a:bodyPr lIns="0" tIns="0" rIns="0" bIns="0" anchor="ctr"/>
          <a:lstStyle/>
          <a:p>
            <a:pPr marL="0" lvl="0" indent="0" algn="just">
              <a:buSzTx/>
              <a:buNone/>
              <a:defRPr sz="1800"/>
            </a:pPr>
            <a:r>
              <a:rPr sz="2700">
                <a:latin typeface="Tw Cen MT"/>
                <a:ea typeface="Tw Cen MT"/>
                <a:cs typeface="Tw Cen MT"/>
                <a:sym typeface="Tw Cen MT"/>
              </a:rPr>
              <a:t>"A true leader has the confidence to stand alone, the courage to make tough decisions, and the compassion to listen to the needs of others. He does not set out to be a leader, but becomes one by the equality of his actions and the integrity of his intent." </a:t>
            </a:r>
          </a:p>
          <a:p>
            <a:pPr marL="0" lvl="3" indent="1303019" algn="r">
              <a:buSzTx/>
              <a:buNone/>
              <a:defRPr sz="1800"/>
            </a:pPr>
            <a:r>
              <a:rPr sz="2700">
                <a:latin typeface="Tw Cen MT"/>
                <a:ea typeface="Tw Cen MT"/>
                <a:cs typeface="Tw Cen MT"/>
                <a:sym typeface="Tw Cen MT"/>
              </a:rPr>
              <a:t>- Douglas MacArthur</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xfrm>
            <a:off x="3056241" y="430306"/>
            <a:ext cx="6087759" cy="551034"/>
          </a:xfrm>
          <a:prstGeom prst="rect">
            <a:avLst/>
          </a:prstGeom>
        </p:spPr>
        <p:txBody>
          <a:bodyPr/>
          <a:lstStyle>
            <a:lvl1pPr>
              <a:defRPr sz="3200" spc="-106">
                <a:latin typeface="Tw Cen MT"/>
                <a:ea typeface="Tw Cen MT"/>
                <a:cs typeface="Tw Cen MT"/>
                <a:sym typeface="Tw Cen MT"/>
              </a:defRPr>
            </a:lvl1pPr>
          </a:lstStyle>
          <a:p>
            <a:pPr lvl="0">
              <a:defRPr sz="1800" spc="0">
                <a:solidFill>
                  <a:srgbClr val="000000"/>
                </a:solidFill>
              </a:defRPr>
            </a:pPr>
            <a:r>
              <a:rPr sz="3200" spc="-106">
                <a:solidFill>
                  <a:srgbClr val="FFFFFF"/>
                </a:solidFill>
              </a:rPr>
              <a:t>Inspirational Leadership Quotes </a:t>
            </a:r>
          </a:p>
        </p:txBody>
      </p:sp>
      <p:sp>
        <p:nvSpPr>
          <p:cNvPr id="125" name="Shape 125"/>
          <p:cNvSpPr>
            <a:spLocks noGrp="1"/>
          </p:cNvSpPr>
          <p:nvPr>
            <p:ph type="body" idx="1"/>
          </p:nvPr>
        </p:nvSpPr>
        <p:spPr>
          <a:xfrm>
            <a:off x="457200" y="1035622"/>
            <a:ext cx="8229600" cy="3297227"/>
          </a:xfrm>
          <a:prstGeom prst="rect">
            <a:avLst/>
          </a:prstGeom>
        </p:spPr>
        <p:txBody>
          <a:bodyPr lIns="0" tIns="0" rIns="0" bIns="0" anchor="ctr"/>
          <a:lstStyle/>
          <a:p>
            <a:pPr marL="0" lvl="0" indent="0" algn="just">
              <a:buSzTx/>
              <a:buNone/>
              <a:defRPr sz="1800"/>
            </a:pPr>
            <a:r>
              <a:rPr sz="2700">
                <a:latin typeface="Tw Cen MT"/>
                <a:ea typeface="Tw Cen MT"/>
                <a:cs typeface="Tw Cen MT"/>
                <a:sym typeface="Tw Cen MT"/>
              </a:rPr>
              <a:t>"Leaders aren't born, they are made. And they are made just like anything else, through hard work. And that's the price we'll have to pay to achieve that goal, or any goal.”</a:t>
            </a:r>
          </a:p>
          <a:p>
            <a:pPr marL="0" lvl="0" indent="0" algn="r">
              <a:buSzTx/>
              <a:buNone/>
              <a:defRPr sz="1800"/>
            </a:pPr>
            <a:r>
              <a:rPr sz="2700">
                <a:latin typeface="Tw Cen MT"/>
                <a:ea typeface="Tw Cen MT"/>
                <a:cs typeface="Tw Cen MT"/>
                <a:sym typeface="Tw Cen MT"/>
              </a:rPr>
              <a:t>- Vince Lombardi</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29"/>
          <p:cNvSpPr>
            <a:spLocks noGrp="1"/>
          </p:cNvSpPr>
          <p:nvPr>
            <p:ph type="title"/>
          </p:nvPr>
        </p:nvSpPr>
        <p:spPr>
          <a:xfrm>
            <a:off x="3056241" y="430306"/>
            <a:ext cx="6087759" cy="551034"/>
          </a:xfrm>
          <a:prstGeom prst="rect">
            <a:avLst/>
          </a:prstGeom>
        </p:spPr>
        <p:txBody>
          <a:bodyPr/>
          <a:lstStyle>
            <a:lvl1pPr>
              <a:defRPr sz="3200" spc="-106">
                <a:latin typeface="Tw Cen MT"/>
                <a:ea typeface="Tw Cen MT"/>
                <a:cs typeface="Tw Cen MT"/>
                <a:sym typeface="Tw Cen MT"/>
              </a:defRPr>
            </a:lvl1pPr>
          </a:lstStyle>
          <a:p>
            <a:pPr lvl="0">
              <a:defRPr sz="1800" spc="0">
                <a:solidFill>
                  <a:srgbClr val="000000"/>
                </a:solidFill>
              </a:defRPr>
            </a:pPr>
            <a:r>
              <a:rPr sz="3200" spc="-106">
                <a:solidFill>
                  <a:srgbClr val="FFFFFF"/>
                </a:solidFill>
              </a:rPr>
              <a:t>Inspirational Leadership Quotes </a:t>
            </a:r>
          </a:p>
        </p:txBody>
      </p:sp>
      <p:sp>
        <p:nvSpPr>
          <p:cNvPr id="130" name="Shape 130"/>
          <p:cNvSpPr>
            <a:spLocks noGrp="1"/>
          </p:cNvSpPr>
          <p:nvPr>
            <p:ph type="body" idx="1"/>
          </p:nvPr>
        </p:nvSpPr>
        <p:spPr>
          <a:xfrm>
            <a:off x="457200" y="1035622"/>
            <a:ext cx="8229600" cy="3297227"/>
          </a:xfrm>
          <a:prstGeom prst="rect">
            <a:avLst/>
          </a:prstGeom>
        </p:spPr>
        <p:txBody>
          <a:bodyPr lIns="0" tIns="0" rIns="0" bIns="0" anchor="ctr"/>
          <a:lstStyle/>
          <a:p>
            <a:pPr marL="0" lvl="0" indent="0" algn="just">
              <a:buSzTx/>
              <a:buNone/>
              <a:defRPr sz="1800"/>
            </a:pPr>
            <a:r>
              <a:rPr sz="2700">
                <a:latin typeface="Tw Cen MT"/>
                <a:ea typeface="Tw Cen MT"/>
                <a:cs typeface="Tw Cen MT"/>
                <a:sym typeface="Tw Cen MT"/>
              </a:rPr>
              <a:t>"A leader takes people where they want to go. A great leader takes people where they don't necessarily want to go, but ought to be." </a:t>
            </a:r>
          </a:p>
          <a:p>
            <a:pPr marL="0" lvl="0" indent="0" algn="r">
              <a:buSzTx/>
              <a:buNone/>
              <a:defRPr sz="1800"/>
            </a:pPr>
            <a:r>
              <a:rPr sz="2700">
                <a:latin typeface="Tw Cen MT"/>
                <a:ea typeface="Tw Cen MT"/>
                <a:cs typeface="Tw Cen MT"/>
                <a:sym typeface="Tw Cen MT"/>
              </a:rPr>
              <a:t>- Rosalynn Carter, former First Lady</a:t>
            </a:r>
          </a:p>
        </p:txBody>
      </p:sp>
    </p:spTree>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1953</Words>
  <Application>Microsoft Office PowerPoint</Application>
  <PresentationFormat>On-screen Show (16:9)</PresentationFormat>
  <Paragraphs>289</Paragraphs>
  <Slides>46</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Helvetica Neue</vt:lpstr>
      <vt:lpstr>Tw Cen MT</vt:lpstr>
      <vt:lpstr>Default</vt:lpstr>
      <vt:lpstr>Effective Leadership Strategies in FRC </vt:lpstr>
      <vt:lpstr>Effective Leadership Strategies in FRC </vt:lpstr>
      <vt:lpstr>Brief Team History </vt:lpstr>
      <vt:lpstr>ILITE History </vt:lpstr>
      <vt:lpstr>ILITE History </vt:lpstr>
      <vt:lpstr>Our Team</vt:lpstr>
      <vt:lpstr>Inspirational Leadership Quotes </vt:lpstr>
      <vt:lpstr>Inspirational Leadership Quotes </vt:lpstr>
      <vt:lpstr>Inspirational Leadership Quotes </vt:lpstr>
      <vt:lpstr>Paper Tower Activity</vt:lpstr>
      <vt:lpstr>The Importance of Leadership </vt:lpstr>
      <vt:lpstr>Questions about Leadership</vt:lpstr>
      <vt:lpstr>Our Definition</vt:lpstr>
      <vt:lpstr>Our Definition</vt:lpstr>
      <vt:lpstr>Leaders vs. Bosses</vt:lpstr>
      <vt:lpstr>The Responsibilities and Authority of Leaders </vt:lpstr>
      <vt:lpstr>Responsibilities of Leaders : Communication  </vt:lpstr>
      <vt:lpstr>Responsibilities of Leaders : Delegation</vt:lpstr>
      <vt:lpstr>Responsibilities of Leaders : Unity &amp; Inclusion  </vt:lpstr>
      <vt:lpstr>Responsibilities of Leaders : Sustainability</vt:lpstr>
      <vt:lpstr>Dedication &amp; Attendance</vt:lpstr>
      <vt:lpstr>The Importance of Attendance (Sample)</vt:lpstr>
      <vt:lpstr>Membership Handbook</vt:lpstr>
      <vt:lpstr>Being the Voice of Authority </vt:lpstr>
      <vt:lpstr>The ILITE Leadership Structure</vt:lpstr>
      <vt:lpstr>ILITE Leadership Structure: Co-Presidents</vt:lpstr>
      <vt:lpstr>ILITE Leadership Structure: Co-Presidents</vt:lpstr>
      <vt:lpstr>ILITE Leadership Structure: Sub-team Leaders</vt:lpstr>
      <vt:lpstr>ILITE Leadership Structure: Sub-team Leaders</vt:lpstr>
      <vt:lpstr>The Effectiveness of our Structure </vt:lpstr>
      <vt:lpstr>Team Meetings</vt:lpstr>
      <vt:lpstr>Student Leadership Meetings</vt:lpstr>
      <vt:lpstr>Mentor Meetings</vt:lpstr>
      <vt:lpstr>Full Team Meetings</vt:lpstr>
      <vt:lpstr>Sub-Team Meetings</vt:lpstr>
      <vt:lpstr>Selection of Leaders &amp; Team Members</vt:lpstr>
      <vt:lpstr>Leadership Selection</vt:lpstr>
      <vt:lpstr>Selection of General Members</vt:lpstr>
      <vt:lpstr>Evolution of Leadership</vt:lpstr>
      <vt:lpstr>Evolution of our Team Structure</vt:lpstr>
      <vt:lpstr>How Leaders Grow Through Leadership</vt:lpstr>
      <vt:lpstr>Growing from a Member into a Leader</vt:lpstr>
      <vt:lpstr>Things to Remember</vt:lpstr>
      <vt:lpstr>Inspiring as a Leader</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Effective Leadership Strategies in FRC </dc:title>
  <dc:creator>Jamie Sachs</dc:creator>
  <cp:lastModifiedBy>Jamie Sachs</cp:lastModifiedBy>
  <cp:revision>1</cp:revision>
  <dcterms:modified xsi:type="dcterms:W3CDTF">2016-05-16T18:45:37Z</dcterms:modified>
</cp:coreProperties>
</file>